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1"/>
  </p:notesMasterIdLst>
  <p:sldIdLst>
    <p:sldId id="260" r:id="rId2"/>
    <p:sldId id="261" r:id="rId3"/>
    <p:sldId id="262" r:id="rId4"/>
    <p:sldId id="263" r:id="rId5"/>
    <p:sldId id="264" r:id="rId6"/>
    <p:sldId id="270" r:id="rId7"/>
    <p:sldId id="265" r:id="rId8"/>
    <p:sldId id="258" r:id="rId9"/>
    <p:sldId id="267" r:id="rId10"/>
    <p:sldId id="268" r:id="rId11"/>
    <p:sldId id="269" r:id="rId12"/>
    <p:sldId id="271" r:id="rId13"/>
    <p:sldId id="272" r:id="rId14"/>
    <p:sldId id="273" r:id="rId15"/>
    <p:sldId id="274" r:id="rId16"/>
    <p:sldId id="275" r:id="rId17"/>
    <p:sldId id="280" r:id="rId18"/>
    <p:sldId id="281" r:id="rId19"/>
    <p:sldId id="276" r:id="rId20"/>
    <p:sldId id="277" r:id="rId21"/>
    <p:sldId id="282" r:id="rId22"/>
    <p:sldId id="278" r:id="rId23"/>
    <p:sldId id="279" r:id="rId24"/>
    <p:sldId id="283" r:id="rId25"/>
    <p:sldId id="284" r:id="rId26"/>
    <p:sldId id="285" r:id="rId27"/>
    <p:sldId id="286" r:id="rId28"/>
    <p:sldId id="287" r:id="rId29"/>
    <p:sldId id="288"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042"/>
    <p:restoredTop sz="95846"/>
  </p:normalViewPr>
  <p:slideViewPr>
    <p:cSldViewPr snapToGrid="0">
      <p:cViewPr varScale="1">
        <p:scale>
          <a:sx n="91" d="100"/>
          <a:sy n="91" d="100"/>
        </p:scale>
        <p:origin x="25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EE8743-DF30-0645-BA21-57E0E56D4AF3}" type="datetimeFigureOut">
              <a:rPr lang="id-ID" smtClean="0"/>
              <a:t>27/06/2023</a:t>
            </a:fld>
            <a:endParaRPr lang="id-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d-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d-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2D84E7-16A2-E84B-BCC5-9ECC75865FFB}" type="slidenum">
              <a:rPr lang="id-ID" smtClean="0"/>
              <a:t>‹#›</a:t>
            </a:fld>
            <a:endParaRPr lang="id-ID"/>
          </a:p>
        </p:txBody>
      </p:sp>
    </p:spTree>
    <p:extLst>
      <p:ext uri="{BB962C8B-B14F-4D97-AF65-F5344CB8AC3E}">
        <p14:creationId xmlns:p14="http://schemas.microsoft.com/office/powerpoint/2010/main" val="10574691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1</a:t>
            </a:fld>
            <a:endParaRPr lang="en-US"/>
          </a:p>
        </p:txBody>
      </p:sp>
    </p:spTree>
    <p:extLst>
      <p:ext uri="{BB962C8B-B14F-4D97-AF65-F5344CB8AC3E}">
        <p14:creationId xmlns:p14="http://schemas.microsoft.com/office/powerpoint/2010/main" val="14131478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7"/>
        <p:cNvGrpSpPr/>
        <p:nvPr/>
      </p:nvGrpSpPr>
      <p:grpSpPr>
        <a:xfrm>
          <a:off x="0" y="0"/>
          <a:ext cx="0" cy="0"/>
          <a:chOff x="0" y="0"/>
          <a:chExt cx="0" cy="0"/>
        </a:xfrm>
      </p:grpSpPr>
      <p:sp>
        <p:nvSpPr>
          <p:cNvPr id="2168" name="Google Shape;2168;gd431007ba2_0_2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9" name="Google Shape;2169;gd431007ba2_0_2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endParaRPr sz="1200" i="1">
              <a:solidFill>
                <a:srgbClr val="595959"/>
              </a:solidFill>
              <a:latin typeface="Anaheim"/>
              <a:ea typeface="Anaheim"/>
              <a:cs typeface="Anaheim"/>
              <a:sym typeface="Anaheim"/>
            </a:endParaRPr>
          </a:p>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g777e314435_0_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0" name="Google Shape;350;g777e314435_0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630203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g777e314435_0_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0" name="Google Shape;350;g777e314435_0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411078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24D8B-2F11-DE24-82C4-EE25346AB60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id-ID"/>
          </a:p>
        </p:txBody>
      </p:sp>
      <p:sp>
        <p:nvSpPr>
          <p:cNvPr id="3" name="Subtitle 2">
            <a:extLst>
              <a:ext uri="{FF2B5EF4-FFF2-40B4-BE49-F238E27FC236}">
                <a16:creationId xmlns:a16="http://schemas.microsoft.com/office/drawing/2014/main" id="{2519D8E4-DE3F-DFE9-4E8D-E65D45D9A58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d-ID"/>
          </a:p>
        </p:txBody>
      </p:sp>
      <p:sp>
        <p:nvSpPr>
          <p:cNvPr id="4" name="Date Placeholder 3">
            <a:extLst>
              <a:ext uri="{FF2B5EF4-FFF2-40B4-BE49-F238E27FC236}">
                <a16:creationId xmlns:a16="http://schemas.microsoft.com/office/drawing/2014/main" id="{63B29970-2587-7763-D349-A29960E6C943}"/>
              </a:ext>
            </a:extLst>
          </p:cNvPr>
          <p:cNvSpPr>
            <a:spLocks noGrp="1"/>
          </p:cNvSpPr>
          <p:nvPr>
            <p:ph type="dt" sz="half" idx="10"/>
          </p:nvPr>
        </p:nvSpPr>
        <p:spPr/>
        <p:txBody>
          <a:bodyPr/>
          <a:lstStyle/>
          <a:p>
            <a:fld id="{214B5F4A-EB01-F84E-8CD0-F786D673C56B}" type="datetimeFigureOut">
              <a:rPr lang="id-ID" smtClean="0"/>
              <a:t>27/06/2023</a:t>
            </a:fld>
            <a:endParaRPr lang="id-ID"/>
          </a:p>
        </p:txBody>
      </p:sp>
      <p:sp>
        <p:nvSpPr>
          <p:cNvPr id="5" name="Footer Placeholder 4">
            <a:extLst>
              <a:ext uri="{FF2B5EF4-FFF2-40B4-BE49-F238E27FC236}">
                <a16:creationId xmlns:a16="http://schemas.microsoft.com/office/drawing/2014/main" id="{D1A91C98-F03E-7A05-3524-080AF2FC4686}"/>
              </a:ext>
            </a:extLst>
          </p:cNvPr>
          <p:cNvSpPr>
            <a:spLocks noGrp="1"/>
          </p:cNvSpPr>
          <p:nvPr>
            <p:ph type="ftr" sz="quarter" idx="11"/>
          </p:nvPr>
        </p:nvSpPr>
        <p:spPr/>
        <p:txBody>
          <a:bodyPr/>
          <a:lstStyle/>
          <a:p>
            <a:endParaRPr lang="id-ID"/>
          </a:p>
        </p:txBody>
      </p:sp>
      <p:sp>
        <p:nvSpPr>
          <p:cNvPr id="6" name="Slide Number Placeholder 5">
            <a:extLst>
              <a:ext uri="{FF2B5EF4-FFF2-40B4-BE49-F238E27FC236}">
                <a16:creationId xmlns:a16="http://schemas.microsoft.com/office/drawing/2014/main" id="{0E37E9ED-8F65-B382-E741-4E1AC93F810A}"/>
              </a:ext>
            </a:extLst>
          </p:cNvPr>
          <p:cNvSpPr>
            <a:spLocks noGrp="1"/>
          </p:cNvSpPr>
          <p:nvPr>
            <p:ph type="sldNum" sz="quarter" idx="12"/>
          </p:nvPr>
        </p:nvSpPr>
        <p:spPr/>
        <p:txBody>
          <a:bodyPr/>
          <a:lstStyle/>
          <a:p>
            <a:fld id="{B24DE8F8-8851-5841-8855-9B65C504436E}" type="slidenum">
              <a:rPr lang="id-ID" smtClean="0"/>
              <a:t>‹#›</a:t>
            </a:fld>
            <a:endParaRPr lang="id-ID"/>
          </a:p>
        </p:txBody>
      </p:sp>
    </p:spTree>
    <p:extLst>
      <p:ext uri="{BB962C8B-B14F-4D97-AF65-F5344CB8AC3E}">
        <p14:creationId xmlns:p14="http://schemas.microsoft.com/office/powerpoint/2010/main" val="20869360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7B2B24-5F97-00EF-6B8F-79DBBC508CE7}"/>
              </a:ext>
            </a:extLst>
          </p:cNvPr>
          <p:cNvSpPr>
            <a:spLocks noGrp="1"/>
          </p:cNvSpPr>
          <p:nvPr>
            <p:ph type="title"/>
          </p:nvPr>
        </p:nvSpPr>
        <p:spPr/>
        <p:txBody>
          <a:bodyPr/>
          <a:lstStyle/>
          <a:p>
            <a:r>
              <a:rPr lang="en-US"/>
              <a:t>Click to edit Master title style</a:t>
            </a:r>
            <a:endParaRPr lang="id-ID"/>
          </a:p>
        </p:txBody>
      </p:sp>
      <p:sp>
        <p:nvSpPr>
          <p:cNvPr id="3" name="Vertical Text Placeholder 2">
            <a:extLst>
              <a:ext uri="{FF2B5EF4-FFF2-40B4-BE49-F238E27FC236}">
                <a16:creationId xmlns:a16="http://schemas.microsoft.com/office/drawing/2014/main" id="{35457D7E-207B-6221-77CC-3413C5103DF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a:extLst>
              <a:ext uri="{FF2B5EF4-FFF2-40B4-BE49-F238E27FC236}">
                <a16:creationId xmlns:a16="http://schemas.microsoft.com/office/drawing/2014/main" id="{791CBDCF-3863-CDA1-CABD-1DE813BFF4BD}"/>
              </a:ext>
            </a:extLst>
          </p:cNvPr>
          <p:cNvSpPr>
            <a:spLocks noGrp="1"/>
          </p:cNvSpPr>
          <p:nvPr>
            <p:ph type="dt" sz="half" idx="10"/>
          </p:nvPr>
        </p:nvSpPr>
        <p:spPr/>
        <p:txBody>
          <a:bodyPr/>
          <a:lstStyle/>
          <a:p>
            <a:fld id="{214B5F4A-EB01-F84E-8CD0-F786D673C56B}" type="datetimeFigureOut">
              <a:rPr lang="id-ID" smtClean="0"/>
              <a:t>27/06/2023</a:t>
            </a:fld>
            <a:endParaRPr lang="id-ID"/>
          </a:p>
        </p:txBody>
      </p:sp>
      <p:sp>
        <p:nvSpPr>
          <p:cNvPr id="5" name="Footer Placeholder 4">
            <a:extLst>
              <a:ext uri="{FF2B5EF4-FFF2-40B4-BE49-F238E27FC236}">
                <a16:creationId xmlns:a16="http://schemas.microsoft.com/office/drawing/2014/main" id="{BB730DCD-41F1-5D21-2727-59896135DE34}"/>
              </a:ext>
            </a:extLst>
          </p:cNvPr>
          <p:cNvSpPr>
            <a:spLocks noGrp="1"/>
          </p:cNvSpPr>
          <p:nvPr>
            <p:ph type="ftr" sz="quarter" idx="11"/>
          </p:nvPr>
        </p:nvSpPr>
        <p:spPr/>
        <p:txBody>
          <a:bodyPr/>
          <a:lstStyle/>
          <a:p>
            <a:endParaRPr lang="id-ID"/>
          </a:p>
        </p:txBody>
      </p:sp>
      <p:sp>
        <p:nvSpPr>
          <p:cNvPr id="6" name="Slide Number Placeholder 5">
            <a:extLst>
              <a:ext uri="{FF2B5EF4-FFF2-40B4-BE49-F238E27FC236}">
                <a16:creationId xmlns:a16="http://schemas.microsoft.com/office/drawing/2014/main" id="{B746CAF6-4AC1-EDB9-7796-F3FF082BF59E}"/>
              </a:ext>
            </a:extLst>
          </p:cNvPr>
          <p:cNvSpPr>
            <a:spLocks noGrp="1"/>
          </p:cNvSpPr>
          <p:nvPr>
            <p:ph type="sldNum" sz="quarter" idx="12"/>
          </p:nvPr>
        </p:nvSpPr>
        <p:spPr/>
        <p:txBody>
          <a:bodyPr/>
          <a:lstStyle/>
          <a:p>
            <a:fld id="{B24DE8F8-8851-5841-8855-9B65C504436E}" type="slidenum">
              <a:rPr lang="id-ID" smtClean="0"/>
              <a:t>‹#›</a:t>
            </a:fld>
            <a:endParaRPr lang="id-ID"/>
          </a:p>
        </p:txBody>
      </p:sp>
    </p:spTree>
    <p:extLst>
      <p:ext uri="{BB962C8B-B14F-4D97-AF65-F5344CB8AC3E}">
        <p14:creationId xmlns:p14="http://schemas.microsoft.com/office/powerpoint/2010/main" val="42093052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73EE826-3F7F-2AFB-4425-BFB7F78AA91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id-ID"/>
          </a:p>
        </p:txBody>
      </p:sp>
      <p:sp>
        <p:nvSpPr>
          <p:cNvPr id="3" name="Vertical Text Placeholder 2">
            <a:extLst>
              <a:ext uri="{FF2B5EF4-FFF2-40B4-BE49-F238E27FC236}">
                <a16:creationId xmlns:a16="http://schemas.microsoft.com/office/drawing/2014/main" id="{0CBD6B74-284E-A844-7706-2FE10C25B23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a:extLst>
              <a:ext uri="{FF2B5EF4-FFF2-40B4-BE49-F238E27FC236}">
                <a16:creationId xmlns:a16="http://schemas.microsoft.com/office/drawing/2014/main" id="{D08B8E78-FFE3-C75A-949E-604A8339279F}"/>
              </a:ext>
            </a:extLst>
          </p:cNvPr>
          <p:cNvSpPr>
            <a:spLocks noGrp="1"/>
          </p:cNvSpPr>
          <p:nvPr>
            <p:ph type="dt" sz="half" idx="10"/>
          </p:nvPr>
        </p:nvSpPr>
        <p:spPr/>
        <p:txBody>
          <a:bodyPr/>
          <a:lstStyle/>
          <a:p>
            <a:fld id="{214B5F4A-EB01-F84E-8CD0-F786D673C56B}" type="datetimeFigureOut">
              <a:rPr lang="id-ID" smtClean="0"/>
              <a:t>27/06/2023</a:t>
            </a:fld>
            <a:endParaRPr lang="id-ID"/>
          </a:p>
        </p:txBody>
      </p:sp>
      <p:sp>
        <p:nvSpPr>
          <p:cNvPr id="5" name="Footer Placeholder 4">
            <a:extLst>
              <a:ext uri="{FF2B5EF4-FFF2-40B4-BE49-F238E27FC236}">
                <a16:creationId xmlns:a16="http://schemas.microsoft.com/office/drawing/2014/main" id="{2C8C44CF-DF92-F44D-BDFD-4A0ED163490D}"/>
              </a:ext>
            </a:extLst>
          </p:cNvPr>
          <p:cNvSpPr>
            <a:spLocks noGrp="1"/>
          </p:cNvSpPr>
          <p:nvPr>
            <p:ph type="ftr" sz="quarter" idx="11"/>
          </p:nvPr>
        </p:nvSpPr>
        <p:spPr/>
        <p:txBody>
          <a:bodyPr/>
          <a:lstStyle/>
          <a:p>
            <a:endParaRPr lang="id-ID"/>
          </a:p>
        </p:txBody>
      </p:sp>
      <p:sp>
        <p:nvSpPr>
          <p:cNvPr id="6" name="Slide Number Placeholder 5">
            <a:extLst>
              <a:ext uri="{FF2B5EF4-FFF2-40B4-BE49-F238E27FC236}">
                <a16:creationId xmlns:a16="http://schemas.microsoft.com/office/drawing/2014/main" id="{2D455E86-B396-D1C6-2A88-4F2E65070070}"/>
              </a:ext>
            </a:extLst>
          </p:cNvPr>
          <p:cNvSpPr>
            <a:spLocks noGrp="1"/>
          </p:cNvSpPr>
          <p:nvPr>
            <p:ph type="sldNum" sz="quarter" idx="12"/>
          </p:nvPr>
        </p:nvSpPr>
        <p:spPr/>
        <p:txBody>
          <a:bodyPr/>
          <a:lstStyle/>
          <a:p>
            <a:fld id="{B24DE8F8-8851-5841-8855-9B65C504436E}" type="slidenum">
              <a:rPr lang="id-ID" smtClean="0"/>
              <a:t>‹#›</a:t>
            </a:fld>
            <a:endParaRPr lang="id-ID"/>
          </a:p>
        </p:txBody>
      </p:sp>
    </p:spTree>
    <p:extLst>
      <p:ext uri="{BB962C8B-B14F-4D97-AF65-F5344CB8AC3E}">
        <p14:creationId xmlns:p14="http://schemas.microsoft.com/office/powerpoint/2010/main" val="29382951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06400" y="1752601"/>
            <a:ext cx="10972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520EE17-CFAB-4D26-B63C-0014F2997EC4}" type="datetimeFigureOut">
              <a:rPr lang="en-US" smtClean="0"/>
              <a:pPr/>
              <a:t>6/27/2023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34CEBB-2B45-44E7-9A9C-6831F2A34C7A}" type="slidenum">
              <a:rPr lang="en-US" smtClean="0"/>
              <a:pPr/>
              <a:t>‹#›</a:t>
            </a:fld>
            <a:endParaRPr lang="en-US"/>
          </a:p>
        </p:txBody>
      </p:sp>
    </p:spTree>
    <p:extLst>
      <p:ext uri="{BB962C8B-B14F-4D97-AF65-F5344CB8AC3E}">
        <p14:creationId xmlns:p14="http://schemas.microsoft.com/office/powerpoint/2010/main" val="3327861574"/>
      </p:ext>
    </p:extLst>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able of contents">
  <p:cSld name="Table of contents">
    <p:bg>
      <p:bgPr>
        <a:solidFill>
          <a:schemeClr val="dk2"/>
        </a:solidFill>
        <a:effectLst/>
      </p:bgPr>
    </p:bg>
    <p:spTree>
      <p:nvGrpSpPr>
        <p:cNvPr id="1" name="Shape 667"/>
        <p:cNvGrpSpPr/>
        <p:nvPr/>
      </p:nvGrpSpPr>
      <p:grpSpPr>
        <a:xfrm>
          <a:off x="0" y="0"/>
          <a:ext cx="0" cy="0"/>
          <a:chOff x="0" y="0"/>
          <a:chExt cx="0" cy="0"/>
        </a:xfrm>
      </p:grpSpPr>
      <p:grpSp>
        <p:nvGrpSpPr>
          <p:cNvPr id="668" name="Google Shape;668;p13"/>
          <p:cNvGrpSpPr/>
          <p:nvPr/>
        </p:nvGrpSpPr>
        <p:grpSpPr>
          <a:xfrm>
            <a:off x="1" y="0"/>
            <a:ext cx="12192121" cy="6858197"/>
            <a:chOff x="0" y="0"/>
            <a:chExt cx="7440875" cy="4152456"/>
          </a:xfrm>
        </p:grpSpPr>
        <p:sp>
          <p:nvSpPr>
            <p:cNvPr id="669" name="Google Shape;669;p13"/>
            <p:cNvSpPr/>
            <p:nvPr/>
          </p:nvSpPr>
          <p:spPr>
            <a:xfrm>
              <a:off x="265057" y="0"/>
              <a:ext cx="7545" cy="2884827"/>
            </a:xfrm>
            <a:custGeom>
              <a:avLst/>
              <a:gdLst/>
              <a:ahLst/>
              <a:cxnLst/>
              <a:rect l="l" t="t" r="r" b="b"/>
              <a:pathLst>
                <a:path w="115" h="43971" extrusionOk="0">
                  <a:moveTo>
                    <a:pt x="1" y="1"/>
                  </a:moveTo>
                  <a:lnTo>
                    <a:pt x="1"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0" name="Google Shape;670;p13"/>
            <p:cNvSpPr/>
            <p:nvPr/>
          </p:nvSpPr>
          <p:spPr>
            <a:xfrm>
              <a:off x="583651" y="0"/>
              <a:ext cx="7348" cy="2884827"/>
            </a:xfrm>
            <a:custGeom>
              <a:avLst/>
              <a:gdLst/>
              <a:ahLst/>
              <a:cxnLst/>
              <a:rect l="l" t="t" r="r" b="b"/>
              <a:pathLst>
                <a:path w="112" h="43971" extrusionOk="0">
                  <a:moveTo>
                    <a:pt x="0" y="1"/>
                  </a:moveTo>
                  <a:lnTo>
                    <a:pt x="0"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1" name="Google Shape;671;p13"/>
            <p:cNvSpPr/>
            <p:nvPr/>
          </p:nvSpPr>
          <p:spPr>
            <a:xfrm>
              <a:off x="902179" y="0"/>
              <a:ext cx="7414" cy="2884827"/>
            </a:xfrm>
            <a:custGeom>
              <a:avLst/>
              <a:gdLst/>
              <a:ahLst/>
              <a:cxnLst/>
              <a:rect l="l" t="t" r="r" b="b"/>
              <a:pathLst>
                <a:path w="113" h="43971" extrusionOk="0">
                  <a:moveTo>
                    <a:pt x="1" y="1"/>
                  </a:moveTo>
                  <a:lnTo>
                    <a:pt x="1"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2" name="Google Shape;672;p13"/>
            <p:cNvSpPr/>
            <p:nvPr/>
          </p:nvSpPr>
          <p:spPr>
            <a:xfrm>
              <a:off x="1220641" y="0"/>
              <a:ext cx="7479" cy="2884827"/>
            </a:xfrm>
            <a:custGeom>
              <a:avLst/>
              <a:gdLst/>
              <a:ahLst/>
              <a:cxnLst/>
              <a:rect l="l" t="t" r="r" b="b"/>
              <a:pathLst>
                <a:path w="114" h="43971" extrusionOk="0">
                  <a:moveTo>
                    <a:pt x="0" y="1"/>
                  </a:moveTo>
                  <a:lnTo>
                    <a:pt x="0"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3" name="Google Shape;673;p13"/>
            <p:cNvSpPr/>
            <p:nvPr/>
          </p:nvSpPr>
          <p:spPr>
            <a:xfrm>
              <a:off x="1539169" y="0"/>
              <a:ext cx="7545" cy="2884827"/>
            </a:xfrm>
            <a:custGeom>
              <a:avLst/>
              <a:gdLst/>
              <a:ahLst/>
              <a:cxnLst/>
              <a:rect l="l" t="t" r="r" b="b"/>
              <a:pathLst>
                <a:path w="115" h="43971" extrusionOk="0">
                  <a:moveTo>
                    <a:pt x="1" y="1"/>
                  </a:moveTo>
                  <a:lnTo>
                    <a:pt x="1"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4" name="Google Shape;674;p13"/>
            <p:cNvSpPr/>
            <p:nvPr/>
          </p:nvSpPr>
          <p:spPr>
            <a:xfrm>
              <a:off x="1857762" y="0"/>
              <a:ext cx="7414" cy="2884827"/>
            </a:xfrm>
            <a:custGeom>
              <a:avLst/>
              <a:gdLst/>
              <a:ahLst/>
              <a:cxnLst/>
              <a:rect l="l" t="t" r="r" b="b"/>
              <a:pathLst>
                <a:path w="113" h="43971" extrusionOk="0">
                  <a:moveTo>
                    <a:pt x="0" y="1"/>
                  </a:moveTo>
                  <a:lnTo>
                    <a:pt x="0"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5" name="Google Shape;675;p13"/>
            <p:cNvSpPr/>
            <p:nvPr/>
          </p:nvSpPr>
          <p:spPr>
            <a:xfrm>
              <a:off x="2176224" y="0"/>
              <a:ext cx="7479" cy="2884827"/>
            </a:xfrm>
            <a:custGeom>
              <a:avLst/>
              <a:gdLst/>
              <a:ahLst/>
              <a:cxnLst/>
              <a:rect l="l" t="t" r="r" b="b"/>
              <a:pathLst>
                <a:path w="114" h="43971" extrusionOk="0">
                  <a:moveTo>
                    <a:pt x="0" y="1"/>
                  </a:moveTo>
                  <a:lnTo>
                    <a:pt x="0"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6" name="Google Shape;676;p13"/>
            <p:cNvSpPr/>
            <p:nvPr/>
          </p:nvSpPr>
          <p:spPr>
            <a:xfrm>
              <a:off x="2494752" y="0"/>
              <a:ext cx="7545" cy="2884827"/>
            </a:xfrm>
            <a:custGeom>
              <a:avLst/>
              <a:gdLst/>
              <a:ahLst/>
              <a:cxnLst/>
              <a:rect l="l" t="t" r="r" b="b"/>
              <a:pathLst>
                <a:path w="115" h="43971" extrusionOk="0">
                  <a:moveTo>
                    <a:pt x="1" y="1"/>
                  </a:moveTo>
                  <a:lnTo>
                    <a:pt x="1"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7" name="Google Shape;677;p13"/>
            <p:cNvSpPr/>
            <p:nvPr/>
          </p:nvSpPr>
          <p:spPr>
            <a:xfrm>
              <a:off x="2813346" y="0"/>
              <a:ext cx="7348" cy="2884827"/>
            </a:xfrm>
            <a:custGeom>
              <a:avLst/>
              <a:gdLst/>
              <a:ahLst/>
              <a:cxnLst/>
              <a:rect l="l" t="t" r="r" b="b"/>
              <a:pathLst>
                <a:path w="112" h="43971" extrusionOk="0">
                  <a:moveTo>
                    <a:pt x="0" y="1"/>
                  </a:moveTo>
                  <a:lnTo>
                    <a:pt x="0"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8" name="Google Shape;678;p13"/>
            <p:cNvSpPr/>
            <p:nvPr/>
          </p:nvSpPr>
          <p:spPr>
            <a:xfrm>
              <a:off x="3131874" y="0"/>
              <a:ext cx="7414" cy="2884827"/>
            </a:xfrm>
            <a:custGeom>
              <a:avLst/>
              <a:gdLst/>
              <a:ahLst/>
              <a:cxnLst/>
              <a:rect l="l" t="t" r="r" b="b"/>
              <a:pathLst>
                <a:path w="113" h="43971" extrusionOk="0">
                  <a:moveTo>
                    <a:pt x="1" y="1"/>
                  </a:moveTo>
                  <a:lnTo>
                    <a:pt x="1"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9" name="Google Shape;679;p13"/>
            <p:cNvSpPr/>
            <p:nvPr/>
          </p:nvSpPr>
          <p:spPr>
            <a:xfrm>
              <a:off x="3450336" y="0"/>
              <a:ext cx="7479" cy="2884827"/>
            </a:xfrm>
            <a:custGeom>
              <a:avLst/>
              <a:gdLst/>
              <a:ahLst/>
              <a:cxnLst/>
              <a:rect l="l" t="t" r="r" b="b"/>
              <a:pathLst>
                <a:path w="114" h="43971" extrusionOk="0">
                  <a:moveTo>
                    <a:pt x="1" y="1"/>
                  </a:moveTo>
                  <a:lnTo>
                    <a:pt x="1"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0" name="Google Shape;680;p13"/>
            <p:cNvSpPr/>
            <p:nvPr/>
          </p:nvSpPr>
          <p:spPr>
            <a:xfrm>
              <a:off x="3768929" y="0"/>
              <a:ext cx="7348" cy="2884827"/>
            </a:xfrm>
            <a:custGeom>
              <a:avLst/>
              <a:gdLst/>
              <a:ahLst/>
              <a:cxnLst/>
              <a:rect l="l" t="t" r="r" b="b"/>
              <a:pathLst>
                <a:path w="112" h="43971" extrusionOk="0">
                  <a:moveTo>
                    <a:pt x="0" y="1"/>
                  </a:moveTo>
                  <a:lnTo>
                    <a:pt x="0"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1" name="Google Shape;681;p13"/>
            <p:cNvSpPr/>
            <p:nvPr/>
          </p:nvSpPr>
          <p:spPr>
            <a:xfrm>
              <a:off x="4087457" y="0"/>
              <a:ext cx="7414" cy="2884827"/>
            </a:xfrm>
            <a:custGeom>
              <a:avLst/>
              <a:gdLst/>
              <a:ahLst/>
              <a:cxnLst/>
              <a:rect l="l" t="t" r="r" b="b"/>
              <a:pathLst>
                <a:path w="113" h="43971" extrusionOk="0">
                  <a:moveTo>
                    <a:pt x="1" y="1"/>
                  </a:moveTo>
                  <a:lnTo>
                    <a:pt x="1"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2" name="Google Shape;682;p13"/>
            <p:cNvSpPr/>
            <p:nvPr/>
          </p:nvSpPr>
          <p:spPr>
            <a:xfrm>
              <a:off x="4405920" y="0"/>
              <a:ext cx="7479" cy="2884827"/>
            </a:xfrm>
            <a:custGeom>
              <a:avLst/>
              <a:gdLst/>
              <a:ahLst/>
              <a:cxnLst/>
              <a:rect l="l" t="t" r="r" b="b"/>
              <a:pathLst>
                <a:path w="114" h="43971" extrusionOk="0">
                  <a:moveTo>
                    <a:pt x="0" y="1"/>
                  </a:moveTo>
                  <a:lnTo>
                    <a:pt x="0"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3" name="Google Shape;683;p13"/>
            <p:cNvSpPr/>
            <p:nvPr/>
          </p:nvSpPr>
          <p:spPr>
            <a:xfrm>
              <a:off x="4724447" y="0"/>
              <a:ext cx="7545" cy="2884827"/>
            </a:xfrm>
            <a:custGeom>
              <a:avLst/>
              <a:gdLst/>
              <a:ahLst/>
              <a:cxnLst/>
              <a:rect l="l" t="t" r="r" b="b"/>
              <a:pathLst>
                <a:path w="115" h="43971" extrusionOk="0">
                  <a:moveTo>
                    <a:pt x="1" y="1"/>
                  </a:moveTo>
                  <a:lnTo>
                    <a:pt x="1"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4" name="Google Shape;684;p13"/>
            <p:cNvSpPr/>
            <p:nvPr/>
          </p:nvSpPr>
          <p:spPr>
            <a:xfrm>
              <a:off x="5043041" y="0"/>
              <a:ext cx="7414" cy="2884827"/>
            </a:xfrm>
            <a:custGeom>
              <a:avLst/>
              <a:gdLst/>
              <a:ahLst/>
              <a:cxnLst/>
              <a:rect l="l" t="t" r="r" b="b"/>
              <a:pathLst>
                <a:path w="113" h="43971" extrusionOk="0">
                  <a:moveTo>
                    <a:pt x="0" y="1"/>
                  </a:moveTo>
                  <a:lnTo>
                    <a:pt x="0"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5" name="Google Shape;685;p13"/>
            <p:cNvSpPr/>
            <p:nvPr/>
          </p:nvSpPr>
          <p:spPr>
            <a:xfrm>
              <a:off x="5361634" y="0"/>
              <a:ext cx="7348" cy="2884827"/>
            </a:xfrm>
            <a:custGeom>
              <a:avLst/>
              <a:gdLst/>
              <a:ahLst/>
              <a:cxnLst/>
              <a:rect l="l" t="t" r="r" b="b"/>
              <a:pathLst>
                <a:path w="112" h="43971" extrusionOk="0">
                  <a:moveTo>
                    <a:pt x="0" y="1"/>
                  </a:moveTo>
                  <a:lnTo>
                    <a:pt x="0"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6" name="Google Shape;686;p13"/>
            <p:cNvSpPr/>
            <p:nvPr/>
          </p:nvSpPr>
          <p:spPr>
            <a:xfrm>
              <a:off x="5680031" y="0"/>
              <a:ext cx="7545" cy="2884827"/>
            </a:xfrm>
            <a:custGeom>
              <a:avLst/>
              <a:gdLst/>
              <a:ahLst/>
              <a:cxnLst/>
              <a:rect l="l" t="t" r="r" b="b"/>
              <a:pathLst>
                <a:path w="115" h="43971" extrusionOk="0">
                  <a:moveTo>
                    <a:pt x="1" y="1"/>
                  </a:moveTo>
                  <a:lnTo>
                    <a:pt x="1"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7" name="Google Shape;687;p13"/>
            <p:cNvSpPr/>
            <p:nvPr/>
          </p:nvSpPr>
          <p:spPr>
            <a:xfrm>
              <a:off x="5998624" y="0"/>
              <a:ext cx="7348" cy="2884827"/>
            </a:xfrm>
            <a:custGeom>
              <a:avLst/>
              <a:gdLst/>
              <a:ahLst/>
              <a:cxnLst/>
              <a:rect l="l" t="t" r="r" b="b"/>
              <a:pathLst>
                <a:path w="112" h="43971" extrusionOk="0">
                  <a:moveTo>
                    <a:pt x="0" y="1"/>
                  </a:moveTo>
                  <a:lnTo>
                    <a:pt x="0"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8" name="Google Shape;688;p13"/>
            <p:cNvSpPr/>
            <p:nvPr/>
          </p:nvSpPr>
          <p:spPr>
            <a:xfrm>
              <a:off x="6317152" y="0"/>
              <a:ext cx="7414" cy="2884827"/>
            </a:xfrm>
            <a:custGeom>
              <a:avLst/>
              <a:gdLst/>
              <a:ahLst/>
              <a:cxnLst/>
              <a:rect l="l" t="t" r="r" b="b"/>
              <a:pathLst>
                <a:path w="113" h="43971" extrusionOk="0">
                  <a:moveTo>
                    <a:pt x="1" y="1"/>
                  </a:moveTo>
                  <a:lnTo>
                    <a:pt x="1"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9" name="Google Shape;689;p13"/>
            <p:cNvSpPr/>
            <p:nvPr/>
          </p:nvSpPr>
          <p:spPr>
            <a:xfrm>
              <a:off x="6635615" y="0"/>
              <a:ext cx="7479" cy="2884827"/>
            </a:xfrm>
            <a:custGeom>
              <a:avLst/>
              <a:gdLst/>
              <a:ahLst/>
              <a:cxnLst/>
              <a:rect l="l" t="t" r="r" b="b"/>
              <a:pathLst>
                <a:path w="114" h="43971" extrusionOk="0">
                  <a:moveTo>
                    <a:pt x="1" y="1"/>
                  </a:moveTo>
                  <a:lnTo>
                    <a:pt x="1"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0" name="Google Shape;690;p13"/>
            <p:cNvSpPr/>
            <p:nvPr/>
          </p:nvSpPr>
          <p:spPr>
            <a:xfrm>
              <a:off x="6954208" y="0"/>
              <a:ext cx="7479" cy="2884827"/>
            </a:xfrm>
            <a:custGeom>
              <a:avLst/>
              <a:gdLst/>
              <a:ahLst/>
              <a:cxnLst/>
              <a:rect l="l" t="t" r="r" b="b"/>
              <a:pathLst>
                <a:path w="114" h="43971" extrusionOk="0">
                  <a:moveTo>
                    <a:pt x="0" y="1"/>
                  </a:moveTo>
                  <a:lnTo>
                    <a:pt x="0"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1" name="Google Shape;691;p13"/>
            <p:cNvSpPr/>
            <p:nvPr/>
          </p:nvSpPr>
          <p:spPr>
            <a:xfrm>
              <a:off x="7272736" y="0"/>
              <a:ext cx="7414" cy="2884827"/>
            </a:xfrm>
            <a:custGeom>
              <a:avLst/>
              <a:gdLst/>
              <a:ahLst/>
              <a:cxnLst/>
              <a:rect l="l" t="t" r="r" b="b"/>
              <a:pathLst>
                <a:path w="113" h="43971" extrusionOk="0">
                  <a:moveTo>
                    <a:pt x="1" y="1"/>
                  </a:moveTo>
                  <a:lnTo>
                    <a:pt x="1"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2" name="Google Shape;692;p13"/>
            <p:cNvSpPr/>
            <p:nvPr/>
          </p:nvSpPr>
          <p:spPr>
            <a:xfrm>
              <a:off x="0" y="70857"/>
              <a:ext cx="7440875" cy="7479"/>
            </a:xfrm>
            <a:custGeom>
              <a:avLst/>
              <a:gdLst/>
              <a:ahLst/>
              <a:cxnLst/>
              <a:rect l="l" t="t" r="r" b="b"/>
              <a:pathLst>
                <a:path w="113415" h="114" extrusionOk="0">
                  <a:moveTo>
                    <a:pt x="0" y="0"/>
                  </a:moveTo>
                  <a:lnTo>
                    <a:pt x="0" y="114"/>
                  </a:lnTo>
                  <a:lnTo>
                    <a:pt x="113414" y="114"/>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3" name="Google Shape;693;p13"/>
            <p:cNvSpPr/>
            <p:nvPr/>
          </p:nvSpPr>
          <p:spPr>
            <a:xfrm>
              <a:off x="0" y="374885"/>
              <a:ext cx="7440875" cy="7348"/>
            </a:xfrm>
            <a:custGeom>
              <a:avLst/>
              <a:gdLst/>
              <a:ahLst/>
              <a:cxnLst/>
              <a:rect l="l" t="t" r="r" b="b"/>
              <a:pathLst>
                <a:path w="113415" h="112" extrusionOk="0">
                  <a:moveTo>
                    <a:pt x="0" y="0"/>
                  </a:moveTo>
                  <a:lnTo>
                    <a:pt x="0" y="112"/>
                  </a:lnTo>
                  <a:lnTo>
                    <a:pt x="113414" y="112"/>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4" name="Google Shape;694;p13"/>
            <p:cNvSpPr/>
            <p:nvPr/>
          </p:nvSpPr>
          <p:spPr>
            <a:xfrm>
              <a:off x="0" y="678783"/>
              <a:ext cx="7440875" cy="7479"/>
            </a:xfrm>
            <a:custGeom>
              <a:avLst/>
              <a:gdLst/>
              <a:ahLst/>
              <a:cxnLst/>
              <a:rect l="l" t="t" r="r" b="b"/>
              <a:pathLst>
                <a:path w="113415" h="114" extrusionOk="0">
                  <a:moveTo>
                    <a:pt x="0" y="0"/>
                  </a:moveTo>
                  <a:lnTo>
                    <a:pt x="0" y="114"/>
                  </a:lnTo>
                  <a:lnTo>
                    <a:pt x="113414" y="114"/>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5" name="Google Shape;695;p13"/>
            <p:cNvSpPr/>
            <p:nvPr/>
          </p:nvSpPr>
          <p:spPr>
            <a:xfrm>
              <a:off x="0" y="982811"/>
              <a:ext cx="7440875" cy="7414"/>
            </a:xfrm>
            <a:custGeom>
              <a:avLst/>
              <a:gdLst/>
              <a:ahLst/>
              <a:cxnLst/>
              <a:rect l="l" t="t" r="r" b="b"/>
              <a:pathLst>
                <a:path w="113415" h="113" extrusionOk="0">
                  <a:moveTo>
                    <a:pt x="0" y="0"/>
                  </a:moveTo>
                  <a:lnTo>
                    <a:pt x="0" y="112"/>
                  </a:lnTo>
                  <a:lnTo>
                    <a:pt x="113414" y="112"/>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6" name="Google Shape;696;p13"/>
            <p:cNvSpPr/>
            <p:nvPr/>
          </p:nvSpPr>
          <p:spPr>
            <a:xfrm>
              <a:off x="0" y="1286708"/>
              <a:ext cx="7440875" cy="7545"/>
            </a:xfrm>
            <a:custGeom>
              <a:avLst/>
              <a:gdLst/>
              <a:ahLst/>
              <a:cxnLst/>
              <a:rect l="l" t="t" r="r" b="b"/>
              <a:pathLst>
                <a:path w="113415" h="115" extrusionOk="0">
                  <a:moveTo>
                    <a:pt x="0" y="1"/>
                  </a:moveTo>
                  <a:lnTo>
                    <a:pt x="0" y="114"/>
                  </a:lnTo>
                  <a:lnTo>
                    <a:pt x="113414" y="114"/>
                  </a:lnTo>
                  <a:lnTo>
                    <a:pt x="1134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7" name="Google Shape;697;p13"/>
            <p:cNvSpPr/>
            <p:nvPr/>
          </p:nvSpPr>
          <p:spPr>
            <a:xfrm>
              <a:off x="0" y="1590737"/>
              <a:ext cx="7440875" cy="7414"/>
            </a:xfrm>
            <a:custGeom>
              <a:avLst/>
              <a:gdLst/>
              <a:ahLst/>
              <a:cxnLst/>
              <a:rect l="l" t="t" r="r" b="b"/>
              <a:pathLst>
                <a:path w="113415" h="113" extrusionOk="0">
                  <a:moveTo>
                    <a:pt x="0" y="1"/>
                  </a:moveTo>
                  <a:lnTo>
                    <a:pt x="0" y="112"/>
                  </a:lnTo>
                  <a:lnTo>
                    <a:pt x="113414" y="112"/>
                  </a:lnTo>
                  <a:lnTo>
                    <a:pt x="1134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8" name="Google Shape;698;p13"/>
            <p:cNvSpPr/>
            <p:nvPr/>
          </p:nvSpPr>
          <p:spPr>
            <a:xfrm>
              <a:off x="0" y="1894700"/>
              <a:ext cx="7440875" cy="7348"/>
            </a:xfrm>
            <a:custGeom>
              <a:avLst/>
              <a:gdLst/>
              <a:ahLst/>
              <a:cxnLst/>
              <a:rect l="l" t="t" r="r" b="b"/>
              <a:pathLst>
                <a:path w="113415" h="112" extrusionOk="0">
                  <a:moveTo>
                    <a:pt x="0" y="0"/>
                  </a:moveTo>
                  <a:lnTo>
                    <a:pt x="0" y="112"/>
                  </a:lnTo>
                  <a:lnTo>
                    <a:pt x="113414" y="112"/>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9" name="Google Shape;699;p13"/>
            <p:cNvSpPr/>
            <p:nvPr/>
          </p:nvSpPr>
          <p:spPr>
            <a:xfrm>
              <a:off x="0" y="2198597"/>
              <a:ext cx="7440875" cy="7479"/>
            </a:xfrm>
            <a:custGeom>
              <a:avLst/>
              <a:gdLst/>
              <a:ahLst/>
              <a:cxnLst/>
              <a:rect l="l" t="t" r="r" b="b"/>
              <a:pathLst>
                <a:path w="113415" h="114" extrusionOk="0">
                  <a:moveTo>
                    <a:pt x="0" y="0"/>
                  </a:moveTo>
                  <a:lnTo>
                    <a:pt x="0" y="114"/>
                  </a:lnTo>
                  <a:lnTo>
                    <a:pt x="113414" y="114"/>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0" name="Google Shape;700;p13"/>
            <p:cNvSpPr/>
            <p:nvPr/>
          </p:nvSpPr>
          <p:spPr>
            <a:xfrm>
              <a:off x="0" y="2502625"/>
              <a:ext cx="7440875" cy="7348"/>
            </a:xfrm>
            <a:custGeom>
              <a:avLst/>
              <a:gdLst/>
              <a:ahLst/>
              <a:cxnLst/>
              <a:rect l="l" t="t" r="r" b="b"/>
              <a:pathLst>
                <a:path w="113415" h="112" extrusionOk="0">
                  <a:moveTo>
                    <a:pt x="0" y="0"/>
                  </a:moveTo>
                  <a:lnTo>
                    <a:pt x="0" y="112"/>
                  </a:lnTo>
                  <a:lnTo>
                    <a:pt x="113414" y="112"/>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1" name="Google Shape;701;p13"/>
            <p:cNvSpPr/>
            <p:nvPr/>
          </p:nvSpPr>
          <p:spPr>
            <a:xfrm>
              <a:off x="0" y="2806523"/>
              <a:ext cx="7440875" cy="7479"/>
            </a:xfrm>
            <a:custGeom>
              <a:avLst/>
              <a:gdLst/>
              <a:ahLst/>
              <a:cxnLst/>
              <a:rect l="l" t="t" r="r" b="b"/>
              <a:pathLst>
                <a:path w="113415" h="114" extrusionOk="0">
                  <a:moveTo>
                    <a:pt x="0" y="1"/>
                  </a:moveTo>
                  <a:lnTo>
                    <a:pt x="0" y="114"/>
                  </a:lnTo>
                  <a:lnTo>
                    <a:pt x="113414" y="114"/>
                  </a:lnTo>
                  <a:lnTo>
                    <a:pt x="1134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2" name="Google Shape;702;p13"/>
            <p:cNvSpPr/>
            <p:nvPr/>
          </p:nvSpPr>
          <p:spPr>
            <a:xfrm>
              <a:off x="265057" y="2431703"/>
              <a:ext cx="7545" cy="1720754"/>
            </a:xfrm>
            <a:custGeom>
              <a:avLst/>
              <a:gdLst/>
              <a:ahLst/>
              <a:cxnLst/>
              <a:rect l="l" t="t" r="r" b="b"/>
              <a:pathLst>
                <a:path w="115" h="26228" extrusionOk="0">
                  <a:moveTo>
                    <a:pt x="1" y="0"/>
                  </a:moveTo>
                  <a:lnTo>
                    <a:pt x="1"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3" name="Google Shape;703;p13"/>
            <p:cNvSpPr/>
            <p:nvPr/>
          </p:nvSpPr>
          <p:spPr>
            <a:xfrm>
              <a:off x="583651" y="2431703"/>
              <a:ext cx="7348" cy="1720754"/>
            </a:xfrm>
            <a:custGeom>
              <a:avLst/>
              <a:gdLst/>
              <a:ahLst/>
              <a:cxnLst/>
              <a:rect l="l" t="t" r="r" b="b"/>
              <a:pathLst>
                <a:path w="112" h="26228" extrusionOk="0">
                  <a:moveTo>
                    <a:pt x="0" y="0"/>
                  </a:moveTo>
                  <a:lnTo>
                    <a:pt x="0"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4" name="Google Shape;704;p13"/>
            <p:cNvSpPr/>
            <p:nvPr/>
          </p:nvSpPr>
          <p:spPr>
            <a:xfrm>
              <a:off x="902179" y="2431703"/>
              <a:ext cx="7414" cy="1720754"/>
            </a:xfrm>
            <a:custGeom>
              <a:avLst/>
              <a:gdLst/>
              <a:ahLst/>
              <a:cxnLst/>
              <a:rect l="l" t="t" r="r" b="b"/>
              <a:pathLst>
                <a:path w="113" h="26228" extrusionOk="0">
                  <a:moveTo>
                    <a:pt x="1" y="0"/>
                  </a:moveTo>
                  <a:lnTo>
                    <a:pt x="1"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5" name="Google Shape;705;p13"/>
            <p:cNvSpPr/>
            <p:nvPr/>
          </p:nvSpPr>
          <p:spPr>
            <a:xfrm>
              <a:off x="1220641" y="2431703"/>
              <a:ext cx="7479" cy="1720754"/>
            </a:xfrm>
            <a:custGeom>
              <a:avLst/>
              <a:gdLst/>
              <a:ahLst/>
              <a:cxnLst/>
              <a:rect l="l" t="t" r="r" b="b"/>
              <a:pathLst>
                <a:path w="114" h="26228" extrusionOk="0">
                  <a:moveTo>
                    <a:pt x="0" y="0"/>
                  </a:moveTo>
                  <a:lnTo>
                    <a:pt x="0"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6" name="Google Shape;706;p13"/>
            <p:cNvSpPr/>
            <p:nvPr/>
          </p:nvSpPr>
          <p:spPr>
            <a:xfrm>
              <a:off x="1539169" y="2431703"/>
              <a:ext cx="7545" cy="1720754"/>
            </a:xfrm>
            <a:custGeom>
              <a:avLst/>
              <a:gdLst/>
              <a:ahLst/>
              <a:cxnLst/>
              <a:rect l="l" t="t" r="r" b="b"/>
              <a:pathLst>
                <a:path w="115" h="26228" extrusionOk="0">
                  <a:moveTo>
                    <a:pt x="1" y="0"/>
                  </a:moveTo>
                  <a:lnTo>
                    <a:pt x="1"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7" name="Google Shape;707;p13"/>
            <p:cNvSpPr/>
            <p:nvPr/>
          </p:nvSpPr>
          <p:spPr>
            <a:xfrm>
              <a:off x="1857762" y="2431703"/>
              <a:ext cx="7414" cy="1720754"/>
            </a:xfrm>
            <a:custGeom>
              <a:avLst/>
              <a:gdLst/>
              <a:ahLst/>
              <a:cxnLst/>
              <a:rect l="l" t="t" r="r" b="b"/>
              <a:pathLst>
                <a:path w="113" h="26228" extrusionOk="0">
                  <a:moveTo>
                    <a:pt x="0" y="0"/>
                  </a:moveTo>
                  <a:lnTo>
                    <a:pt x="0"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8" name="Google Shape;708;p13"/>
            <p:cNvSpPr/>
            <p:nvPr/>
          </p:nvSpPr>
          <p:spPr>
            <a:xfrm>
              <a:off x="2176224" y="2431703"/>
              <a:ext cx="7479" cy="1720754"/>
            </a:xfrm>
            <a:custGeom>
              <a:avLst/>
              <a:gdLst/>
              <a:ahLst/>
              <a:cxnLst/>
              <a:rect l="l" t="t" r="r" b="b"/>
              <a:pathLst>
                <a:path w="114" h="26228" extrusionOk="0">
                  <a:moveTo>
                    <a:pt x="0" y="0"/>
                  </a:moveTo>
                  <a:lnTo>
                    <a:pt x="0"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9" name="Google Shape;709;p13"/>
            <p:cNvSpPr/>
            <p:nvPr/>
          </p:nvSpPr>
          <p:spPr>
            <a:xfrm>
              <a:off x="2494752" y="2431703"/>
              <a:ext cx="7545" cy="1720754"/>
            </a:xfrm>
            <a:custGeom>
              <a:avLst/>
              <a:gdLst/>
              <a:ahLst/>
              <a:cxnLst/>
              <a:rect l="l" t="t" r="r" b="b"/>
              <a:pathLst>
                <a:path w="115" h="26228" extrusionOk="0">
                  <a:moveTo>
                    <a:pt x="1" y="0"/>
                  </a:moveTo>
                  <a:lnTo>
                    <a:pt x="1"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0" name="Google Shape;710;p13"/>
            <p:cNvSpPr/>
            <p:nvPr/>
          </p:nvSpPr>
          <p:spPr>
            <a:xfrm>
              <a:off x="2813346" y="2431703"/>
              <a:ext cx="7348" cy="1720754"/>
            </a:xfrm>
            <a:custGeom>
              <a:avLst/>
              <a:gdLst/>
              <a:ahLst/>
              <a:cxnLst/>
              <a:rect l="l" t="t" r="r" b="b"/>
              <a:pathLst>
                <a:path w="112" h="26228" extrusionOk="0">
                  <a:moveTo>
                    <a:pt x="0" y="0"/>
                  </a:moveTo>
                  <a:lnTo>
                    <a:pt x="0"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1" name="Google Shape;711;p13"/>
            <p:cNvSpPr/>
            <p:nvPr/>
          </p:nvSpPr>
          <p:spPr>
            <a:xfrm>
              <a:off x="3131874" y="2431703"/>
              <a:ext cx="7414" cy="1720754"/>
            </a:xfrm>
            <a:custGeom>
              <a:avLst/>
              <a:gdLst/>
              <a:ahLst/>
              <a:cxnLst/>
              <a:rect l="l" t="t" r="r" b="b"/>
              <a:pathLst>
                <a:path w="113" h="26228" extrusionOk="0">
                  <a:moveTo>
                    <a:pt x="1" y="0"/>
                  </a:moveTo>
                  <a:lnTo>
                    <a:pt x="1"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2" name="Google Shape;712;p13"/>
            <p:cNvSpPr/>
            <p:nvPr/>
          </p:nvSpPr>
          <p:spPr>
            <a:xfrm>
              <a:off x="3450336" y="2431703"/>
              <a:ext cx="7479" cy="1720754"/>
            </a:xfrm>
            <a:custGeom>
              <a:avLst/>
              <a:gdLst/>
              <a:ahLst/>
              <a:cxnLst/>
              <a:rect l="l" t="t" r="r" b="b"/>
              <a:pathLst>
                <a:path w="114" h="26228" extrusionOk="0">
                  <a:moveTo>
                    <a:pt x="1" y="0"/>
                  </a:moveTo>
                  <a:lnTo>
                    <a:pt x="1"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3" name="Google Shape;713;p13"/>
            <p:cNvSpPr/>
            <p:nvPr/>
          </p:nvSpPr>
          <p:spPr>
            <a:xfrm>
              <a:off x="3768929" y="2431703"/>
              <a:ext cx="7348" cy="1720754"/>
            </a:xfrm>
            <a:custGeom>
              <a:avLst/>
              <a:gdLst/>
              <a:ahLst/>
              <a:cxnLst/>
              <a:rect l="l" t="t" r="r" b="b"/>
              <a:pathLst>
                <a:path w="112" h="26228" extrusionOk="0">
                  <a:moveTo>
                    <a:pt x="0" y="0"/>
                  </a:moveTo>
                  <a:lnTo>
                    <a:pt x="0"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4" name="Google Shape;714;p13"/>
            <p:cNvSpPr/>
            <p:nvPr/>
          </p:nvSpPr>
          <p:spPr>
            <a:xfrm>
              <a:off x="4087457" y="2431703"/>
              <a:ext cx="7414" cy="1720754"/>
            </a:xfrm>
            <a:custGeom>
              <a:avLst/>
              <a:gdLst/>
              <a:ahLst/>
              <a:cxnLst/>
              <a:rect l="l" t="t" r="r" b="b"/>
              <a:pathLst>
                <a:path w="113" h="26228" extrusionOk="0">
                  <a:moveTo>
                    <a:pt x="1" y="0"/>
                  </a:moveTo>
                  <a:lnTo>
                    <a:pt x="1"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5" name="Google Shape;715;p13"/>
            <p:cNvSpPr/>
            <p:nvPr/>
          </p:nvSpPr>
          <p:spPr>
            <a:xfrm>
              <a:off x="4405920" y="2431703"/>
              <a:ext cx="7479" cy="1720754"/>
            </a:xfrm>
            <a:custGeom>
              <a:avLst/>
              <a:gdLst/>
              <a:ahLst/>
              <a:cxnLst/>
              <a:rect l="l" t="t" r="r" b="b"/>
              <a:pathLst>
                <a:path w="114" h="26228" extrusionOk="0">
                  <a:moveTo>
                    <a:pt x="0" y="0"/>
                  </a:moveTo>
                  <a:lnTo>
                    <a:pt x="0"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6" name="Google Shape;716;p13"/>
            <p:cNvSpPr/>
            <p:nvPr/>
          </p:nvSpPr>
          <p:spPr>
            <a:xfrm>
              <a:off x="4724447" y="2431703"/>
              <a:ext cx="7545" cy="1720754"/>
            </a:xfrm>
            <a:custGeom>
              <a:avLst/>
              <a:gdLst/>
              <a:ahLst/>
              <a:cxnLst/>
              <a:rect l="l" t="t" r="r" b="b"/>
              <a:pathLst>
                <a:path w="115" h="26228" extrusionOk="0">
                  <a:moveTo>
                    <a:pt x="1" y="0"/>
                  </a:moveTo>
                  <a:lnTo>
                    <a:pt x="1"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7" name="Google Shape;717;p13"/>
            <p:cNvSpPr/>
            <p:nvPr/>
          </p:nvSpPr>
          <p:spPr>
            <a:xfrm>
              <a:off x="5043041" y="2431703"/>
              <a:ext cx="7414" cy="1720754"/>
            </a:xfrm>
            <a:custGeom>
              <a:avLst/>
              <a:gdLst/>
              <a:ahLst/>
              <a:cxnLst/>
              <a:rect l="l" t="t" r="r" b="b"/>
              <a:pathLst>
                <a:path w="113" h="26228" extrusionOk="0">
                  <a:moveTo>
                    <a:pt x="0" y="0"/>
                  </a:moveTo>
                  <a:lnTo>
                    <a:pt x="0"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8" name="Google Shape;718;p13"/>
            <p:cNvSpPr/>
            <p:nvPr/>
          </p:nvSpPr>
          <p:spPr>
            <a:xfrm>
              <a:off x="5361634" y="2431703"/>
              <a:ext cx="7348" cy="1720754"/>
            </a:xfrm>
            <a:custGeom>
              <a:avLst/>
              <a:gdLst/>
              <a:ahLst/>
              <a:cxnLst/>
              <a:rect l="l" t="t" r="r" b="b"/>
              <a:pathLst>
                <a:path w="112" h="26228" extrusionOk="0">
                  <a:moveTo>
                    <a:pt x="0" y="0"/>
                  </a:moveTo>
                  <a:lnTo>
                    <a:pt x="0"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9" name="Google Shape;719;p13"/>
            <p:cNvSpPr/>
            <p:nvPr/>
          </p:nvSpPr>
          <p:spPr>
            <a:xfrm>
              <a:off x="5680031" y="2431703"/>
              <a:ext cx="7545" cy="1720754"/>
            </a:xfrm>
            <a:custGeom>
              <a:avLst/>
              <a:gdLst/>
              <a:ahLst/>
              <a:cxnLst/>
              <a:rect l="l" t="t" r="r" b="b"/>
              <a:pathLst>
                <a:path w="115" h="26228" extrusionOk="0">
                  <a:moveTo>
                    <a:pt x="1" y="0"/>
                  </a:moveTo>
                  <a:lnTo>
                    <a:pt x="1"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0" name="Google Shape;720;p13"/>
            <p:cNvSpPr/>
            <p:nvPr/>
          </p:nvSpPr>
          <p:spPr>
            <a:xfrm>
              <a:off x="5998624" y="2431703"/>
              <a:ext cx="7348" cy="1720754"/>
            </a:xfrm>
            <a:custGeom>
              <a:avLst/>
              <a:gdLst/>
              <a:ahLst/>
              <a:cxnLst/>
              <a:rect l="l" t="t" r="r" b="b"/>
              <a:pathLst>
                <a:path w="112" h="26228" extrusionOk="0">
                  <a:moveTo>
                    <a:pt x="0" y="0"/>
                  </a:moveTo>
                  <a:lnTo>
                    <a:pt x="0"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1" name="Google Shape;721;p13"/>
            <p:cNvSpPr/>
            <p:nvPr/>
          </p:nvSpPr>
          <p:spPr>
            <a:xfrm>
              <a:off x="6317152" y="2431703"/>
              <a:ext cx="7414" cy="1720754"/>
            </a:xfrm>
            <a:custGeom>
              <a:avLst/>
              <a:gdLst/>
              <a:ahLst/>
              <a:cxnLst/>
              <a:rect l="l" t="t" r="r" b="b"/>
              <a:pathLst>
                <a:path w="113" h="26228" extrusionOk="0">
                  <a:moveTo>
                    <a:pt x="1" y="0"/>
                  </a:moveTo>
                  <a:lnTo>
                    <a:pt x="1"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2" name="Google Shape;722;p13"/>
            <p:cNvSpPr/>
            <p:nvPr/>
          </p:nvSpPr>
          <p:spPr>
            <a:xfrm>
              <a:off x="6635615" y="2431703"/>
              <a:ext cx="7479" cy="1720754"/>
            </a:xfrm>
            <a:custGeom>
              <a:avLst/>
              <a:gdLst/>
              <a:ahLst/>
              <a:cxnLst/>
              <a:rect l="l" t="t" r="r" b="b"/>
              <a:pathLst>
                <a:path w="114" h="26228" extrusionOk="0">
                  <a:moveTo>
                    <a:pt x="1" y="0"/>
                  </a:moveTo>
                  <a:lnTo>
                    <a:pt x="1"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3" name="Google Shape;723;p13"/>
            <p:cNvSpPr/>
            <p:nvPr/>
          </p:nvSpPr>
          <p:spPr>
            <a:xfrm>
              <a:off x="6954208" y="2431703"/>
              <a:ext cx="7479" cy="1720754"/>
            </a:xfrm>
            <a:custGeom>
              <a:avLst/>
              <a:gdLst/>
              <a:ahLst/>
              <a:cxnLst/>
              <a:rect l="l" t="t" r="r" b="b"/>
              <a:pathLst>
                <a:path w="114" h="26228" extrusionOk="0">
                  <a:moveTo>
                    <a:pt x="0" y="0"/>
                  </a:moveTo>
                  <a:lnTo>
                    <a:pt x="0"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4" name="Google Shape;724;p13"/>
            <p:cNvSpPr/>
            <p:nvPr/>
          </p:nvSpPr>
          <p:spPr>
            <a:xfrm>
              <a:off x="7272736" y="2431703"/>
              <a:ext cx="7414" cy="1720754"/>
            </a:xfrm>
            <a:custGeom>
              <a:avLst/>
              <a:gdLst/>
              <a:ahLst/>
              <a:cxnLst/>
              <a:rect l="l" t="t" r="r" b="b"/>
              <a:pathLst>
                <a:path w="113" h="26228" extrusionOk="0">
                  <a:moveTo>
                    <a:pt x="1" y="0"/>
                  </a:moveTo>
                  <a:lnTo>
                    <a:pt x="1"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5" name="Google Shape;725;p13"/>
            <p:cNvSpPr/>
            <p:nvPr/>
          </p:nvSpPr>
          <p:spPr>
            <a:xfrm>
              <a:off x="0" y="2502494"/>
              <a:ext cx="7440875" cy="7479"/>
            </a:xfrm>
            <a:custGeom>
              <a:avLst/>
              <a:gdLst/>
              <a:ahLst/>
              <a:cxnLst/>
              <a:rect l="l" t="t" r="r" b="b"/>
              <a:pathLst>
                <a:path w="113415" h="114" extrusionOk="0">
                  <a:moveTo>
                    <a:pt x="0" y="1"/>
                  </a:moveTo>
                  <a:lnTo>
                    <a:pt x="0" y="114"/>
                  </a:lnTo>
                  <a:lnTo>
                    <a:pt x="113414" y="114"/>
                  </a:lnTo>
                  <a:lnTo>
                    <a:pt x="1134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6" name="Google Shape;726;p13"/>
            <p:cNvSpPr/>
            <p:nvPr/>
          </p:nvSpPr>
          <p:spPr>
            <a:xfrm>
              <a:off x="0" y="2806523"/>
              <a:ext cx="7440875" cy="7414"/>
            </a:xfrm>
            <a:custGeom>
              <a:avLst/>
              <a:gdLst/>
              <a:ahLst/>
              <a:cxnLst/>
              <a:rect l="l" t="t" r="r" b="b"/>
              <a:pathLst>
                <a:path w="113415" h="113" extrusionOk="0">
                  <a:moveTo>
                    <a:pt x="0" y="1"/>
                  </a:moveTo>
                  <a:lnTo>
                    <a:pt x="0" y="112"/>
                  </a:lnTo>
                  <a:lnTo>
                    <a:pt x="113414" y="112"/>
                  </a:lnTo>
                  <a:lnTo>
                    <a:pt x="1134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7" name="Google Shape;727;p13"/>
            <p:cNvSpPr/>
            <p:nvPr/>
          </p:nvSpPr>
          <p:spPr>
            <a:xfrm>
              <a:off x="0" y="3110420"/>
              <a:ext cx="7440875" cy="7545"/>
            </a:xfrm>
            <a:custGeom>
              <a:avLst/>
              <a:gdLst/>
              <a:ahLst/>
              <a:cxnLst/>
              <a:rect l="l" t="t" r="r" b="b"/>
              <a:pathLst>
                <a:path w="113415" h="115" extrusionOk="0">
                  <a:moveTo>
                    <a:pt x="0" y="1"/>
                  </a:moveTo>
                  <a:lnTo>
                    <a:pt x="0" y="114"/>
                  </a:lnTo>
                  <a:lnTo>
                    <a:pt x="113414" y="114"/>
                  </a:lnTo>
                  <a:lnTo>
                    <a:pt x="1134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8" name="Google Shape;728;p13"/>
            <p:cNvSpPr/>
            <p:nvPr/>
          </p:nvSpPr>
          <p:spPr>
            <a:xfrm>
              <a:off x="0" y="3414448"/>
              <a:ext cx="7440875" cy="7414"/>
            </a:xfrm>
            <a:custGeom>
              <a:avLst/>
              <a:gdLst/>
              <a:ahLst/>
              <a:cxnLst/>
              <a:rect l="l" t="t" r="r" b="b"/>
              <a:pathLst>
                <a:path w="113415" h="113" extrusionOk="0">
                  <a:moveTo>
                    <a:pt x="0" y="1"/>
                  </a:moveTo>
                  <a:lnTo>
                    <a:pt x="0" y="112"/>
                  </a:lnTo>
                  <a:lnTo>
                    <a:pt x="113414" y="112"/>
                  </a:lnTo>
                  <a:lnTo>
                    <a:pt x="1134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9" name="Google Shape;729;p13"/>
            <p:cNvSpPr/>
            <p:nvPr/>
          </p:nvSpPr>
          <p:spPr>
            <a:xfrm>
              <a:off x="0" y="3718411"/>
              <a:ext cx="7440875" cy="7479"/>
            </a:xfrm>
            <a:custGeom>
              <a:avLst/>
              <a:gdLst/>
              <a:ahLst/>
              <a:cxnLst/>
              <a:rect l="l" t="t" r="r" b="b"/>
              <a:pathLst>
                <a:path w="113415" h="114" extrusionOk="0">
                  <a:moveTo>
                    <a:pt x="0" y="0"/>
                  </a:moveTo>
                  <a:lnTo>
                    <a:pt x="0" y="113"/>
                  </a:lnTo>
                  <a:lnTo>
                    <a:pt x="113414" y="113"/>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0" name="Google Shape;730;p13"/>
            <p:cNvSpPr/>
            <p:nvPr/>
          </p:nvSpPr>
          <p:spPr>
            <a:xfrm>
              <a:off x="0" y="4022440"/>
              <a:ext cx="7440875" cy="7348"/>
            </a:xfrm>
            <a:custGeom>
              <a:avLst/>
              <a:gdLst/>
              <a:ahLst/>
              <a:cxnLst/>
              <a:rect l="l" t="t" r="r" b="b"/>
              <a:pathLst>
                <a:path w="113415" h="112" extrusionOk="0">
                  <a:moveTo>
                    <a:pt x="0" y="0"/>
                  </a:moveTo>
                  <a:lnTo>
                    <a:pt x="0" y="112"/>
                  </a:lnTo>
                  <a:lnTo>
                    <a:pt x="113414" y="112"/>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731" name="Google Shape;731;p13"/>
          <p:cNvGrpSpPr/>
          <p:nvPr/>
        </p:nvGrpSpPr>
        <p:grpSpPr>
          <a:xfrm>
            <a:off x="256545" y="180885"/>
            <a:ext cx="11678892" cy="6496659"/>
            <a:chOff x="916986" y="2500875"/>
            <a:chExt cx="2280618" cy="1217119"/>
          </a:xfrm>
        </p:grpSpPr>
        <p:sp>
          <p:nvSpPr>
            <p:cNvPr id="732" name="Google Shape;732;p13"/>
            <p:cNvSpPr/>
            <p:nvPr/>
          </p:nvSpPr>
          <p:spPr>
            <a:xfrm>
              <a:off x="930568" y="2514572"/>
              <a:ext cx="105996" cy="1189768"/>
            </a:xfrm>
            <a:custGeom>
              <a:avLst/>
              <a:gdLst/>
              <a:ahLst/>
              <a:cxnLst/>
              <a:rect l="l" t="t" r="r" b="b"/>
              <a:pathLst>
                <a:path w="1834" h="20586" extrusionOk="0">
                  <a:moveTo>
                    <a:pt x="1147" y="1"/>
                  </a:moveTo>
                  <a:cubicBezTo>
                    <a:pt x="515" y="1"/>
                    <a:pt x="1" y="509"/>
                    <a:pt x="1" y="1139"/>
                  </a:cubicBezTo>
                  <a:lnTo>
                    <a:pt x="1" y="1854"/>
                  </a:lnTo>
                  <a:cubicBezTo>
                    <a:pt x="440" y="1854"/>
                    <a:pt x="796" y="2209"/>
                    <a:pt x="796" y="2645"/>
                  </a:cubicBezTo>
                  <a:cubicBezTo>
                    <a:pt x="796" y="3081"/>
                    <a:pt x="440" y="3433"/>
                    <a:pt x="1" y="3433"/>
                  </a:cubicBezTo>
                  <a:lnTo>
                    <a:pt x="1" y="4390"/>
                  </a:lnTo>
                  <a:cubicBezTo>
                    <a:pt x="440" y="4390"/>
                    <a:pt x="796" y="4745"/>
                    <a:pt x="796" y="5181"/>
                  </a:cubicBezTo>
                  <a:cubicBezTo>
                    <a:pt x="796" y="5615"/>
                    <a:pt x="440" y="5969"/>
                    <a:pt x="1" y="5969"/>
                  </a:cubicBezTo>
                  <a:lnTo>
                    <a:pt x="1" y="6924"/>
                  </a:lnTo>
                  <a:cubicBezTo>
                    <a:pt x="440" y="6924"/>
                    <a:pt x="796" y="7281"/>
                    <a:pt x="796" y="7717"/>
                  </a:cubicBezTo>
                  <a:cubicBezTo>
                    <a:pt x="796" y="8151"/>
                    <a:pt x="440" y="8505"/>
                    <a:pt x="1" y="8505"/>
                  </a:cubicBezTo>
                  <a:lnTo>
                    <a:pt x="1" y="9460"/>
                  </a:lnTo>
                  <a:cubicBezTo>
                    <a:pt x="440" y="9460"/>
                    <a:pt x="796" y="9815"/>
                    <a:pt x="796" y="10251"/>
                  </a:cubicBezTo>
                  <a:cubicBezTo>
                    <a:pt x="796" y="10687"/>
                    <a:pt x="440" y="11041"/>
                    <a:pt x="1" y="11041"/>
                  </a:cubicBezTo>
                  <a:lnTo>
                    <a:pt x="1" y="11996"/>
                  </a:lnTo>
                  <a:cubicBezTo>
                    <a:pt x="440" y="11996"/>
                    <a:pt x="796" y="12351"/>
                    <a:pt x="796" y="12787"/>
                  </a:cubicBezTo>
                  <a:cubicBezTo>
                    <a:pt x="796" y="13222"/>
                    <a:pt x="440" y="13575"/>
                    <a:pt x="1" y="13575"/>
                  </a:cubicBezTo>
                  <a:lnTo>
                    <a:pt x="1" y="14532"/>
                  </a:lnTo>
                  <a:cubicBezTo>
                    <a:pt x="440" y="14532"/>
                    <a:pt x="796" y="14886"/>
                    <a:pt x="796" y="15322"/>
                  </a:cubicBezTo>
                  <a:cubicBezTo>
                    <a:pt x="796" y="15758"/>
                    <a:pt x="440" y="16111"/>
                    <a:pt x="1" y="16111"/>
                  </a:cubicBezTo>
                  <a:lnTo>
                    <a:pt x="1" y="17068"/>
                  </a:lnTo>
                  <a:cubicBezTo>
                    <a:pt x="440" y="17068"/>
                    <a:pt x="796" y="17422"/>
                    <a:pt x="796" y="17856"/>
                  </a:cubicBezTo>
                  <a:cubicBezTo>
                    <a:pt x="796" y="18292"/>
                    <a:pt x="440" y="18647"/>
                    <a:pt x="1" y="18647"/>
                  </a:cubicBezTo>
                  <a:lnTo>
                    <a:pt x="1" y="19448"/>
                  </a:lnTo>
                  <a:cubicBezTo>
                    <a:pt x="1" y="20077"/>
                    <a:pt x="515" y="20586"/>
                    <a:pt x="1147" y="20586"/>
                  </a:cubicBezTo>
                  <a:lnTo>
                    <a:pt x="1833" y="20586"/>
                  </a:lnTo>
                  <a:lnTo>
                    <a:pt x="1833"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3" name="Google Shape;733;p13"/>
            <p:cNvSpPr/>
            <p:nvPr/>
          </p:nvSpPr>
          <p:spPr>
            <a:xfrm>
              <a:off x="1036508" y="2514572"/>
              <a:ext cx="2147431" cy="1189768"/>
            </a:xfrm>
            <a:custGeom>
              <a:avLst/>
              <a:gdLst/>
              <a:ahLst/>
              <a:cxnLst/>
              <a:rect l="l" t="t" r="r" b="b"/>
              <a:pathLst>
                <a:path w="37156" h="20586" extrusionOk="0">
                  <a:moveTo>
                    <a:pt x="0" y="1"/>
                  </a:moveTo>
                  <a:lnTo>
                    <a:pt x="0" y="20586"/>
                  </a:lnTo>
                  <a:lnTo>
                    <a:pt x="36303" y="20586"/>
                  </a:lnTo>
                  <a:cubicBezTo>
                    <a:pt x="36773" y="20586"/>
                    <a:pt x="37156" y="20205"/>
                    <a:pt x="37156" y="19733"/>
                  </a:cubicBezTo>
                  <a:lnTo>
                    <a:pt x="37156" y="851"/>
                  </a:lnTo>
                  <a:cubicBezTo>
                    <a:pt x="37156" y="382"/>
                    <a:pt x="36773" y="1"/>
                    <a:pt x="3630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4" name="Google Shape;734;p13"/>
            <p:cNvSpPr/>
            <p:nvPr/>
          </p:nvSpPr>
          <p:spPr>
            <a:xfrm>
              <a:off x="916986" y="2500875"/>
              <a:ext cx="93570" cy="139459"/>
            </a:xfrm>
            <a:custGeom>
              <a:avLst/>
              <a:gdLst/>
              <a:ahLst/>
              <a:cxnLst/>
              <a:rect l="l" t="t" r="r" b="b"/>
              <a:pathLst>
                <a:path w="1619" h="2413" extrusionOk="0">
                  <a:moveTo>
                    <a:pt x="1382" y="0"/>
                  </a:moveTo>
                  <a:cubicBezTo>
                    <a:pt x="620" y="0"/>
                    <a:pt x="0" y="617"/>
                    <a:pt x="0" y="1376"/>
                  </a:cubicBezTo>
                  <a:lnTo>
                    <a:pt x="0" y="2177"/>
                  </a:lnTo>
                  <a:cubicBezTo>
                    <a:pt x="0" y="2308"/>
                    <a:pt x="106" y="2412"/>
                    <a:pt x="236" y="2412"/>
                  </a:cubicBezTo>
                  <a:cubicBezTo>
                    <a:pt x="367" y="2412"/>
                    <a:pt x="473" y="2308"/>
                    <a:pt x="473" y="2177"/>
                  </a:cubicBezTo>
                  <a:lnTo>
                    <a:pt x="473" y="1376"/>
                  </a:lnTo>
                  <a:cubicBezTo>
                    <a:pt x="473" y="878"/>
                    <a:pt x="881" y="474"/>
                    <a:pt x="1382" y="474"/>
                  </a:cubicBezTo>
                  <a:cubicBezTo>
                    <a:pt x="1512" y="474"/>
                    <a:pt x="1618" y="367"/>
                    <a:pt x="1618" y="238"/>
                  </a:cubicBezTo>
                  <a:cubicBezTo>
                    <a:pt x="1618" y="107"/>
                    <a:pt x="1512" y="0"/>
                    <a:pt x="138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5" name="Google Shape;735;p13"/>
            <p:cNvSpPr/>
            <p:nvPr/>
          </p:nvSpPr>
          <p:spPr>
            <a:xfrm>
              <a:off x="916986" y="3578650"/>
              <a:ext cx="133160" cy="139344"/>
            </a:xfrm>
            <a:custGeom>
              <a:avLst/>
              <a:gdLst/>
              <a:ahLst/>
              <a:cxnLst/>
              <a:rect l="l" t="t" r="r" b="b"/>
              <a:pathLst>
                <a:path w="2304" h="2411" extrusionOk="0">
                  <a:moveTo>
                    <a:pt x="236" y="0"/>
                  </a:moveTo>
                  <a:cubicBezTo>
                    <a:pt x="106" y="0"/>
                    <a:pt x="0" y="106"/>
                    <a:pt x="0" y="236"/>
                  </a:cubicBezTo>
                  <a:lnTo>
                    <a:pt x="0" y="1037"/>
                  </a:lnTo>
                  <a:cubicBezTo>
                    <a:pt x="0" y="1795"/>
                    <a:pt x="620" y="2410"/>
                    <a:pt x="1382" y="2410"/>
                  </a:cubicBezTo>
                  <a:lnTo>
                    <a:pt x="2068" y="2410"/>
                  </a:lnTo>
                  <a:cubicBezTo>
                    <a:pt x="2199" y="2410"/>
                    <a:pt x="2304" y="2306"/>
                    <a:pt x="2304" y="2175"/>
                  </a:cubicBezTo>
                  <a:cubicBezTo>
                    <a:pt x="2304" y="2043"/>
                    <a:pt x="2199" y="1939"/>
                    <a:pt x="2068" y="1939"/>
                  </a:cubicBezTo>
                  <a:lnTo>
                    <a:pt x="1382" y="1939"/>
                  </a:lnTo>
                  <a:cubicBezTo>
                    <a:pt x="881" y="1939"/>
                    <a:pt x="473" y="1535"/>
                    <a:pt x="473" y="1037"/>
                  </a:cubicBezTo>
                  <a:lnTo>
                    <a:pt x="473" y="236"/>
                  </a:lnTo>
                  <a:cubicBezTo>
                    <a:pt x="473" y="106"/>
                    <a:pt x="367" y="0"/>
                    <a:pt x="23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6" name="Google Shape;736;p13"/>
            <p:cNvSpPr/>
            <p:nvPr/>
          </p:nvSpPr>
          <p:spPr>
            <a:xfrm>
              <a:off x="2917819" y="3493113"/>
              <a:ext cx="279786" cy="224880"/>
            </a:xfrm>
            <a:custGeom>
              <a:avLst/>
              <a:gdLst/>
              <a:ahLst/>
              <a:cxnLst/>
              <a:rect l="l" t="t" r="r" b="b"/>
              <a:pathLst>
                <a:path w="4841" h="3891" extrusionOk="0">
                  <a:moveTo>
                    <a:pt x="4605" y="0"/>
                  </a:moveTo>
                  <a:cubicBezTo>
                    <a:pt x="4473" y="0"/>
                    <a:pt x="4367" y="107"/>
                    <a:pt x="4367" y="236"/>
                  </a:cubicBezTo>
                  <a:lnTo>
                    <a:pt x="4367" y="2802"/>
                  </a:lnTo>
                  <a:cubicBezTo>
                    <a:pt x="4367" y="3142"/>
                    <a:pt x="4092" y="3419"/>
                    <a:pt x="3752" y="3419"/>
                  </a:cubicBezTo>
                  <a:lnTo>
                    <a:pt x="238" y="3419"/>
                  </a:lnTo>
                  <a:cubicBezTo>
                    <a:pt x="107" y="3419"/>
                    <a:pt x="1" y="3523"/>
                    <a:pt x="1" y="3655"/>
                  </a:cubicBezTo>
                  <a:cubicBezTo>
                    <a:pt x="1" y="3786"/>
                    <a:pt x="107" y="3890"/>
                    <a:pt x="238" y="3890"/>
                  </a:cubicBezTo>
                  <a:lnTo>
                    <a:pt x="3752" y="3890"/>
                  </a:lnTo>
                  <a:cubicBezTo>
                    <a:pt x="4353" y="3890"/>
                    <a:pt x="4840" y="3403"/>
                    <a:pt x="4840" y="2802"/>
                  </a:cubicBezTo>
                  <a:lnTo>
                    <a:pt x="4840" y="236"/>
                  </a:lnTo>
                  <a:cubicBezTo>
                    <a:pt x="4840" y="107"/>
                    <a:pt x="4734" y="0"/>
                    <a:pt x="460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737" name="Google Shape;737;p13"/>
          <p:cNvSpPr txBox="1">
            <a:spLocks noGrp="1"/>
          </p:cNvSpPr>
          <p:nvPr>
            <p:ph type="subTitle" idx="1"/>
          </p:nvPr>
        </p:nvSpPr>
        <p:spPr>
          <a:xfrm>
            <a:off x="2868433" y="4921567"/>
            <a:ext cx="4753200" cy="7636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Font typeface="Bebas Neue"/>
              <a:buNone/>
              <a:defRPr sz="3200" b="1">
                <a:solidFill>
                  <a:schemeClr val="dk1"/>
                </a:solidFill>
              </a:defRPr>
            </a:lvl1pPr>
            <a:lvl2pPr lvl="1" rtl="0">
              <a:lnSpc>
                <a:spcPct val="100000"/>
              </a:lnSpc>
              <a:spcBef>
                <a:spcPts val="0"/>
              </a:spcBef>
              <a:spcAft>
                <a:spcPts val="0"/>
              </a:spcAft>
              <a:buSzPts val="2400"/>
              <a:buFont typeface="Bebas Neue"/>
              <a:buNone/>
              <a:defRPr sz="3200">
                <a:latin typeface="Bebas Neue"/>
                <a:ea typeface="Bebas Neue"/>
                <a:cs typeface="Bebas Neue"/>
                <a:sym typeface="Bebas Neue"/>
              </a:defRPr>
            </a:lvl2pPr>
            <a:lvl3pPr lvl="2" rtl="0">
              <a:lnSpc>
                <a:spcPct val="100000"/>
              </a:lnSpc>
              <a:spcBef>
                <a:spcPts val="0"/>
              </a:spcBef>
              <a:spcAft>
                <a:spcPts val="0"/>
              </a:spcAft>
              <a:buSzPts val="2400"/>
              <a:buFont typeface="Bebas Neue"/>
              <a:buNone/>
              <a:defRPr sz="3200">
                <a:latin typeface="Bebas Neue"/>
                <a:ea typeface="Bebas Neue"/>
                <a:cs typeface="Bebas Neue"/>
                <a:sym typeface="Bebas Neue"/>
              </a:defRPr>
            </a:lvl3pPr>
            <a:lvl4pPr lvl="3" rtl="0">
              <a:lnSpc>
                <a:spcPct val="100000"/>
              </a:lnSpc>
              <a:spcBef>
                <a:spcPts val="0"/>
              </a:spcBef>
              <a:spcAft>
                <a:spcPts val="0"/>
              </a:spcAft>
              <a:buSzPts val="2400"/>
              <a:buFont typeface="Bebas Neue"/>
              <a:buNone/>
              <a:defRPr sz="3200">
                <a:latin typeface="Bebas Neue"/>
                <a:ea typeface="Bebas Neue"/>
                <a:cs typeface="Bebas Neue"/>
                <a:sym typeface="Bebas Neue"/>
              </a:defRPr>
            </a:lvl4pPr>
            <a:lvl5pPr lvl="4" rtl="0">
              <a:lnSpc>
                <a:spcPct val="100000"/>
              </a:lnSpc>
              <a:spcBef>
                <a:spcPts val="0"/>
              </a:spcBef>
              <a:spcAft>
                <a:spcPts val="0"/>
              </a:spcAft>
              <a:buSzPts val="2400"/>
              <a:buFont typeface="Bebas Neue"/>
              <a:buNone/>
              <a:defRPr sz="3200">
                <a:latin typeface="Bebas Neue"/>
                <a:ea typeface="Bebas Neue"/>
                <a:cs typeface="Bebas Neue"/>
                <a:sym typeface="Bebas Neue"/>
              </a:defRPr>
            </a:lvl5pPr>
            <a:lvl6pPr lvl="5" rtl="0">
              <a:lnSpc>
                <a:spcPct val="100000"/>
              </a:lnSpc>
              <a:spcBef>
                <a:spcPts val="0"/>
              </a:spcBef>
              <a:spcAft>
                <a:spcPts val="0"/>
              </a:spcAft>
              <a:buSzPts val="2400"/>
              <a:buFont typeface="Bebas Neue"/>
              <a:buNone/>
              <a:defRPr sz="3200">
                <a:latin typeface="Bebas Neue"/>
                <a:ea typeface="Bebas Neue"/>
                <a:cs typeface="Bebas Neue"/>
                <a:sym typeface="Bebas Neue"/>
              </a:defRPr>
            </a:lvl6pPr>
            <a:lvl7pPr lvl="6" rtl="0">
              <a:lnSpc>
                <a:spcPct val="100000"/>
              </a:lnSpc>
              <a:spcBef>
                <a:spcPts val="0"/>
              </a:spcBef>
              <a:spcAft>
                <a:spcPts val="0"/>
              </a:spcAft>
              <a:buSzPts val="2400"/>
              <a:buFont typeface="Bebas Neue"/>
              <a:buNone/>
              <a:defRPr sz="3200">
                <a:latin typeface="Bebas Neue"/>
                <a:ea typeface="Bebas Neue"/>
                <a:cs typeface="Bebas Neue"/>
                <a:sym typeface="Bebas Neue"/>
              </a:defRPr>
            </a:lvl7pPr>
            <a:lvl8pPr lvl="7" rtl="0">
              <a:lnSpc>
                <a:spcPct val="100000"/>
              </a:lnSpc>
              <a:spcBef>
                <a:spcPts val="0"/>
              </a:spcBef>
              <a:spcAft>
                <a:spcPts val="0"/>
              </a:spcAft>
              <a:buSzPts val="2400"/>
              <a:buFont typeface="Bebas Neue"/>
              <a:buNone/>
              <a:defRPr sz="3200">
                <a:latin typeface="Bebas Neue"/>
                <a:ea typeface="Bebas Neue"/>
                <a:cs typeface="Bebas Neue"/>
                <a:sym typeface="Bebas Neue"/>
              </a:defRPr>
            </a:lvl8pPr>
            <a:lvl9pPr lvl="8" rtl="0">
              <a:lnSpc>
                <a:spcPct val="100000"/>
              </a:lnSpc>
              <a:spcBef>
                <a:spcPts val="0"/>
              </a:spcBef>
              <a:spcAft>
                <a:spcPts val="0"/>
              </a:spcAft>
              <a:buSzPts val="2400"/>
              <a:buFont typeface="Bebas Neue"/>
              <a:buNone/>
              <a:defRPr sz="3200">
                <a:latin typeface="Bebas Neue"/>
                <a:ea typeface="Bebas Neue"/>
                <a:cs typeface="Bebas Neue"/>
                <a:sym typeface="Bebas Neue"/>
              </a:defRPr>
            </a:lvl9pPr>
          </a:lstStyle>
          <a:p>
            <a:endParaRPr/>
          </a:p>
        </p:txBody>
      </p:sp>
      <p:sp>
        <p:nvSpPr>
          <p:cNvPr id="738" name="Google Shape;738;p13"/>
          <p:cNvSpPr txBox="1">
            <a:spLocks noGrp="1"/>
          </p:cNvSpPr>
          <p:nvPr>
            <p:ph type="title"/>
          </p:nvPr>
        </p:nvSpPr>
        <p:spPr>
          <a:xfrm>
            <a:off x="1772800" y="597408"/>
            <a:ext cx="93520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739" name="Google Shape;739;p13"/>
          <p:cNvSpPr txBox="1">
            <a:spLocks noGrp="1"/>
          </p:cNvSpPr>
          <p:nvPr>
            <p:ph type="subTitle" idx="2"/>
          </p:nvPr>
        </p:nvSpPr>
        <p:spPr>
          <a:xfrm>
            <a:off x="1976033" y="2594727"/>
            <a:ext cx="5645600" cy="4896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1867"/>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740" name="Google Shape;740;p13"/>
          <p:cNvSpPr txBox="1">
            <a:spLocks noGrp="1"/>
          </p:cNvSpPr>
          <p:nvPr>
            <p:ph type="subTitle" idx="3"/>
          </p:nvPr>
        </p:nvSpPr>
        <p:spPr>
          <a:xfrm>
            <a:off x="1976033" y="4084017"/>
            <a:ext cx="5645600" cy="4896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1867"/>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741" name="Google Shape;741;p13"/>
          <p:cNvSpPr txBox="1">
            <a:spLocks noGrp="1"/>
          </p:cNvSpPr>
          <p:nvPr>
            <p:ph type="subTitle" idx="4"/>
          </p:nvPr>
        </p:nvSpPr>
        <p:spPr>
          <a:xfrm>
            <a:off x="1976033" y="5573308"/>
            <a:ext cx="5645600" cy="4896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1867"/>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742" name="Google Shape;742;p13"/>
          <p:cNvSpPr txBox="1">
            <a:spLocks noGrp="1"/>
          </p:cNvSpPr>
          <p:nvPr>
            <p:ph type="title" idx="5" hasCustomPrompt="1"/>
          </p:nvPr>
        </p:nvSpPr>
        <p:spPr>
          <a:xfrm>
            <a:off x="1976000" y="1899493"/>
            <a:ext cx="892400" cy="5968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000"/>
              <a:buNone/>
              <a:defRPr sz="4000"/>
            </a:lvl1pPr>
            <a:lvl2pPr lvl="1" rtl="0">
              <a:spcBef>
                <a:spcPts val="0"/>
              </a:spcBef>
              <a:spcAft>
                <a:spcPts val="0"/>
              </a:spcAft>
              <a:buSzPts val="3000"/>
              <a:buNone/>
              <a:defRPr sz="4000"/>
            </a:lvl2pPr>
            <a:lvl3pPr lvl="2" rtl="0">
              <a:spcBef>
                <a:spcPts val="0"/>
              </a:spcBef>
              <a:spcAft>
                <a:spcPts val="0"/>
              </a:spcAft>
              <a:buSzPts val="3000"/>
              <a:buNone/>
              <a:defRPr sz="4000"/>
            </a:lvl3pPr>
            <a:lvl4pPr lvl="3" rtl="0">
              <a:spcBef>
                <a:spcPts val="0"/>
              </a:spcBef>
              <a:spcAft>
                <a:spcPts val="0"/>
              </a:spcAft>
              <a:buSzPts val="3000"/>
              <a:buNone/>
              <a:defRPr sz="4000"/>
            </a:lvl4pPr>
            <a:lvl5pPr lvl="4" rtl="0">
              <a:spcBef>
                <a:spcPts val="0"/>
              </a:spcBef>
              <a:spcAft>
                <a:spcPts val="0"/>
              </a:spcAft>
              <a:buSzPts val="3000"/>
              <a:buNone/>
              <a:defRPr sz="4000"/>
            </a:lvl5pPr>
            <a:lvl6pPr lvl="5" rtl="0">
              <a:spcBef>
                <a:spcPts val="0"/>
              </a:spcBef>
              <a:spcAft>
                <a:spcPts val="0"/>
              </a:spcAft>
              <a:buSzPts val="3000"/>
              <a:buNone/>
              <a:defRPr sz="4000"/>
            </a:lvl6pPr>
            <a:lvl7pPr lvl="6" rtl="0">
              <a:spcBef>
                <a:spcPts val="0"/>
              </a:spcBef>
              <a:spcAft>
                <a:spcPts val="0"/>
              </a:spcAft>
              <a:buSzPts val="3000"/>
              <a:buNone/>
              <a:defRPr sz="4000"/>
            </a:lvl7pPr>
            <a:lvl8pPr lvl="7" rtl="0">
              <a:spcBef>
                <a:spcPts val="0"/>
              </a:spcBef>
              <a:spcAft>
                <a:spcPts val="0"/>
              </a:spcAft>
              <a:buSzPts val="3000"/>
              <a:buNone/>
              <a:defRPr sz="4000"/>
            </a:lvl8pPr>
            <a:lvl9pPr lvl="8" rtl="0">
              <a:spcBef>
                <a:spcPts val="0"/>
              </a:spcBef>
              <a:spcAft>
                <a:spcPts val="0"/>
              </a:spcAft>
              <a:buSzPts val="3000"/>
              <a:buNone/>
              <a:defRPr sz="4000"/>
            </a:lvl9pPr>
          </a:lstStyle>
          <a:p>
            <a:r>
              <a:t>xx%</a:t>
            </a:r>
          </a:p>
        </p:txBody>
      </p:sp>
      <p:sp>
        <p:nvSpPr>
          <p:cNvPr id="743" name="Google Shape;743;p13"/>
          <p:cNvSpPr txBox="1">
            <a:spLocks noGrp="1"/>
          </p:cNvSpPr>
          <p:nvPr>
            <p:ph type="title" idx="6" hasCustomPrompt="1"/>
          </p:nvPr>
        </p:nvSpPr>
        <p:spPr>
          <a:xfrm>
            <a:off x="1976000" y="4885165"/>
            <a:ext cx="892400" cy="5968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000"/>
              <a:buNone/>
              <a:defRPr sz="4000"/>
            </a:lvl1pPr>
            <a:lvl2pPr lvl="1" rtl="0">
              <a:spcBef>
                <a:spcPts val="0"/>
              </a:spcBef>
              <a:spcAft>
                <a:spcPts val="0"/>
              </a:spcAft>
              <a:buSzPts val="3000"/>
              <a:buNone/>
              <a:defRPr sz="4000"/>
            </a:lvl2pPr>
            <a:lvl3pPr lvl="2" rtl="0">
              <a:spcBef>
                <a:spcPts val="0"/>
              </a:spcBef>
              <a:spcAft>
                <a:spcPts val="0"/>
              </a:spcAft>
              <a:buSzPts val="3000"/>
              <a:buNone/>
              <a:defRPr sz="4000"/>
            </a:lvl3pPr>
            <a:lvl4pPr lvl="3" rtl="0">
              <a:spcBef>
                <a:spcPts val="0"/>
              </a:spcBef>
              <a:spcAft>
                <a:spcPts val="0"/>
              </a:spcAft>
              <a:buSzPts val="3000"/>
              <a:buNone/>
              <a:defRPr sz="4000"/>
            </a:lvl4pPr>
            <a:lvl5pPr lvl="4" rtl="0">
              <a:spcBef>
                <a:spcPts val="0"/>
              </a:spcBef>
              <a:spcAft>
                <a:spcPts val="0"/>
              </a:spcAft>
              <a:buSzPts val="3000"/>
              <a:buNone/>
              <a:defRPr sz="4000"/>
            </a:lvl5pPr>
            <a:lvl6pPr lvl="5" rtl="0">
              <a:spcBef>
                <a:spcPts val="0"/>
              </a:spcBef>
              <a:spcAft>
                <a:spcPts val="0"/>
              </a:spcAft>
              <a:buSzPts val="3000"/>
              <a:buNone/>
              <a:defRPr sz="4000"/>
            </a:lvl6pPr>
            <a:lvl7pPr lvl="6" rtl="0">
              <a:spcBef>
                <a:spcPts val="0"/>
              </a:spcBef>
              <a:spcAft>
                <a:spcPts val="0"/>
              </a:spcAft>
              <a:buSzPts val="3000"/>
              <a:buNone/>
              <a:defRPr sz="4000"/>
            </a:lvl7pPr>
            <a:lvl8pPr lvl="7" rtl="0">
              <a:spcBef>
                <a:spcPts val="0"/>
              </a:spcBef>
              <a:spcAft>
                <a:spcPts val="0"/>
              </a:spcAft>
              <a:buSzPts val="3000"/>
              <a:buNone/>
              <a:defRPr sz="4000"/>
            </a:lvl8pPr>
            <a:lvl9pPr lvl="8" rtl="0">
              <a:spcBef>
                <a:spcPts val="0"/>
              </a:spcBef>
              <a:spcAft>
                <a:spcPts val="0"/>
              </a:spcAft>
              <a:buSzPts val="3000"/>
              <a:buNone/>
              <a:defRPr sz="4000"/>
            </a:lvl9pPr>
          </a:lstStyle>
          <a:p>
            <a:r>
              <a:t>xx%</a:t>
            </a:r>
          </a:p>
        </p:txBody>
      </p:sp>
      <p:sp>
        <p:nvSpPr>
          <p:cNvPr id="744" name="Google Shape;744;p13"/>
          <p:cNvSpPr txBox="1">
            <a:spLocks noGrp="1"/>
          </p:cNvSpPr>
          <p:nvPr>
            <p:ph type="title" idx="7" hasCustomPrompt="1"/>
          </p:nvPr>
        </p:nvSpPr>
        <p:spPr>
          <a:xfrm>
            <a:off x="1976000" y="3392329"/>
            <a:ext cx="892400" cy="5968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000"/>
              <a:buNone/>
              <a:defRPr sz="4000"/>
            </a:lvl1pPr>
            <a:lvl2pPr lvl="1" rtl="0">
              <a:spcBef>
                <a:spcPts val="0"/>
              </a:spcBef>
              <a:spcAft>
                <a:spcPts val="0"/>
              </a:spcAft>
              <a:buSzPts val="3000"/>
              <a:buNone/>
              <a:defRPr sz="4000"/>
            </a:lvl2pPr>
            <a:lvl3pPr lvl="2" rtl="0">
              <a:spcBef>
                <a:spcPts val="0"/>
              </a:spcBef>
              <a:spcAft>
                <a:spcPts val="0"/>
              </a:spcAft>
              <a:buSzPts val="3000"/>
              <a:buNone/>
              <a:defRPr sz="4000"/>
            </a:lvl3pPr>
            <a:lvl4pPr lvl="3" rtl="0">
              <a:spcBef>
                <a:spcPts val="0"/>
              </a:spcBef>
              <a:spcAft>
                <a:spcPts val="0"/>
              </a:spcAft>
              <a:buSzPts val="3000"/>
              <a:buNone/>
              <a:defRPr sz="4000"/>
            </a:lvl4pPr>
            <a:lvl5pPr lvl="4" rtl="0">
              <a:spcBef>
                <a:spcPts val="0"/>
              </a:spcBef>
              <a:spcAft>
                <a:spcPts val="0"/>
              </a:spcAft>
              <a:buSzPts val="3000"/>
              <a:buNone/>
              <a:defRPr sz="4000"/>
            </a:lvl5pPr>
            <a:lvl6pPr lvl="5" rtl="0">
              <a:spcBef>
                <a:spcPts val="0"/>
              </a:spcBef>
              <a:spcAft>
                <a:spcPts val="0"/>
              </a:spcAft>
              <a:buSzPts val="3000"/>
              <a:buNone/>
              <a:defRPr sz="4000"/>
            </a:lvl6pPr>
            <a:lvl7pPr lvl="6" rtl="0">
              <a:spcBef>
                <a:spcPts val="0"/>
              </a:spcBef>
              <a:spcAft>
                <a:spcPts val="0"/>
              </a:spcAft>
              <a:buSzPts val="3000"/>
              <a:buNone/>
              <a:defRPr sz="4000"/>
            </a:lvl7pPr>
            <a:lvl8pPr lvl="7" rtl="0">
              <a:spcBef>
                <a:spcPts val="0"/>
              </a:spcBef>
              <a:spcAft>
                <a:spcPts val="0"/>
              </a:spcAft>
              <a:buSzPts val="3000"/>
              <a:buNone/>
              <a:defRPr sz="4000"/>
            </a:lvl8pPr>
            <a:lvl9pPr lvl="8" rtl="0">
              <a:spcBef>
                <a:spcPts val="0"/>
              </a:spcBef>
              <a:spcAft>
                <a:spcPts val="0"/>
              </a:spcAft>
              <a:buSzPts val="3000"/>
              <a:buNone/>
              <a:defRPr sz="4000"/>
            </a:lvl9pPr>
          </a:lstStyle>
          <a:p>
            <a:r>
              <a:t>xx%</a:t>
            </a:r>
          </a:p>
        </p:txBody>
      </p:sp>
      <p:sp>
        <p:nvSpPr>
          <p:cNvPr id="745" name="Google Shape;745;p13"/>
          <p:cNvSpPr txBox="1">
            <a:spLocks noGrp="1"/>
          </p:cNvSpPr>
          <p:nvPr>
            <p:ph type="subTitle" idx="8"/>
          </p:nvPr>
        </p:nvSpPr>
        <p:spPr>
          <a:xfrm>
            <a:off x="2866833" y="1938833"/>
            <a:ext cx="4754800" cy="7636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Font typeface="Bebas Neue"/>
              <a:buNone/>
              <a:defRPr sz="3200" b="1">
                <a:solidFill>
                  <a:schemeClr val="dk1"/>
                </a:solidFill>
              </a:defRPr>
            </a:lvl1pPr>
            <a:lvl2pPr lvl="1" rtl="0">
              <a:lnSpc>
                <a:spcPct val="100000"/>
              </a:lnSpc>
              <a:spcBef>
                <a:spcPts val="0"/>
              </a:spcBef>
              <a:spcAft>
                <a:spcPts val="0"/>
              </a:spcAft>
              <a:buSzPts val="2400"/>
              <a:buFont typeface="Bebas Neue"/>
              <a:buNone/>
              <a:defRPr sz="3200">
                <a:latin typeface="Bebas Neue"/>
                <a:ea typeface="Bebas Neue"/>
                <a:cs typeface="Bebas Neue"/>
                <a:sym typeface="Bebas Neue"/>
              </a:defRPr>
            </a:lvl2pPr>
            <a:lvl3pPr lvl="2" rtl="0">
              <a:lnSpc>
                <a:spcPct val="100000"/>
              </a:lnSpc>
              <a:spcBef>
                <a:spcPts val="0"/>
              </a:spcBef>
              <a:spcAft>
                <a:spcPts val="0"/>
              </a:spcAft>
              <a:buSzPts val="2400"/>
              <a:buFont typeface="Bebas Neue"/>
              <a:buNone/>
              <a:defRPr sz="3200">
                <a:latin typeface="Bebas Neue"/>
                <a:ea typeface="Bebas Neue"/>
                <a:cs typeface="Bebas Neue"/>
                <a:sym typeface="Bebas Neue"/>
              </a:defRPr>
            </a:lvl3pPr>
            <a:lvl4pPr lvl="3" rtl="0">
              <a:lnSpc>
                <a:spcPct val="100000"/>
              </a:lnSpc>
              <a:spcBef>
                <a:spcPts val="0"/>
              </a:spcBef>
              <a:spcAft>
                <a:spcPts val="0"/>
              </a:spcAft>
              <a:buSzPts val="2400"/>
              <a:buFont typeface="Bebas Neue"/>
              <a:buNone/>
              <a:defRPr sz="3200">
                <a:latin typeface="Bebas Neue"/>
                <a:ea typeface="Bebas Neue"/>
                <a:cs typeface="Bebas Neue"/>
                <a:sym typeface="Bebas Neue"/>
              </a:defRPr>
            </a:lvl4pPr>
            <a:lvl5pPr lvl="4" rtl="0">
              <a:lnSpc>
                <a:spcPct val="100000"/>
              </a:lnSpc>
              <a:spcBef>
                <a:spcPts val="0"/>
              </a:spcBef>
              <a:spcAft>
                <a:spcPts val="0"/>
              </a:spcAft>
              <a:buSzPts val="2400"/>
              <a:buFont typeface="Bebas Neue"/>
              <a:buNone/>
              <a:defRPr sz="3200">
                <a:latin typeface="Bebas Neue"/>
                <a:ea typeface="Bebas Neue"/>
                <a:cs typeface="Bebas Neue"/>
                <a:sym typeface="Bebas Neue"/>
              </a:defRPr>
            </a:lvl5pPr>
            <a:lvl6pPr lvl="5" rtl="0">
              <a:lnSpc>
                <a:spcPct val="100000"/>
              </a:lnSpc>
              <a:spcBef>
                <a:spcPts val="0"/>
              </a:spcBef>
              <a:spcAft>
                <a:spcPts val="0"/>
              </a:spcAft>
              <a:buSzPts val="2400"/>
              <a:buFont typeface="Bebas Neue"/>
              <a:buNone/>
              <a:defRPr sz="3200">
                <a:latin typeface="Bebas Neue"/>
                <a:ea typeface="Bebas Neue"/>
                <a:cs typeface="Bebas Neue"/>
                <a:sym typeface="Bebas Neue"/>
              </a:defRPr>
            </a:lvl6pPr>
            <a:lvl7pPr lvl="6" rtl="0">
              <a:lnSpc>
                <a:spcPct val="100000"/>
              </a:lnSpc>
              <a:spcBef>
                <a:spcPts val="0"/>
              </a:spcBef>
              <a:spcAft>
                <a:spcPts val="0"/>
              </a:spcAft>
              <a:buSzPts val="2400"/>
              <a:buFont typeface="Bebas Neue"/>
              <a:buNone/>
              <a:defRPr sz="3200">
                <a:latin typeface="Bebas Neue"/>
                <a:ea typeface="Bebas Neue"/>
                <a:cs typeface="Bebas Neue"/>
                <a:sym typeface="Bebas Neue"/>
              </a:defRPr>
            </a:lvl7pPr>
            <a:lvl8pPr lvl="7" rtl="0">
              <a:lnSpc>
                <a:spcPct val="100000"/>
              </a:lnSpc>
              <a:spcBef>
                <a:spcPts val="0"/>
              </a:spcBef>
              <a:spcAft>
                <a:spcPts val="0"/>
              </a:spcAft>
              <a:buSzPts val="2400"/>
              <a:buFont typeface="Bebas Neue"/>
              <a:buNone/>
              <a:defRPr sz="3200">
                <a:latin typeface="Bebas Neue"/>
                <a:ea typeface="Bebas Neue"/>
                <a:cs typeface="Bebas Neue"/>
                <a:sym typeface="Bebas Neue"/>
              </a:defRPr>
            </a:lvl8pPr>
            <a:lvl9pPr lvl="8" rtl="0">
              <a:lnSpc>
                <a:spcPct val="100000"/>
              </a:lnSpc>
              <a:spcBef>
                <a:spcPts val="0"/>
              </a:spcBef>
              <a:spcAft>
                <a:spcPts val="0"/>
              </a:spcAft>
              <a:buSzPts val="2400"/>
              <a:buFont typeface="Bebas Neue"/>
              <a:buNone/>
              <a:defRPr sz="3200">
                <a:latin typeface="Bebas Neue"/>
                <a:ea typeface="Bebas Neue"/>
                <a:cs typeface="Bebas Neue"/>
                <a:sym typeface="Bebas Neue"/>
              </a:defRPr>
            </a:lvl9pPr>
          </a:lstStyle>
          <a:p>
            <a:endParaRPr/>
          </a:p>
        </p:txBody>
      </p:sp>
      <p:sp>
        <p:nvSpPr>
          <p:cNvPr id="746" name="Google Shape;746;p13"/>
          <p:cNvSpPr txBox="1">
            <a:spLocks noGrp="1"/>
          </p:cNvSpPr>
          <p:nvPr>
            <p:ph type="subTitle" idx="9"/>
          </p:nvPr>
        </p:nvSpPr>
        <p:spPr>
          <a:xfrm>
            <a:off x="2866833" y="3430200"/>
            <a:ext cx="4754800" cy="7636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Font typeface="Bebas Neue"/>
              <a:buNone/>
              <a:defRPr sz="3200" b="1">
                <a:solidFill>
                  <a:schemeClr val="dk1"/>
                </a:solidFill>
              </a:defRPr>
            </a:lvl1pPr>
            <a:lvl2pPr lvl="1" rtl="0">
              <a:lnSpc>
                <a:spcPct val="100000"/>
              </a:lnSpc>
              <a:spcBef>
                <a:spcPts val="0"/>
              </a:spcBef>
              <a:spcAft>
                <a:spcPts val="0"/>
              </a:spcAft>
              <a:buSzPts val="2400"/>
              <a:buFont typeface="Bebas Neue"/>
              <a:buNone/>
              <a:defRPr sz="3200">
                <a:latin typeface="Bebas Neue"/>
                <a:ea typeface="Bebas Neue"/>
                <a:cs typeface="Bebas Neue"/>
                <a:sym typeface="Bebas Neue"/>
              </a:defRPr>
            </a:lvl2pPr>
            <a:lvl3pPr lvl="2" rtl="0">
              <a:lnSpc>
                <a:spcPct val="100000"/>
              </a:lnSpc>
              <a:spcBef>
                <a:spcPts val="0"/>
              </a:spcBef>
              <a:spcAft>
                <a:spcPts val="0"/>
              </a:spcAft>
              <a:buSzPts val="2400"/>
              <a:buFont typeface="Bebas Neue"/>
              <a:buNone/>
              <a:defRPr sz="3200">
                <a:latin typeface="Bebas Neue"/>
                <a:ea typeface="Bebas Neue"/>
                <a:cs typeface="Bebas Neue"/>
                <a:sym typeface="Bebas Neue"/>
              </a:defRPr>
            </a:lvl3pPr>
            <a:lvl4pPr lvl="3" rtl="0">
              <a:lnSpc>
                <a:spcPct val="100000"/>
              </a:lnSpc>
              <a:spcBef>
                <a:spcPts val="0"/>
              </a:spcBef>
              <a:spcAft>
                <a:spcPts val="0"/>
              </a:spcAft>
              <a:buSzPts val="2400"/>
              <a:buFont typeface="Bebas Neue"/>
              <a:buNone/>
              <a:defRPr sz="3200">
                <a:latin typeface="Bebas Neue"/>
                <a:ea typeface="Bebas Neue"/>
                <a:cs typeface="Bebas Neue"/>
                <a:sym typeface="Bebas Neue"/>
              </a:defRPr>
            </a:lvl4pPr>
            <a:lvl5pPr lvl="4" rtl="0">
              <a:lnSpc>
                <a:spcPct val="100000"/>
              </a:lnSpc>
              <a:spcBef>
                <a:spcPts val="0"/>
              </a:spcBef>
              <a:spcAft>
                <a:spcPts val="0"/>
              </a:spcAft>
              <a:buSzPts val="2400"/>
              <a:buFont typeface="Bebas Neue"/>
              <a:buNone/>
              <a:defRPr sz="3200">
                <a:latin typeface="Bebas Neue"/>
                <a:ea typeface="Bebas Neue"/>
                <a:cs typeface="Bebas Neue"/>
                <a:sym typeface="Bebas Neue"/>
              </a:defRPr>
            </a:lvl5pPr>
            <a:lvl6pPr lvl="5" rtl="0">
              <a:lnSpc>
                <a:spcPct val="100000"/>
              </a:lnSpc>
              <a:spcBef>
                <a:spcPts val="0"/>
              </a:spcBef>
              <a:spcAft>
                <a:spcPts val="0"/>
              </a:spcAft>
              <a:buSzPts val="2400"/>
              <a:buFont typeface="Bebas Neue"/>
              <a:buNone/>
              <a:defRPr sz="3200">
                <a:latin typeface="Bebas Neue"/>
                <a:ea typeface="Bebas Neue"/>
                <a:cs typeface="Bebas Neue"/>
                <a:sym typeface="Bebas Neue"/>
              </a:defRPr>
            </a:lvl6pPr>
            <a:lvl7pPr lvl="6" rtl="0">
              <a:lnSpc>
                <a:spcPct val="100000"/>
              </a:lnSpc>
              <a:spcBef>
                <a:spcPts val="0"/>
              </a:spcBef>
              <a:spcAft>
                <a:spcPts val="0"/>
              </a:spcAft>
              <a:buSzPts val="2400"/>
              <a:buFont typeface="Bebas Neue"/>
              <a:buNone/>
              <a:defRPr sz="3200">
                <a:latin typeface="Bebas Neue"/>
                <a:ea typeface="Bebas Neue"/>
                <a:cs typeface="Bebas Neue"/>
                <a:sym typeface="Bebas Neue"/>
              </a:defRPr>
            </a:lvl7pPr>
            <a:lvl8pPr lvl="7" rtl="0">
              <a:lnSpc>
                <a:spcPct val="100000"/>
              </a:lnSpc>
              <a:spcBef>
                <a:spcPts val="0"/>
              </a:spcBef>
              <a:spcAft>
                <a:spcPts val="0"/>
              </a:spcAft>
              <a:buSzPts val="2400"/>
              <a:buFont typeface="Bebas Neue"/>
              <a:buNone/>
              <a:defRPr sz="3200">
                <a:latin typeface="Bebas Neue"/>
                <a:ea typeface="Bebas Neue"/>
                <a:cs typeface="Bebas Neue"/>
                <a:sym typeface="Bebas Neue"/>
              </a:defRPr>
            </a:lvl8pPr>
            <a:lvl9pPr lvl="8" rtl="0">
              <a:lnSpc>
                <a:spcPct val="100000"/>
              </a:lnSpc>
              <a:spcBef>
                <a:spcPts val="0"/>
              </a:spcBef>
              <a:spcAft>
                <a:spcPts val="0"/>
              </a:spcAft>
              <a:buSzPts val="2400"/>
              <a:buFont typeface="Bebas Neue"/>
              <a:buNone/>
              <a:defRPr sz="3200">
                <a:latin typeface="Bebas Neue"/>
                <a:ea typeface="Bebas Neue"/>
                <a:cs typeface="Bebas Neue"/>
                <a:sym typeface="Bebas Neue"/>
              </a:defRPr>
            </a:lvl9pPr>
          </a:lstStyle>
          <a:p>
            <a:endParaRPr/>
          </a:p>
        </p:txBody>
      </p:sp>
    </p:spTree>
    <p:extLst>
      <p:ext uri="{BB962C8B-B14F-4D97-AF65-F5344CB8AC3E}">
        <p14:creationId xmlns:p14="http://schemas.microsoft.com/office/powerpoint/2010/main" val="29844475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36"/>
        <p:cNvGrpSpPr/>
        <p:nvPr/>
      </p:nvGrpSpPr>
      <p:grpSpPr>
        <a:xfrm>
          <a:off x="0" y="0"/>
          <a:ext cx="0" cy="0"/>
          <a:chOff x="0" y="0"/>
          <a:chExt cx="0" cy="0"/>
        </a:xfrm>
      </p:grpSpPr>
      <p:pic>
        <p:nvPicPr>
          <p:cNvPr id="37" name="Google Shape;37;p7"/>
          <p:cNvPicPr preferRelativeResize="0"/>
          <p:nvPr/>
        </p:nvPicPr>
        <p:blipFill rotWithShape="1">
          <a:blip r:embed="rId2" cstate="screen">
            <a:alphaModFix amt="28000"/>
            <a:extLst>
              <a:ext uri="{28A0092B-C50C-407E-A947-70E740481C1C}">
                <a14:useLocalDpi xmlns:a14="http://schemas.microsoft.com/office/drawing/2010/main"/>
              </a:ext>
            </a:extLst>
          </a:blip>
          <a:srcRect/>
          <a:stretch/>
        </p:blipFill>
        <p:spPr>
          <a:xfrm>
            <a:off x="-330200" y="-249933"/>
            <a:ext cx="12981939" cy="7360173"/>
          </a:xfrm>
          <a:prstGeom prst="rect">
            <a:avLst/>
          </a:prstGeom>
          <a:noFill/>
          <a:ln>
            <a:noFill/>
          </a:ln>
        </p:spPr>
      </p:pic>
      <p:pic>
        <p:nvPicPr>
          <p:cNvPr id="38" name="Google Shape;38;p7"/>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339233" y="268151"/>
            <a:ext cx="11513531" cy="6321700"/>
          </a:xfrm>
          <a:prstGeom prst="rect">
            <a:avLst/>
          </a:prstGeom>
          <a:noFill/>
          <a:ln>
            <a:noFill/>
          </a:ln>
        </p:spPr>
      </p:pic>
      <p:sp>
        <p:nvSpPr>
          <p:cNvPr id="39" name="Google Shape;39;p7"/>
          <p:cNvSpPr txBox="1">
            <a:spLocks noGrp="1"/>
          </p:cNvSpPr>
          <p:nvPr>
            <p:ph type="body" idx="1"/>
          </p:nvPr>
        </p:nvSpPr>
        <p:spPr>
          <a:xfrm>
            <a:off x="1328500" y="2534033"/>
            <a:ext cx="3868800" cy="3027200"/>
          </a:xfrm>
          <a:prstGeom prst="rect">
            <a:avLst/>
          </a:prstGeom>
        </p:spPr>
        <p:txBody>
          <a:bodyPr spcFirstLastPara="1" wrap="square" lIns="91425" tIns="91425" rIns="91425" bIns="91425" anchor="t" anchorCtr="0">
            <a:noAutofit/>
          </a:bodyPr>
          <a:lstStyle>
            <a:lvl1pPr marL="609585" lvl="0" indent="-440256">
              <a:lnSpc>
                <a:spcPct val="100000"/>
              </a:lnSpc>
              <a:spcBef>
                <a:spcPts val="0"/>
              </a:spcBef>
              <a:spcAft>
                <a:spcPts val="0"/>
              </a:spcAft>
              <a:buClr>
                <a:schemeClr val="dk2"/>
              </a:buClr>
              <a:buSzPts val="1600"/>
              <a:buChar char="●"/>
              <a:defRPr sz="2133">
                <a:solidFill>
                  <a:schemeClr val="dk2"/>
                </a:solidFill>
              </a:defRPr>
            </a:lvl1pPr>
            <a:lvl2pPr marL="1219170" lvl="1" indent="-440256">
              <a:lnSpc>
                <a:spcPct val="100000"/>
              </a:lnSpc>
              <a:spcBef>
                <a:spcPts val="2133"/>
              </a:spcBef>
              <a:spcAft>
                <a:spcPts val="0"/>
              </a:spcAft>
              <a:buClr>
                <a:schemeClr val="dk2"/>
              </a:buClr>
              <a:buSzPts val="1600"/>
              <a:buChar char="○"/>
              <a:defRPr sz="2133">
                <a:solidFill>
                  <a:schemeClr val="dk2"/>
                </a:solidFill>
              </a:defRPr>
            </a:lvl2pPr>
            <a:lvl3pPr marL="1828754" lvl="2" indent="-440256">
              <a:lnSpc>
                <a:spcPct val="100000"/>
              </a:lnSpc>
              <a:spcBef>
                <a:spcPts val="2133"/>
              </a:spcBef>
              <a:spcAft>
                <a:spcPts val="0"/>
              </a:spcAft>
              <a:buClr>
                <a:schemeClr val="dk2"/>
              </a:buClr>
              <a:buSzPts val="1600"/>
              <a:buChar char="■"/>
              <a:defRPr sz="2133">
                <a:solidFill>
                  <a:schemeClr val="dk2"/>
                </a:solidFill>
              </a:defRPr>
            </a:lvl3pPr>
            <a:lvl4pPr marL="2438339" lvl="3" indent="-440256">
              <a:lnSpc>
                <a:spcPct val="100000"/>
              </a:lnSpc>
              <a:spcBef>
                <a:spcPts val="2133"/>
              </a:spcBef>
              <a:spcAft>
                <a:spcPts val="0"/>
              </a:spcAft>
              <a:buClr>
                <a:schemeClr val="dk2"/>
              </a:buClr>
              <a:buSzPts val="1600"/>
              <a:buChar char="●"/>
              <a:defRPr sz="2133">
                <a:solidFill>
                  <a:schemeClr val="dk2"/>
                </a:solidFill>
              </a:defRPr>
            </a:lvl4pPr>
            <a:lvl5pPr marL="3047924" lvl="4" indent="-440256">
              <a:lnSpc>
                <a:spcPct val="100000"/>
              </a:lnSpc>
              <a:spcBef>
                <a:spcPts val="2133"/>
              </a:spcBef>
              <a:spcAft>
                <a:spcPts val="0"/>
              </a:spcAft>
              <a:buClr>
                <a:schemeClr val="dk2"/>
              </a:buClr>
              <a:buSzPts val="1600"/>
              <a:buChar char="○"/>
              <a:defRPr sz="2133">
                <a:solidFill>
                  <a:schemeClr val="dk2"/>
                </a:solidFill>
              </a:defRPr>
            </a:lvl5pPr>
            <a:lvl6pPr marL="3657509" lvl="5" indent="-440256">
              <a:lnSpc>
                <a:spcPct val="100000"/>
              </a:lnSpc>
              <a:spcBef>
                <a:spcPts val="2133"/>
              </a:spcBef>
              <a:spcAft>
                <a:spcPts val="0"/>
              </a:spcAft>
              <a:buClr>
                <a:schemeClr val="dk2"/>
              </a:buClr>
              <a:buSzPts val="1600"/>
              <a:buChar char="■"/>
              <a:defRPr sz="2133">
                <a:solidFill>
                  <a:schemeClr val="dk2"/>
                </a:solidFill>
              </a:defRPr>
            </a:lvl6pPr>
            <a:lvl7pPr marL="4267093" lvl="6" indent="-440256">
              <a:lnSpc>
                <a:spcPct val="100000"/>
              </a:lnSpc>
              <a:spcBef>
                <a:spcPts val="2133"/>
              </a:spcBef>
              <a:spcAft>
                <a:spcPts val="0"/>
              </a:spcAft>
              <a:buClr>
                <a:schemeClr val="dk2"/>
              </a:buClr>
              <a:buSzPts val="1600"/>
              <a:buChar char="●"/>
              <a:defRPr sz="2133">
                <a:solidFill>
                  <a:schemeClr val="dk2"/>
                </a:solidFill>
              </a:defRPr>
            </a:lvl7pPr>
            <a:lvl8pPr marL="4876678" lvl="7" indent="-440256">
              <a:lnSpc>
                <a:spcPct val="100000"/>
              </a:lnSpc>
              <a:spcBef>
                <a:spcPts val="2133"/>
              </a:spcBef>
              <a:spcAft>
                <a:spcPts val="0"/>
              </a:spcAft>
              <a:buClr>
                <a:schemeClr val="dk2"/>
              </a:buClr>
              <a:buSzPts val="1600"/>
              <a:buChar char="○"/>
              <a:defRPr sz="2133">
                <a:solidFill>
                  <a:schemeClr val="dk2"/>
                </a:solidFill>
              </a:defRPr>
            </a:lvl8pPr>
            <a:lvl9pPr marL="5486263" lvl="8" indent="-440256">
              <a:lnSpc>
                <a:spcPct val="100000"/>
              </a:lnSpc>
              <a:spcBef>
                <a:spcPts val="2133"/>
              </a:spcBef>
              <a:spcAft>
                <a:spcPts val="2133"/>
              </a:spcAft>
              <a:buClr>
                <a:schemeClr val="dk2"/>
              </a:buClr>
              <a:buSzPts val="1600"/>
              <a:buChar char="■"/>
              <a:defRPr sz="2133">
                <a:solidFill>
                  <a:schemeClr val="dk2"/>
                </a:solidFill>
              </a:defRPr>
            </a:lvl9pPr>
          </a:lstStyle>
          <a:p>
            <a:endParaRPr/>
          </a:p>
        </p:txBody>
      </p:sp>
      <p:sp>
        <p:nvSpPr>
          <p:cNvPr id="40" name="Google Shape;40;p7"/>
          <p:cNvSpPr txBox="1">
            <a:spLocks noGrp="1"/>
          </p:cNvSpPr>
          <p:nvPr>
            <p:ph type="title"/>
          </p:nvPr>
        </p:nvSpPr>
        <p:spPr>
          <a:xfrm>
            <a:off x="1336433" y="948241"/>
            <a:ext cx="3205200" cy="763600"/>
          </a:xfrm>
          <a:prstGeom prst="rect">
            <a:avLst/>
          </a:prstGeom>
        </p:spPr>
        <p:txBody>
          <a:bodyPr spcFirstLastPara="1" wrap="square" lIns="91425" tIns="91425" rIns="91425" bIns="91425" anchor="t" anchorCtr="0">
            <a:noAutofit/>
          </a:bodyPr>
          <a:lstStyle>
            <a:lvl1pPr lvl="0" rtl="0">
              <a:lnSpc>
                <a:spcPct val="80000"/>
              </a:lnSpc>
              <a:spcBef>
                <a:spcPts val="0"/>
              </a:spcBef>
              <a:spcAft>
                <a:spcPts val="0"/>
              </a:spcAft>
              <a:buSzPts val="2800"/>
              <a:buNone/>
              <a:defRPr/>
            </a:lvl1pPr>
            <a:lvl2pPr lvl="1" rtl="0">
              <a:lnSpc>
                <a:spcPct val="80000"/>
              </a:lnSpc>
              <a:spcBef>
                <a:spcPts val="0"/>
              </a:spcBef>
              <a:spcAft>
                <a:spcPts val="0"/>
              </a:spcAft>
              <a:buSzPts val="2800"/>
              <a:buNone/>
              <a:defRPr/>
            </a:lvl2pPr>
            <a:lvl3pPr lvl="2" rtl="0">
              <a:lnSpc>
                <a:spcPct val="80000"/>
              </a:lnSpc>
              <a:spcBef>
                <a:spcPts val="0"/>
              </a:spcBef>
              <a:spcAft>
                <a:spcPts val="0"/>
              </a:spcAft>
              <a:buSzPts val="2800"/>
              <a:buNone/>
              <a:defRPr/>
            </a:lvl3pPr>
            <a:lvl4pPr lvl="3" rtl="0">
              <a:lnSpc>
                <a:spcPct val="80000"/>
              </a:lnSpc>
              <a:spcBef>
                <a:spcPts val="0"/>
              </a:spcBef>
              <a:spcAft>
                <a:spcPts val="0"/>
              </a:spcAft>
              <a:buSzPts val="2800"/>
              <a:buNone/>
              <a:defRPr/>
            </a:lvl4pPr>
            <a:lvl5pPr lvl="4" rtl="0">
              <a:lnSpc>
                <a:spcPct val="80000"/>
              </a:lnSpc>
              <a:spcBef>
                <a:spcPts val="0"/>
              </a:spcBef>
              <a:spcAft>
                <a:spcPts val="0"/>
              </a:spcAft>
              <a:buSzPts val="2800"/>
              <a:buNone/>
              <a:defRPr/>
            </a:lvl5pPr>
            <a:lvl6pPr lvl="5" rtl="0">
              <a:lnSpc>
                <a:spcPct val="80000"/>
              </a:lnSpc>
              <a:spcBef>
                <a:spcPts val="0"/>
              </a:spcBef>
              <a:spcAft>
                <a:spcPts val="0"/>
              </a:spcAft>
              <a:buSzPts val="2800"/>
              <a:buNone/>
              <a:defRPr/>
            </a:lvl6pPr>
            <a:lvl7pPr lvl="6" rtl="0">
              <a:lnSpc>
                <a:spcPct val="80000"/>
              </a:lnSpc>
              <a:spcBef>
                <a:spcPts val="0"/>
              </a:spcBef>
              <a:spcAft>
                <a:spcPts val="0"/>
              </a:spcAft>
              <a:buSzPts val="2800"/>
              <a:buNone/>
              <a:defRPr/>
            </a:lvl7pPr>
            <a:lvl8pPr lvl="7" rtl="0">
              <a:lnSpc>
                <a:spcPct val="80000"/>
              </a:lnSpc>
              <a:spcBef>
                <a:spcPts val="0"/>
              </a:spcBef>
              <a:spcAft>
                <a:spcPts val="0"/>
              </a:spcAft>
              <a:buSzPts val="2800"/>
              <a:buNone/>
              <a:defRPr/>
            </a:lvl8pPr>
            <a:lvl9pPr lvl="8" rtl="0">
              <a:lnSpc>
                <a:spcPct val="80000"/>
              </a:lnSpc>
              <a:spcBef>
                <a:spcPts val="0"/>
              </a:spcBef>
              <a:spcAft>
                <a:spcPts val="0"/>
              </a:spcAft>
              <a:buSzPts val="2800"/>
              <a:buNone/>
              <a:defRPr/>
            </a:lvl9pPr>
          </a:lstStyle>
          <a:p>
            <a:endParaRPr/>
          </a:p>
        </p:txBody>
      </p:sp>
    </p:spTree>
    <p:extLst>
      <p:ext uri="{BB962C8B-B14F-4D97-AF65-F5344CB8AC3E}">
        <p14:creationId xmlns:p14="http://schemas.microsoft.com/office/powerpoint/2010/main" val="16952585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4E68DF-C730-B4EA-6C82-A660A4D9FD1D}"/>
              </a:ext>
            </a:extLst>
          </p:cNvPr>
          <p:cNvSpPr>
            <a:spLocks noGrp="1"/>
          </p:cNvSpPr>
          <p:nvPr>
            <p:ph type="title"/>
          </p:nvPr>
        </p:nvSpPr>
        <p:spPr/>
        <p:txBody>
          <a:bodyPr/>
          <a:lstStyle/>
          <a:p>
            <a:r>
              <a:rPr lang="en-US"/>
              <a:t>Click to edit Master title style</a:t>
            </a:r>
            <a:endParaRPr lang="id-ID"/>
          </a:p>
        </p:txBody>
      </p:sp>
      <p:sp>
        <p:nvSpPr>
          <p:cNvPr id="3" name="Content Placeholder 2">
            <a:extLst>
              <a:ext uri="{FF2B5EF4-FFF2-40B4-BE49-F238E27FC236}">
                <a16:creationId xmlns:a16="http://schemas.microsoft.com/office/drawing/2014/main" id="{51797551-FC63-78C7-0299-B5721E1391E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a:extLst>
              <a:ext uri="{FF2B5EF4-FFF2-40B4-BE49-F238E27FC236}">
                <a16:creationId xmlns:a16="http://schemas.microsoft.com/office/drawing/2014/main" id="{4D45A7CD-E0B7-2831-3B15-3ECD87A53375}"/>
              </a:ext>
            </a:extLst>
          </p:cNvPr>
          <p:cNvSpPr>
            <a:spLocks noGrp="1"/>
          </p:cNvSpPr>
          <p:nvPr>
            <p:ph type="dt" sz="half" idx="10"/>
          </p:nvPr>
        </p:nvSpPr>
        <p:spPr/>
        <p:txBody>
          <a:bodyPr/>
          <a:lstStyle/>
          <a:p>
            <a:fld id="{214B5F4A-EB01-F84E-8CD0-F786D673C56B}" type="datetimeFigureOut">
              <a:rPr lang="id-ID" smtClean="0"/>
              <a:t>27/06/2023</a:t>
            </a:fld>
            <a:endParaRPr lang="id-ID"/>
          </a:p>
        </p:txBody>
      </p:sp>
      <p:sp>
        <p:nvSpPr>
          <p:cNvPr id="5" name="Footer Placeholder 4">
            <a:extLst>
              <a:ext uri="{FF2B5EF4-FFF2-40B4-BE49-F238E27FC236}">
                <a16:creationId xmlns:a16="http://schemas.microsoft.com/office/drawing/2014/main" id="{79866C17-4A90-779F-4887-19D6D962695E}"/>
              </a:ext>
            </a:extLst>
          </p:cNvPr>
          <p:cNvSpPr>
            <a:spLocks noGrp="1"/>
          </p:cNvSpPr>
          <p:nvPr>
            <p:ph type="ftr" sz="quarter" idx="11"/>
          </p:nvPr>
        </p:nvSpPr>
        <p:spPr/>
        <p:txBody>
          <a:bodyPr/>
          <a:lstStyle/>
          <a:p>
            <a:endParaRPr lang="id-ID"/>
          </a:p>
        </p:txBody>
      </p:sp>
      <p:sp>
        <p:nvSpPr>
          <p:cNvPr id="6" name="Slide Number Placeholder 5">
            <a:extLst>
              <a:ext uri="{FF2B5EF4-FFF2-40B4-BE49-F238E27FC236}">
                <a16:creationId xmlns:a16="http://schemas.microsoft.com/office/drawing/2014/main" id="{64E6D105-C0C4-3369-4576-1C4BE71212ED}"/>
              </a:ext>
            </a:extLst>
          </p:cNvPr>
          <p:cNvSpPr>
            <a:spLocks noGrp="1"/>
          </p:cNvSpPr>
          <p:nvPr>
            <p:ph type="sldNum" sz="quarter" idx="12"/>
          </p:nvPr>
        </p:nvSpPr>
        <p:spPr/>
        <p:txBody>
          <a:bodyPr/>
          <a:lstStyle/>
          <a:p>
            <a:fld id="{B24DE8F8-8851-5841-8855-9B65C504436E}" type="slidenum">
              <a:rPr lang="id-ID" smtClean="0"/>
              <a:t>‹#›</a:t>
            </a:fld>
            <a:endParaRPr lang="id-ID"/>
          </a:p>
        </p:txBody>
      </p:sp>
    </p:spTree>
    <p:extLst>
      <p:ext uri="{BB962C8B-B14F-4D97-AF65-F5344CB8AC3E}">
        <p14:creationId xmlns:p14="http://schemas.microsoft.com/office/powerpoint/2010/main" val="12785059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5F7D57-6D1E-C77F-70B5-75085D40F51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id-ID"/>
          </a:p>
        </p:txBody>
      </p:sp>
      <p:sp>
        <p:nvSpPr>
          <p:cNvPr id="3" name="Text Placeholder 2">
            <a:extLst>
              <a:ext uri="{FF2B5EF4-FFF2-40B4-BE49-F238E27FC236}">
                <a16:creationId xmlns:a16="http://schemas.microsoft.com/office/drawing/2014/main" id="{8DCAB1E6-A607-3B3C-81B1-3281E99E000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3203307-E9FF-1256-9827-1258E7A1849A}"/>
              </a:ext>
            </a:extLst>
          </p:cNvPr>
          <p:cNvSpPr>
            <a:spLocks noGrp="1"/>
          </p:cNvSpPr>
          <p:nvPr>
            <p:ph type="dt" sz="half" idx="10"/>
          </p:nvPr>
        </p:nvSpPr>
        <p:spPr/>
        <p:txBody>
          <a:bodyPr/>
          <a:lstStyle/>
          <a:p>
            <a:fld id="{214B5F4A-EB01-F84E-8CD0-F786D673C56B}" type="datetimeFigureOut">
              <a:rPr lang="id-ID" smtClean="0"/>
              <a:t>27/06/2023</a:t>
            </a:fld>
            <a:endParaRPr lang="id-ID"/>
          </a:p>
        </p:txBody>
      </p:sp>
      <p:sp>
        <p:nvSpPr>
          <p:cNvPr id="5" name="Footer Placeholder 4">
            <a:extLst>
              <a:ext uri="{FF2B5EF4-FFF2-40B4-BE49-F238E27FC236}">
                <a16:creationId xmlns:a16="http://schemas.microsoft.com/office/drawing/2014/main" id="{8B78AEF1-A2A5-EC8A-A78E-4D3063B8F00E}"/>
              </a:ext>
            </a:extLst>
          </p:cNvPr>
          <p:cNvSpPr>
            <a:spLocks noGrp="1"/>
          </p:cNvSpPr>
          <p:nvPr>
            <p:ph type="ftr" sz="quarter" idx="11"/>
          </p:nvPr>
        </p:nvSpPr>
        <p:spPr/>
        <p:txBody>
          <a:bodyPr/>
          <a:lstStyle/>
          <a:p>
            <a:endParaRPr lang="id-ID"/>
          </a:p>
        </p:txBody>
      </p:sp>
      <p:sp>
        <p:nvSpPr>
          <p:cNvPr id="6" name="Slide Number Placeholder 5">
            <a:extLst>
              <a:ext uri="{FF2B5EF4-FFF2-40B4-BE49-F238E27FC236}">
                <a16:creationId xmlns:a16="http://schemas.microsoft.com/office/drawing/2014/main" id="{6BDC7E67-F106-2068-492D-F2277E6B223C}"/>
              </a:ext>
            </a:extLst>
          </p:cNvPr>
          <p:cNvSpPr>
            <a:spLocks noGrp="1"/>
          </p:cNvSpPr>
          <p:nvPr>
            <p:ph type="sldNum" sz="quarter" idx="12"/>
          </p:nvPr>
        </p:nvSpPr>
        <p:spPr/>
        <p:txBody>
          <a:bodyPr/>
          <a:lstStyle/>
          <a:p>
            <a:fld id="{B24DE8F8-8851-5841-8855-9B65C504436E}" type="slidenum">
              <a:rPr lang="id-ID" smtClean="0"/>
              <a:t>‹#›</a:t>
            </a:fld>
            <a:endParaRPr lang="id-ID"/>
          </a:p>
        </p:txBody>
      </p:sp>
    </p:spTree>
    <p:extLst>
      <p:ext uri="{BB962C8B-B14F-4D97-AF65-F5344CB8AC3E}">
        <p14:creationId xmlns:p14="http://schemas.microsoft.com/office/powerpoint/2010/main" val="19729690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1B49E1-70DD-7D6E-B4D1-51AAF5BA4229}"/>
              </a:ext>
            </a:extLst>
          </p:cNvPr>
          <p:cNvSpPr>
            <a:spLocks noGrp="1"/>
          </p:cNvSpPr>
          <p:nvPr>
            <p:ph type="title"/>
          </p:nvPr>
        </p:nvSpPr>
        <p:spPr/>
        <p:txBody>
          <a:bodyPr/>
          <a:lstStyle/>
          <a:p>
            <a:r>
              <a:rPr lang="en-US"/>
              <a:t>Click to edit Master title style</a:t>
            </a:r>
            <a:endParaRPr lang="id-ID"/>
          </a:p>
        </p:txBody>
      </p:sp>
      <p:sp>
        <p:nvSpPr>
          <p:cNvPr id="3" name="Content Placeholder 2">
            <a:extLst>
              <a:ext uri="{FF2B5EF4-FFF2-40B4-BE49-F238E27FC236}">
                <a16:creationId xmlns:a16="http://schemas.microsoft.com/office/drawing/2014/main" id="{A72B8EC5-B17A-0B45-6F19-BF8F38F9339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Content Placeholder 3">
            <a:extLst>
              <a:ext uri="{FF2B5EF4-FFF2-40B4-BE49-F238E27FC236}">
                <a16:creationId xmlns:a16="http://schemas.microsoft.com/office/drawing/2014/main" id="{EDEDF479-23F8-56E6-9744-51D5A451A7F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5" name="Date Placeholder 4">
            <a:extLst>
              <a:ext uri="{FF2B5EF4-FFF2-40B4-BE49-F238E27FC236}">
                <a16:creationId xmlns:a16="http://schemas.microsoft.com/office/drawing/2014/main" id="{48B593F9-5F2B-2EAD-D96E-248C8D7E3C7D}"/>
              </a:ext>
            </a:extLst>
          </p:cNvPr>
          <p:cNvSpPr>
            <a:spLocks noGrp="1"/>
          </p:cNvSpPr>
          <p:nvPr>
            <p:ph type="dt" sz="half" idx="10"/>
          </p:nvPr>
        </p:nvSpPr>
        <p:spPr/>
        <p:txBody>
          <a:bodyPr/>
          <a:lstStyle/>
          <a:p>
            <a:fld id="{214B5F4A-EB01-F84E-8CD0-F786D673C56B}" type="datetimeFigureOut">
              <a:rPr lang="id-ID" smtClean="0"/>
              <a:t>27/06/2023</a:t>
            </a:fld>
            <a:endParaRPr lang="id-ID"/>
          </a:p>
        </p:txBody>
      </p:sp>
      <p:sp>
        <p:nvSpPr>
          <p:cNvPr id="6" name="Footer Placeholder 5">
            <a:extLst>
              <a:ext uri="{FF2B5EF4-FFF2-40B4-BE49-F238E27FC236}">
                <a16:creationId xmlns:a16="http://schemas.microsoft.com/office/drawing/2014/main" id="{572693B9-FEDA-123E-DD63-FD50C97AA521}"/>
              </a:ext>
            </a:extLst>
          </p:cNvPr>
          <p:cNvSpPr>
            <a:spLocks noGrp="1"/>
          </p:cNvSpPr>
          <p:nvPr>
            <p:ph type="ftr" sz="quarter" idx="11"/>
          </p:nvPr>
        </p:nvSpPr>
        <p:spPr/>
        <p:txBody>
          <a:bodyPr/>
          <a:lstStyle/>
          <a:p>
            <a:endParaRPr lang="id-ID"/>
          </a:p>
        </p:txBody>
      </p:sp>
      <p:sp>
        <p:nvSpPr>
          <p:cNvPr id="7" name="Slide Number Placeholder 6">
            <a:extLst>
              <a:ext uri="{FF2B5EF4-FFF2-40B4-BE49-F238E27FC236}">
                <a16:creationId xmlns:a16="http://schemas.microsoft.com/office/drawing/2014/main" id="{5F501784-1E22-807D-D9CB-C4D6252CF09D}"/>
              </a:ext>
            </a:extLst>
          </p:cNvPr>
          <p:cNvSpPr>
            <a:spLocks noGrp="1"/>
          </p:cNvSpPr>
          <p:nvPr>
            <p:ph type="sldNum" sz="quarter" idx="12"/>
          </p:nvPr>
        </p:nvSpPr>
        <p:spPr/>
        <p:txBody>
          <a:bodyPr/>
          <a:lstStyle/>
          <a:p>
            <a:fld id="{B24DE8F8-8851-5841-8855-9B65C504436E}" type="slidenum">
              <a:rPr lang="id-ID" smtClean="0"/>
              <a:t>‹#›</a:t>
            </a:fld>
            <a:endParaRPr lang="id-ID"/>
          </a:p>
        </p:txBody>
      </p:sp>
    </p:spTree>
    <p:extLst>
      <p:ext uri="{BB962C8B-B14F-4D97-AF65-F5344CB8AC3E}">
        <p14:creationId xmlns:p14="http://schemas.microsoft.com/office/powerpoint/2010/main" val="12496227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16F492-62EF-65F6-8736-FE2E616D6C68}"/>
              </a:ext>
            </a:extLst>
          </p:cNvPr>
          <p:cNvSpPr>
            <a:spLocks noGrp="1"/>
          </p:cNvSpPr>
          <p:nvPr>
            <p:ph type="title"/>
          </p:nvPr>
        </p:nvSpPr>
        <p:spPr>
          <a:xfrm>
            <a:off x="839788" y="365125"/>
            <a:ext cx="10515600" cy="1325563"/>
          </a:xfrm>
        </p:spPr>
        <p:txBody>
          <a:bodyPr/>
          <a:lstStyle/>
          <a:p>
            <a:r>
              <a:rPr lang="en-US"/>
              <a:t>Click to edit Master title style</a:t>
            </a:r>
            <a:endParaRPr lang="id-ID"/>
          </a:p>
        </p:txBody>
      </p:sp>
      <p:sp>
        <p:nvSpPr>
          <p:cNvPr id="3" name="Text Placeholder 2">
            <a:extLst>
              <a:ext uri="{FF2B5EF4-FFF2-40B4-BE49-F238E27FC236}">
                <a16:creationId xmlns:a16="http://schemas.microsoft.com/office/drawing/2014/main" id="{A25A0496-3AE1-C817-7CFF-067EC54C67C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444CCDA-1AC8-A622-970F-F266E07F4DE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5" name="Text Placeholder 4">
            <a:extLst>
              <a:ext uri="{FF2B5EF4-FFF2-40B4-BE49-F238E27FC236}">
                <a16:creationId xmlns:a16="http://schemas.microsoft.com/office/drawing/2014/main" id="{3D1C3EEC-959E-EFB8-285C-61002E7CF78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002DC7-2DF3-FEA6-7942-DAAA47AAA30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7" name="Date Placeholder 6">
            <a:extLst>
              <a:ext uri="{FF2B5EF4-FFF2-40B4-BE49-F238E27FC236}">
                <a16:creationId xmlns:a16="http://schemas.microsoft.com/office/drawing/2014/main" id="{32788061-3871-DE1E-B4DC-7C78B2706088}"/>
              </a:ext>
            </a:extLst>
          </p:cNvPr>
          <p:cNvSpPr>
            <a:spLocks noGrp="1"/>
          </p:cNvSpPr>
          <p:nvPr>
            <p:ph type="dt" sz="half" idx="10"/>
          </p:nvPr>
        </p:nvSpPr>
        <p:spPr/>
        <p:txBody>
          <a:bodyPr/>
          <a:lstStyle/>
          <a:p>
            <a:fld id="{214B5F4A-EB01-F84E-8CD0-F786D673C56B}" type="datetimeFigureOut">
              <a:rPr lang="id-ID" smtClean="0"/>
              <a:t>27/06/2023</a:t>
            </a:fld>
            <a:endParaRPr lang="id-ID"/>
          </a:p>
        </p:txBody>
      </p:sp>
      <p:sp>
        <p:nvSpPr>
          <p:cNvPr id="8" name="Footer Placeholder 7">
            <a:extLst>
              <a:ext uri="{FF2B5EF4-FFF2-40B4-BE49-F238E27FC236}">
                <a16:creationId xmlns:a16="http://schemas.microsoft.com/office/drawing/2014/main" id="{28E5376C-AD22-1641-6C3B-BC7AAFBAF157}"/>
              </a:ext>
            </a:extLst>
          </p:cNvPr>
          <p:cNvSpPr>
            <a:spLocks noGrp="1"/>
          </p:cNvSpPr>
          <p:nvPr>
            <p:ph type="ftr" sz="quarter" idx="11"/>
          </p:nvPr>
        </p:nvSpPr>
        <p:spPr/>
        <p:txBody>
          <a:bodyPr/>
          <a:lstStyle/>
          <a:p>
            <a:endParaRPr lang="id-ID"/>
          </a:p>
        </p:txBody>
      </p:sp>
      <p:sp>
        <p:nvSpPr>
          <p:cNvPr id="9" name="Slide Number Placeholder 8">
            <a:extLst>
              <a:ext uri="{FF2B5EF4-FFF2-40B4-BE49-F238E27FC236}">
                <a16:creationId xmlns:a16="http://schemas.microsoft.com/office/drawing/2014/main" id="{D1084FA6-6866-83DB-8342-F63380F96BA1}"/>
              </a:ext>
            </a:extLst>
          </p:cNvPr>
          <p:cNvSpPr>
            <a:spLocks noGrp="1"/>
          </p:cNvSpPr>
          <p:nvPr>
            <p:ph type="sldNum" sz="quarter" idx="12"/>
          </p:nvPr>
        </p:nvSpPr>
        <p:spPr/>
        <p:txBody>
          <a:bodyPr/>
          <a:lstStyle/>
          <a:p>
            <a:fld id="{B24DE8F8-8851-5841-8855-9B65C504436E}" type="slidenum">
              <a:rPr lang="id-ID" smtClean="0"/>
              <a:t>‹#›</a:t>
            </a:fld>
            <a:endParaRPr lang="id-ID"/>
          </a:p>
        </p:txBody>
      </p:sp>
    </p:spTree>
    <p:extLst>
      <p:ext uri="{BB962C8B-B14F-4D97-AF65-F5344CB8AC3E}">
        <p14:creationId xmlns:p14="http://schemas.microsoft.com/office/powerpoint/2010/main" val="33270059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ACDC1-A908-CC4E-1C40-909531AF034F}"/>
              </a:ext>
            </a:extLst>
          </p:cNvPr>
          <p:cNvSpPr>
            <a:spLocks noGrp="1"/>
          </p:cNvSpPr>
          <p:nvPr>
            <p:ph type="title"/>
          </p:nvPr>
        </p:nvSpPr>
        <p:spPr/>
        <p:txBody>
          <a:bodyPr/>
          <a:lstStyle/>
          <a:p>
            <a:r>
              <a:rPr lang="en-US"/>
              <a:t>Click to edit Master title style</a:t>
            </a:r>
            <a:endParaRPr lang="id-ID"/>
          </a:p>
        </p:txBody>
      </p:sp>
      <p:sp>
        <p:nvSpPr>
          <p:cNvPr id="3" name="Date Placeholder 2">
            <a:extLst>
              <a:ext uri="{FF2B5EF4-FFF2-40B4-BE49-F238E27FC236}">
                <a16:creationId xmlns:a16="http://schemas.microsoft.com/office/drawing/2014/main" id="{2487EA17-CE2C-5D6E-17BB-882129A237FB}"/>
              </a:ext>
            </a:extLst>
          </p:cNvPr>
          <p:cNvSpPr>
            <a:spLocks noGrp="1"/>
          </p:cNvSpPr>
          <p:nvPr>
            <p:ph type="dt" sz="half" idx="10"/>
          </p:nvPr>
        </p:nvSpPr>
        <p:spPr/>
        <p:txBody>
          <a:bodyPr/>
          <a:lstStyle/>
          <a:p>
            <a:fld id="{214B5F4A-EB01-F84E-8CD0-F786D673C56B}" type="datetimeFigureOut">
              <a:rPr lang="id-ID" smtClean="0"/>
              <a:t>27/06/2023</a:t>
            </a:fld>
            <a:endParaRPr lang="id-ID"/>
          </a:p>
        </p:txBody>
      </p:sp>
      <p:sp>
        <p:nvSpPr>
          <p:cNvPr id="4" name="Footer Placeholder 3">
            <a:extLst>
              <a:ext uri="{FF2B5EF4-FFF2-40B4-BE49-F238E27FC236}">
                <a16:creationId xmlns:a16="http://schemas.microsoft.com/office/drawing/2014/main" id="{FF0034CD-5E71-3D6D-DD34-630C2902605C}"/>
              </a:ext>
            </a:extLst>
          </p:cNvPr>
          <p:cNvSpPr>
            <a:spLocks noGrp="1"/>
          </p:cNvSpPr>
          <p:nvPr>
            <p:ph type="ftr" sz="quarter" idx="11"/>
          </p:nvPr>
        </p:nvSpPr>
        <p:spPr/>
        <p:txBody>
          <a:bodyPr/>
          <a:lstStyle/>
          <a:p>
            <a:endParaRPr lang="id-ID"/>
          </a:p>
        </p:txBody>
      </p:sp>
      <p:sp>
        <p:nvSpPr>
          <p:cNvPr id="5" name="Slide Number Placeholder 4">
            <a:extLst>
              <a:ext uri="{FF2B5EF4-FFF2-40B4-BE49-F238E27FC236}">
                <a16:creationId xmlns:a16="http://schemas.microsoft.com/office/drawing/2014/main" id="{6DF559C1-CBE7-3821-9A33-8D3CC29A016C}"/>
              </a:ext>
            </a:extLst>
          </p:cNvPr>
          <p:cNvSpPr>
            <a:spLocks noGrp="1"/>
          </p:cNvSpPr>
          <p:nvPr>
            <p:ph type="sldNum" sz="quarter" idx="12"/>
          </p:nvPr>
        </p:nvSpPr>
        <p:spPr/>
        <p:txBody>
          <a:bodyPr/>
          <a:lstStyle/>
          <a:p>
            <a:fld id="{B24DE8F8-8851-5841-8855-9B65C504436E}" type="slidenum">
              <a:rPr lang="id-ID" smtClean="0"/>
              <a:t>‹#›</a:t>
            </a:fld>
            <a:endParaRPr lang="id-ID"/>
          </a:p>
        </p:txBody>
      </p:sp>
    </p:spTree>
    <p:extLst>
      <p:ext uri="{BB962C8B-B14F-4D97-AF65-F5344CB8AC3E}">
        <p14:creationId xmlns:p14="http://schemas.microsoft.com/office/powerpoint/2010/main" val="19361974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F59A4C0-2802-9DE5-82B4-3CC5034F5DEB}"/>
              </a:ext>
            </a:extLst>
          </p:cNvPr>
          <p:cNvSpPr>
            <a:spLocks noGrp="1"/>
          </p:cNvSpPr>
          <p:nvPr>
            <p:ph type="dt" sz="half" idx="10"/>
          </p:nvPr>
        </p:nvSpPr>
        <p:spPr/>
        <p:txBody>
          <a:bodyPr/>
          <a:lstStyle/>
          <a:p>
            <a:fld id="{214B5F4A-EB01-F84E-8CD0-F786D673C56B}" type="datetimeFigureOut">
              <a:rPr lang="id-ID" smtClean="0"/>
              <a:t>27/06/2023</a:t>
            </a:fld>
            <a:endParaRPr lang="id-ID"/>
          </a:p>
        </p:txBody>
      </p:sp>
      <p:sp>
        <p:nvSpPr>
          <p:cNvPr id="3" name="Footer Placeholder 2">
            <a:extLst>
              <a:ext uri="{FF2B5EF4-FFF2-40B4-BE49-F238E27FC236}">
                <a16:creationId xmlns:a16="http://schemas.microsoft.com/office/drawing/2014/main" id="{E578335A-48D7-7AA3-AB4B-3E13660B4ED5}"/>
              </a:ext>
            </a:extLst>
          </p:cNvPr>
          <p:cNvSpPr>
            <a:spLocks noGrp="1"/>
          </p:cNvSpPr>
          <p:nvPr>
            <p:ph type="ftr" sz="quarter" idx="11"/>
          </p:nvPr>
        </p:nvSpPr>
        <p:spPr/>
        <p:txBody>
          <a:bodyPr/>
          <a:lstStyle/>
          <a:p>
            <a:endParaRPr lang="id-ID"/>
          </a:p>
        </p:txBody>
      </p:sp>
      <p:sp>
        <p:nvSpPr>
          <p:cNvPr id="4" name="Slide Number Placeholder 3">
            <a:extLst>
              <a:ext uri="{FF2B5EF4-FFF2-40B4-BE49-F238E27FC236}">
                <a16:creationId xmlns:a16="http://schemas.microsoft.com/office/drawing/2014/main" id="{A8EF9001-3256-6AF7-0EE4-07692CAA19F5}"/>
              </a:ext>
            </a:extLst>
          </p:cNvPr>
          <p:cNvSpPr>
            <a:spLocks noGrp="1"/>
          </p:cNvSpPr>
          <p:nvPr>
            <p:ph type="sldNum" sz="quarter" idx="12"/>
          </p:nvPr>
        </p:nvSpPr>
        <p:spPr/>
        <p:txBody>
          <a:bodyPr/>
          <a:lstStyle/>
          <a:p>
            <a:fld id="{B24DE8F8-8851-5841-8855-9B65C504436E}" type="slidenum">
              <a:rPr lang="id-ID" smtClean="0"/>
              <a:t>‹#›</a:t>
            </a:fld>
            <a:endParaRPr lang="id-ID"/>
          </a:p>
        </p:txBody>
      </p:sp>
    </p:spTree>
    <p:extLst>
      <p:ext uri="{BB962C8B-B14F-4D97-AF65-F5344CB8AC3E}">
        <p14:creationId xmlns:p14="http://schemas.microsoft.com/office/powerpoint/2010/main" val="24895115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6D21B8-301C-1645-775A-6E008143395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id-ID"/>
          </a:p>
        </p:txBody>
      </p:sp>
      <p:sp>
        <p:nvSpPr>
          <p:cNvPr id="3" name="Content Placeholder 2">
            <a:extLst>
              <a:ext uri="{FF2B5EF4-FFF2-40B4-BE49-F238E27FC236}">
                <a16:creationId xmlns:a16="http://schemas.microsoft.com/office/drawing/2014/main" id="{6A9BB2E2-BCE2-7011-959B-65840A1C73F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Text Placeholder 3">
            <a:extLst>
              <a:ext uri="{FF2B5EF4-FFF2-40B4-BE49-F238E27FC236}">
                <a16:creationId xmlns:a16="http://schemas.microsoft.com/office/drawing/2014/main" id="{6868E5A6-8FB5-A46D-522A-C024EF85289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25A40DB-B8CD-1E1C-F495-71255CD9C5AF}"/>
              </a:ext>
            </a:extLst>
          </p:cNvPr>
          <p:cNvSpPr>
            <a:spLocks noGrp="1"/>
          </p:cNvSpPr>
          <p:nvPr>
            <p:ph type="dt" sz="half" idx="10"/>
          </p:nvPr>
        </p:nvSpPr>
        <p:spPr/>
        <p:txBody>
          <a:bodyPr/>
          <a:lstStyle/>
          <a:p>
            <a:fld id="{214B5F4A-EB01-F84E-8CD0-F786D673C56B}" type="datetimeFigureOut">
              <a:rPr lang="id-ID" smtClean="0"/>
              <a:t>27/06/2023</a:t>
            </a:fld>
            <a:endParaRPr lang="id-ID"/>
          </a:p>
        </p:txBody>
      </p:sp>
      <p:sp>
        <p:nvSpPr>
          <p:cNvPr id="6" name="Footer Placeholder 5">
            <a:extLst>
              <a:ext uri="{FF2B5EF4-FFF2-40B4-BE49-F238E27FC236}">
                <a16:creationId xmlns:a16="http://schemas.microsoft.com/office/drawing/2014/main" id="{C8F49C41-2C17-6FE3-FE00-C45D84CCB9D0}"/>
              </a:ext>
            </a:extLst>
          </p:cNvPr>
          <p:cNvSpPr>
            <a:spLocks noGrp="1"/>
          </p:cNvSpPr>
          <p:nvPr>
            <p:ph type="ftr" sz="quarter" idx="11"/>
          </p:nvPr>
        </p:nvSpPr>
        <p:spPr/>
        <p:txBody>
          <a:bodyPr/>
          <a:lstStyle/>
          <a:p>
            <a:endParaRPr lang="id-ID"/>
          </a:p>
        </p:txBody>
      </p:sp>
      <p:sp>
        <p:nvSpPr>
          <p:cNvPr id="7" name="Slide Number Placeholder 6">
            <a:extLst>
              <a:ext uri="{FF2B5EF4-FFF2-40B4-BE49-F238E27FC236}">
                <a16:creationId xmlns:a16="http://schemas.microsoft.com/office/drawing/2014/main" id="{F95DA660-272C-3DAF-9C60-6BE3F0472FD0}"/>
              </a:ext>
            </a:extLst>
          </p:cNvPr>
          <p:cNvSpPr>
            <a:spLocks noGrp="1"/>
          </p:cNvSpPr>
          <p:nvPr>
            <p:ph type="sldNum" sz="quarter" idx="12"/>
          </p:nvPr>
        </p:nvSpPr>
        <p:spPr/>
        <p:txBody>
          <a:bodyPr/>
          <a:lstStyle/>
          <a:p>
            <a:fld id="{B24DE8F8-8851-5841-8855-9B65C504436E}" type="slidenum">
              <a:rPr lang="id-ID" smtClean="0"/>
              <a:t>‹#›</a:t>
            </a:fld>
            <a:endParaRPr lang="id-ID"/>
          </a:p>
        </p:txBody>
      </p:sp>
    </p:spTree>
    <p:extLst>
      <p:ext uri="{BB962C8B-B14F-4D97-AF65-F5344CB8AC3E}">
        <p14:creationId xmlns:p14="http://schemas.microsoft.com/office/powerpoint/2010/main" val="25932896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CCFEBA-2399-DE94-3881-58B2CE0A190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id-ID"/>
          </a:p>
        </p:txBody>
      </p:sp>
      <p:sp>
        <p:nvSpPr>
          <p:cNvPr id="3" name="Picture Placeholder 2">
            <a:extLst>
              <a:ext uri="{FF2B5EF4-FFF2-40B4-BE49-F238E27FC236}">
                <a16:creationId xmlns:a16="http://schemas.microsoft.com/office/drawing/2014/main" id="{B7B1DD31-611E-1C9B-BE91-490F08D579E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d-ID"/>
          </a:p>
        </p:txBody>
      </p:sp>
      <p:sp>
        <p:nvSpPr>
          <p:cNvPr id="4" name="Text Placeholder 3">
            <a:extLst>
              <a:ext uri="{FF2B5EF4-FFF2-40B4-BE49-F238E27FC236}">
                <a16:creationId xmlns:a16="http://schemas.microsoft.com/office/drawing/2014/main" id="{C42B642D-6B8D-F37B-86B9-2544DEC900F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D09668E-8738-68A2-1F01-E05B762EF75A}"/>
              </a:ext>
            </a:extLst>
          </p:cNvPr>
          <p:cNvSpPr>
            <a:spLocks noGrp="1"/>
          </p:cNvSpPr>
          <p:nvPr>
            <p:ph type="dt" sz="half" idx="10"/>
          </p:nvPr>
        </p:nvSpPr>
        <p:spPr/>
        <p:txBody>
          <a:bodyPr/>
          <a:lstStyle/>
          <a:p>
            <a:fld id="{214B5F4A-EB01-F84E-8CD0-F786D673C56B}" type="datetimeFigureOut">
              <a:rPr lang="id-ID" smtClean="0"/>
              <a:t>27/06/2023</a:t>
            </a:fld>
            <a:endParaRPr lang="id-ID"/>
          </a:p>
        </p:txBody>
      </p:sp>
      <p:sp>
        <p:nvSpPr>
          <p:cNvPr id="6" name="Footer Placeholder 5">
            <a:extLst>
              <a:ext uri="{FF2B5EF4-FFF2-40B4-BE49-F238E27FC236}">
                <a16:creationId xmlns:a16="http://schemas.microsoft.com/office/drawing/2014/main" id="{35CB3C23-4E8F-8454-4A1E-C6D420683FEB}"/>
              </a:ext>
            </a:extLst>
          </p:cNvPr>
          <p:cNvSpPr>
            <a:spLocks noGrp="1"/>
          </p:cNvSpPr>
          <p:nvPr>
            <p:ph type="ftr" sz="quarter" idx="11"/>
          </p:nvPr>
        </p:nvSpPr>
        <p:spPr/>
        <p:txBody>
          <a:bodyPr/>
          <a:lstStyle/>
          <a:p>
            <a:endParaRPr lang="id-ID"/>
          </a:p>
        </p:txBody>
      </p:sp>
      <p:sp>
        <p:nvSpPr>
          <p:cNvPr id="7" name="Slide Number Placeholder 6">
            <a:extLst>
              <a:ext uri="{FF2B5EF4-FFF2-40B4-BE49-F238E27FC236}">
                <a16:creationId xmlns:a16="http://schemas.microsoft.com/office/drawing/2014/main" id="{7DA21E83-5800-CF5A-2A27-94339CF37F12}"/>
              </a:ext>
            </a:extLst>
          </p:cNvPr>
          <p:cNvSpPr>
            <a:spLocks noGrp="1"/>
          </p:cNvSpPr>
          <p:nvPr>
            <p:ph type="sldNum" sz="quarter" idx="12"/>
          </p:nvPr>
        </p:nvSpPr>
        <p:spPr/>
        <p:txBody>
          <a:bodyPr/>
          <a:lstStyle/>
          <a:p>
            <a:fld id="{B24DE8F8-8851-5841-8855-9B65C504436E}" type="slidenum">
              <a:rPr lang="id-ID" smtClean="0"/>
              <a:t>‹#›</a:t>
            </a:fld>
            <a:endParaRPr lang="id-ID"/>
          </a:p>
        </p:txBody>
      </p:sp>
    </p:spTree>
    <p:extLst>
      <p:ext uri="{BB962C8B-B14F-4D97-AF65-F5344CB8AC3E}">
        <p14:creationId xmlns:p14="http://schemas.microsoft.com/office/powerpoint/2010/main" val="20624220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4C1C11D-BF04-1195-1E97-D6226E97F1A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id-ID"/>
          </a:p>
        </p:txBody>
      </p:sp>
      <p:sp>
        <p:nvSpPr>
          <p:cNvPr id="3" name="Text Placeholder 2">
            <a:extLst>
              <a:ext uri="{FF2B5EF4-FFF2-40B4-BE49-F238E27FC236}">
                <a16:creationId xmlns:a16="http://schemas.microsoft.com/office/drawing/2014/main" id="{528617CA-70AB-6C04-6FE6-CBC4960922C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a:extLst>
              <a:ext uri="{FF2B5EF4-FFF2-40B4-BE49-F238E27FC236}">
                <a16:creationId xmlns:a16="http://schemas.microsoft.com/office/drawing/2014/main" id="{10ED6E1B-EF35-61D4-0FD9-B90E7EF1B00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4B5F4A-EB01-F84E-8CD0-F786D673C56B}" type="datetimeFigureOut">
              <a:rPr lang="id-ID" smtClean="0"/>
              <a:t>27/06/2023</a:t>
            </a:fld>
            <a:endParaRPr lang="id-ID"/>
          </a:p>
        </p:txBody>
      </p:sp>
      <p:sp>
        <p:nvSpPr>
          <p:cNvPr id="5" name="Footer Placeholder 4">
            <a:extLst>
              <a:ext uri="{FF2B5EF4-FFF2-40B4-BE49-F238E27FC236}">
                <a16:creationId xmlns:a16="http://schemas.microsoft.com/office/drawing/2014/main" id="{86CA7807-3B2F-2916-25C8-22EAFE65AB2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d-ID"/>
          </a:p>
        </p:txBody>
      </p:sp>
      <p:sp>
        <p:nvSpPr>
          <p:cNvPr id="6" name="Slide Number Placeholder 5">
            <a:extLst>
              <a:ext uri="{FF2B5EF4-FFF2-40B4-BE49-F238E27FC236}">
                <a16:creationId xmlns:a16="http://schemas.microsoft.com/office/drawing/2014/main" id="{0D67F6B4-9ED4-01C6-4DB3-38C3993B941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4DE8F8-8851-5841-8855-9B65C504436E}" type="slidenum">
              <a:rPr lang="id-ID" smtClean="0"/>
              <a:t>‹#›</a:t>
            </a:fld>
            <a:endParaRPr lang="id-ID"/>
          </a:p>
        </p:txBody>
      </p:sp>
    </p:spTree>
    <p:extLst>
      <p:ext uri="{BB962C8B-B14F-4D97-AF65-F5344CB8AC3E}">
        <p14:creationId xmlns:p14="http://schemas.microsoft.com/office/powerpoint/2010/main" val="7193469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5.jpeg"/><Relationship Id="rId5" Type="http://schemas.microsoft.com/office/2007/relationships/hdphoto" Target="../media/hdphoto1.wdp"/><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8.jpeg"/><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microsoft.com/office/2007/relationships/hdphoto" Target="../media/hdphoto1.wdp"/></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11.png"/><Relationship Id="rId5" Type="http://schemas.microsoft.com/office/2007/relationships/hdphoto" Target="../media/hdphoto1.wdp"/><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image" Target="../media/image12.png"/><Relationship Id="rId5" Type="http://schemas.microsoft.com/office/2007/relationships/hdphoto" Target="../media/hdphoto1.wdp"/><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4.xml"/><Relationship Id="rId6" Type="http://schemas.openxmlformats.org/officeDocument/2006/relationships/image" Target="../media/image12.png"/><Relationship Id="rId5" Type="http://schemas.microsoft.com/office/2007/relationships/hdphoto" Target="../media/hdphoto1.wdp"/><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10.png"/><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jpeg"/><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13.png"/><Relationship Id="rId4" Type="http://schemas.microsoft.com/office/2007/relationships/hdphoto" Target="../media/hdphoto1.wdp"/></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8.jpeg"/><Relationship Id="rId4" Type="http://schemas.microsoft.com/office/2007/relationships/hdphoto" Target="../media/hdphoto1.wdp"/></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microsoft.com/office/2007/relationships/hdphoto" Target="../media/hdphoto1.wdp"/></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microsoft.com/office/2007/relationships/hdphoto" Target="../media/hdphoto1.wdp"/></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microsoft.com/office/2007/relationships/hdphoto" Target="../media/hdphoto1.wdp"/></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microsoft.com/office/2007/relationships/hdphoto" Target="../media/hdphoto1.wdp"/></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microsoft.com/office/2007/relationships/hdphoto" Target="../media/hdphoto1.wdp"/></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microsoft.com/office/2007/relationships/hdphoto" Target="../media/hdphoto1.wdp"/></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microsoft.com/office/2007/relationships/hdphoto" Target="../media/hdphoto1.wdp"/></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png"/><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eg"/><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8.jpeg"/><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3.xml"/><Relationship Id="rId5" Type="http://schemas.microsoft.com/office/2007/relationships/hdphoto" Target="../media/hdphoto1.wdp"/><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ube 14">
            <a:extLst>
              <a:ext uri="{FF2B5EF4-FFF2-40B4-BE49-F238E27FC236}">
                <a16:creationId xmlns:a16="http://schemas.microsoft.com/office/drawing/2014/main" id="{345AAADB-0453-14DF-6165-C2E24F710E29}"/>
              </a:ext>
            </a:extLst>
          </p:cNvPr>
          <p:cNvSpPr/>
          <p:nvPr/>
        </p:nvSpPr>
        <p:spPr>
          <a:xfrm>
            <a:off x="8224605" y="854820"/>
            <a:ext cx="3357796" cy="4802723"/>
          </a:xfrm>
          <a:prstGeom prst="cube">
            <a:avLst>
              <a:gd name="adj" fmla="val 3711"/>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0" scaled="1"/>
            <a:tileRect/>
          </a:gra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887" tIns="60944" rIns="121887" bIns="60944" rtlCol="0" anchor="ctr"/>
          <a:lstStyle/>
          <a:p>
            <a:pPr algn="ctr"/>
            <a:endParaRPr lang="en-US" sz="2400" dirty="0"/>
          </a:p>
        </p:txBody>
      </p:sp>
      <p:sp>
        <p:nvSpPr>
          <p:cNvPr id="5" name="Rectangle 4"/>
          <p:cNvSpPr/>
          <p:nvPr/>
        </p:nvSpPr>
        <p:spPr>
          <a:xfrm>
            <a:off x="959650" y="2311401"/>
            <a:ext cx="6542795" cy="984875"/>
          </a:xfrm>
          <a:prstGeom prst="rect">
            <a:avLst/>
          </a:prstGeom>
          <a:noFill/>
        </p:spPr>
        <p:txBody>
          <a:bodyPr wrap="none" lIns="121909" tIns="60955" rIns="121909" bIns="60955">
            <a:spAutoFit/>
          </a:bodyPr>
          <a:lstStyle/>
          <a:p>
            <a:pPr algn="ctr"/>
            <a:r>
              <a:rPr lang="id-ID" sz="5600" b="1" noProof="1">
                <a:ln w="0"/>
                <a:solidFill>
                  <a:schemeClr val="tx2">
                    <a:lumMod val="50000"/>
                  </a:schemeClr>
                </a:solidFill>
                <a:effectLst>
                  <a:outerShdw blurRad="38100" dist="38100" dir="2700000" algn="tl">
                    <a:srgbClr val="000000">
                      <a:alpha val="43137"/>
                    </a:srgbClr>
                  </a:outerShdw>
                </a:effectLst>
                <a:latin typeface="Candara" pitchFamily="34" charset="0"/>
                <a:ea typeface="Cambria" pitchFamily="18" charset="0"/>
                <a:cs typeface="Calibri" pitchFamily="34" charset="0"/>
              </a:rPr>
              <a:t>Media Pembelajaran</a:t>
            </a:r>
          </a:p>
        </p:txBody>
      </p:sp>
      <p:sp>
        <p:nvSpPr>
          <p:cNvPr id="6" name="Rectangle 5"/>
          <p:cNvSpPr/>
          <p:nvPr/>
        </p:nvSpPr>
        <p:spPr>
          <a:xfrm>
            <a:off x="451527" y="3363326"/>
            <a:ext cx="7559040" cy="1354207"/>
          </a:xfrm>
          <a:prstGeom prst="rect">
            <a:avLst/>
          </a:prstGeom>
          <a:noFill/>
        </p:spPr>
        <p:txBody>
          <a:bodyPr wrap="square" lIns="121909" tIns="60955" rIns="121909" bIns="60955">
            <a:spAutoFit/>
          </a:bodyPr>
          <a:lstStyle/>
          <a:p>
            <a:pPr algn="ctr"/>
            <a:r>
              <a:rPr lang="en-US" sz="4800" b="1" noProof="1">
                <a:ln w="0"/>
                <a:effectLst>
                  <a:outerShdw blurRad="38100" dist="19050" dir="2700000" algn="tl" rotWithShape="0">
                    <a:schemeClr val="dk1">
                      <a:alpha val="40000"/>
                    </a:schemeClr>
                  </a:outerShdw>
                </a:effectLst>
                <a:latin typeface="Batang" pitchFamily="18" charset="-127"/>
                <a:ea typeface="Batang" pitchFamily="18" charset="-127"/>
                <a:cs typeface="Calibri" pitchFamily="34" charset="0"/>
              </a:rPr>
              <a:t>Sosiologi</a:t>
            </a:r>
            <a:endParaRPr lang="id-ID" sz="8000" b="1" noProof="1">
              <a:ln w="0"/>
              <a:effectLst>
                <a:outerShdw blurRad="38100" dist="19050" dir="2700000" algn="tl" rotWithShape="0">
                  <a:schemeClr val="dk1">
                    <a:alpha val="40000"/>
                  </a:schemeClr>
                </a:outerShdw>
              </a:effectLst>
              <a:latin typeface="Batang" pitchFamily="18" charset="-127"/>
              <a:ea typeface="Batang" pitchFamily="18" charset="-127"/>
              <a:cs typeface="Calibri" pitchFamily="34" charset="0"/>
            </a:endParaRPr>
          </a:p>
          <a:p>
            <a:pPr algn="ctr"/>
            <a:r>
              <a:rPr lang="id-ID" sz="3200" b="1" noProof="1">
                <a:ln w="0"/>
                <a:effectLst>
                  <a:outerShdw blurRad="38100" dist="19050" dir="2700000" algn="tl" rotWithShape="0">
                    <a:schemeClr val="dk1">
                      <a:alpha val="40000"/>
                    </a:schemeClr>
                  </a:outerShdw>
                </a:effectLst>
                <a:latin typeface="Batang" pitchFamily="18" charset="-127"/>
                <a:ea typeface="Batang" pitchFamily="18" charset="-127"/>
                <a:cs typeface="Calibri" pitchFamily="34" charset="0"/>
              </a:rPr>
              <a:t>untuk SMA/MA Kelas XI</a:t>
            </a:r>
          </a:p>
        </p:txBody>
      </p:sp>
      <p:cxnSp>
        <p:nvCxnSpPr>
          <p:cNvPr id="7" name="Straight Connector 6"/>
          <p:cNvCxnSpPr/>
          <p:nvPr/>
        </p:nvCxnSpPr>
        <p:spPr>
          <a:xfrm>
            <a:off x="756327" y="3378200"/>
            <a:ext cx="6949440" cy="0"/>
          </a:xfrm>
          <a:prstGeom prst="line">
            <a:avLst/>
          </a:prstGeom>
          <a:ln w="57150"/>
        </p:spPr>
        <p:style>
          <a:lnRef idx="3">
            <a:schemeClr val="dk1"/>
          </a:lnRef>
          <a:fillRef idx="0">
            <a:schemeClr val="dk1"/>
          </a:fillRef>
          <a:effectRef idx="2">
            <a:schemeClr val="dk1"/>
          </a:effectRef>
          <a:fontRef idx="minor">
            <a:schemeClr val="tx1"/>
          </a:fontRef>
        </p:style>
      </p:cxnSp>
      <p:grpSp>
        <p:nvGrpSpPr>
          <p:cNvPr id="4" name="Group 3"/>
          <p:cNvGrpSpPr/>
          <p:nvPr/>
        </p:nvGrpSpPr>
        <p:grpSpPr>
          <a:xfrm>
            <a:off x="0" y="5736169"/>
            <a:ext cx="12192000" cy="1121834"/>
            <a:chOff x="0" y="4302125"/>
            <a:chExt cx="9144000" cy="841375"/>
          </a:xfrm>
        </p:grpSpPr>
        <p:grpSp>
          <p:nvGrpSpPr>
            <p:cNvPr id="2" name="Group 1"/>
            <p:cNvGrpSpPr/>
            <p:nvPr/>
          </p:nvGrpSpPr>
          <p:grpSpPr>
            <a:xfrm>
              <a:off x="0" y="4302125"/>
              <a:ext cx="9144000" cy="841375"/>
              <a:chOff x="0" y="4302125"/>
              <a:chExt cx="9144000" cy="841375"/>
            </a:xfrm>
          </p:grpSpPr>
          <p:grpSp>
            <p:nvGrpSpPr>
              <p:cNvPr id="10" name="Group 9"/>
              <p:cNvGrpSpPr/>
              <p:nvPr/>
            </p:nvGrpSpPr>
            <p:grpSpPr>
              <a:xfrm>
                <a:off x="0" y="4302125"/>
                <a:ext cx="9144000" cy="841375"/>
                <a:chOff x="0" y="4302125"/>
                <a:chExt cx="9144000" cy="841375"/>
              </a:xfrm>
            </p:grpSpPr>
            <p:pic>
              <p:nvPicPr>
                <p:cNvPr id="8"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9" name="TextBox 16"/>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12" name="Picture 11"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3" name="Rectangle 2"/>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pic>
        <p:nvPicPr>
          <p:cNvPr id="13" name="Picture 12">
            <a:extLst>
              <a:ext uri="{FF2B5EF4-FFF2-40B4-BE49-F238E27FC236}">
                <a16:creationId xmlns:a16="http://schemas.microsoft.com/office/drawing/2014/main" id="{06CA5AA9-3C6A-0809-F6EF-C23D9F306C4C}"/>
              </a:ext>
            </a:extLst>
          </p:cNvPr>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8122753" y="975598"/>
            <a:ext cx="3271377" cy="473878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92882353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5"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F3E2445E-C271-952E-28BA-C5D0F59CFCA5}"/>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1724C9B6-F2A8-C0CC-1635-AE9BB1F6483F}"/>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DDEE4578-5E6F-7F5B-0EF4-8F00783D02A9}"/>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AAB58DD1-D918-03B1-378A-F0F6BAF965AA}"/>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0E845EE4-C758-46B3-EB52-2619215159F4}"/>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563D1DE8-6305-2461-B01F-99FA2CB2EB7F}"/>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F24864D4-EDEF-181C-5299-E35E9C916222}"/>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9" name="Rounded Rectangle 8">
            <a:extLst>
              <a:ext uri="{FF2B5EF4-FFF2-40B4-BE49-F238E27FC236}">
                <a16:creationId xmlns:a16="http://schemas.microsoft.com/office/drawing/2014/main" id="{859BBE74-6623-984B-A7E9-6BCC7210EB05}"/>
              </a:ext>
            </a:extLst>
          </p:cNvPr>
          <p:cNvSpPr/>
          <p:nvPr/>
        </p:nvSpPr>
        <p:spPr>
          <a:xfrm>
            <a:off x="784860" y="451632"/>
            <a:ext cx="603250" cy="545782"/>
          </a:xfrm>
          <a:prstGeom prst="roundRect">
            <a:avLst/>
          </a:prstGeom>
          <a:solidFill>
            <a:srgbClr val="0096FF">
              <a:alpha val="56078"/>
            </a:srgb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3.</a:t>
            </a:r>
          </a:p>
        </p:txBody>
      </p:sp>
      <p:sp>
        <p:nvSpPr>
          <p:cNvPr id="10" name="TextBox 9">
            <a:extLst>
              <a:ext uri="{FF2B5EF4-FFF2-40B4-BE49-F238E27FC236}">
                <a16:creationId xmlns:a16="http://schemas.microsoft.com/office/drawing/2014/main" id="{2975D1BE-2672-7E27-B9EB-8839021F9FA6}"/>
              </a:ext>
            </a:extLst>
          </p:cNvPr>
          <p:cNvSpPr txBox="1"/>
          <p:nvPr/>
        </p:nvSpPr>
        <p:spPr>
          <a:xfrm>
            <a:off x="1422400" y="539857"/>
            <a:ext cx="4789170" cy="369332"/>
          </a:xfrm>
          <a:prstGeom prst="rect">
            <a:avLst/>
          </a:prstGeom>
          <a:noFill/>
        </p:spPr>
        <p:txBody>
          <a:bodyPr wrap="square" rtlCol="0">
            <a:spAutoFit/>
          </a:bodyPr>
          <a:lstStyle/>
          <a:p>
            <a:r>
              <a:rPr lang="id-ID" dirty="0" err="1">
                <a:solidFill>
                  <a:srgbClr val="0070C0"/>
                </a:solidFill>
                <a:latin typeface="Hiragino Kaku Gothic StdN W8" panose="020B0800000000000000" pitchFamily="34" charset="-128"/>
                <a:ea typeface="Hiragino Kaku Gothic StdN W8" panose="020B0800000000000000" pitchFamily="34" charset="-128"/>
              </a:rPr>
              <a:t>Macam-Macam</a:t>
            </a:r>
            <a:r>
              <a:rPr lang="id-ID" dirty="0">
                <a:solidFill>
                  <a:srgbClr val="0070C0"/>
                </a:solidFill>
                <a:latin typeface="Hiragino Kaku Gothic StdN W8" panose="020B0800000000000000" pitchFamily="34" charset="-128"/>
                <a:ea typeface="Hiragino Kaku Gothic StdN W8" panose="020B0800000000000000" pitchFamily="34" charset="-128"/>
              </a:rPr>
              <a:t> Konflik Sosial</a:t>
            </a:r>
          </a:p>
        </p:txBody>
      </p:sp>
      <p:sp>
        <p:nvSpPr>
          <p:cNvPr id="11" name="Rectangle 10">
            <a:extLst>
              <a:ext uri="{FF2B5EF4-FFF2-40B4-BE49-F238E27FC236}">
                <a16:creationId xmlns:a16="http://schemas.microsoft.com/office/drawing/2014/main" id="{D66EBBF2-CEB8-CBAC-3E72-B96E90A70A85}"/>
              </a:ext>
            </a:extLst>
          </p:cNvPr>
          <p:cNvSpPr/>
          <p:nvPr/>
        </p:nvSpPr>
        <p:spPr>
          <a:xfrm>
            <a:off x="868680" y="1554481"/>
            <a:ext cx="4960620" cy="3154679"/>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id-ID"/>
          </a:p>
        </p:txBody>
      </p:sp>
      <p:sp>
        <p:nvSpPr>
          <p:cNvPr id="13" name="Rectangle 12">
            <a:extLst>
              <a:ext uri="{FF2B5EF4-FFF2-40B4-BE49-F238E27FC236}">
                <a16:creationId xmlns:a16="http://schemas.microsoft.com/office/drawing/2014/main" id="{F4B1BD30-BAAC-B526-225D-257C9B4C4B03}"/>
              </a:ext>
            </a:extLst>
          </p:cNvPr>
          <p:cNvSpPr/>
          <p:nvPr/>
        </p:nvSpPr>
        <p:spPr>
          <a:xfrm>
            <a:off x="6488430" y="1554480"/>
            <a:ext cx="5044440" cy="404971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id-ID"/>
          </a:p>
        </p:txBody>
      </p:sp>
      <p:sp>
        <p:nvSpPr>
          <p:cNvPr id="15" name="Rounded Rectangle 14">
            <a:extLst>
              <a:ext uri="{FF2B5EF4-FFF2-40B4-BE49-F238E27FC236}">
                <a16:creationId xmlns:a16="http://schemas.microsoft.com/office/drawing/2014/main" id="{D0FB1B7E-8388-1624-2F21-9DF23C5F4D64}"/>
              </a:ext>
            </a:extLst>
          </p:cNvPr>
          <p:cNvSpPr/>
          <p:nvPr/>
        </p:nvSpPr>
        <p:spPr>
          <a:xfrm>
            <a:off x="1623060" y="1260881"/>
            <a:ext cx="3143250" cy="584775"/>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TextBox 16">
            <a:extLst>
              <a:ext uri="{FF2B5EF4-FFF2-40B4-BE49-F238E27FC236}">
                <a16:creationId xmlns:a16="http://schemas.microsoft.com/office/drawing/2014/main" id="{5565AE19-5294-6BF6-FB5E-5151043B3153}"/>
              </a:ext>
            </a:extLst>
          </p:cNvPr>
          <p:cNvSpPr txBox="1"/>
          <p:nvPr/>
        </p:nvSpPr>
        <p:spPr>
          <a:xfrm>
            <a:off x="1970583" y="1275025"/>
            <a:ext cx="2448203" cy="584775"/>
          </a:xfrm>
          <a:prstGeom prst="rect">
            <a:avLst/>
          </a:prstGeom>
          <a:noFill/>
        </p:spPr>
        <p:txBody>
          <a:bodyPr wrap="square" rtlCol="0">
            <a:spAutoFit/>
          </a:bodyPr>
          <a:lstStyle/>
          <a:p>
            <a:pPr algn="ctr"/>
            <a:r>
              <a:rPr lang="id-ID" sz="1600" b="1" dirty="0">
                <a:solidFill>
                  <a:schemeClr val="bg1"/>
                </a:solidFill>
                <a:latin typeface="Quire Sans" panose="020B0502040400020003" pitchFamily="34" charset="0"/>
                <a:cs typeface="Quire Sans" panose="020B0502040400020003" pitchFamily="34" charset="0"/>
              </a:rPr>
              <a:t>Bentuk Konflik menurut Ralf </a:t>
            </a:r>
            <a:r>
              <a:rPr lang="id-ID" sz="1600" b="1" dirty="0" err="1">
                <a:solidFill>
                  <a:schemeClr val="bg1"/>
                </a:solidFill>
                <a:latin typeface="Quire Sans" panose="020B0502040400020003" pitchFamily="34" charset="0"/>
                <a:cs typeface="Quire Sans" panose="020B0502040400020003" pitchFamily="34" charset="0"/>
              </a:rPr>
              <a:t>Dahrendorf</a:t>
            </a:r>
            <a:endParaRPr lang="id-ID" sz="1600" b="1" dirty="0">
              <a:solidFill>
                <a:schemeClr val="bg1"/>
              </a:solidFill>
              <a:latin typeface="Quire Sans" panose="020B0502040400020003" pitchFamily="34" charset="0"/>
              <a:cs typeface="Quire Sans" panose="020B0502040400020003" pitchFamily="34" charset="0"/>
            </a:endParaRPr>
          </a:p>
        </p:txBody>
      </p:sp>
      <p:sp>
        <p:nvSpPr>
          <p:cNvPr id="19" name="Rounded Rectangle 18">
            <a:extLst>
              <a:ext uri="{FF2B5EF4-FFF2-40B4-BE49-F238E27FC236}">
                <a16:creationId xmlns:a16="http://schemas.microsoft.com/office/drawing/2014/main" id="{322693AD-E40A-823A-CF0B-76CB8A5BF49B}"/>
              </a:ext>
            </a:extLst>
          </p:cNvPr>
          <p:cNvSpPr/>
          <p:nvPr/>
        </p:nvSpPr>
        <p:spPr>
          <a:xfrm>
            <a:off x="7425692" y="1239666"/>
            <a:ext cx="3143250" cy="584775"/>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TextBox 19">
            <a:extLst>
              <a:ext uri="{FF2B5EF4-FFF2-40B4-BE49-F238E27FC236}">
                <a16:creationId xmlns:a16="http://schemas.microsoft.com/office/drawing/2014/main" id="{1EB9B93C-5780-49B3-1C7F-D4D67CEED90D}"/>
              </a:ext>
            </a:extLst>
          </p:cNvPr>
          <p:cNvSpPr txBox="1"/>
          <p:nvPr/>
        </p:nvSpPr>
        <p:spPr>
          <a:xfrm>
            <a:off x="7773215" y="1253810"/>
            <a:ext cx="2448203" cy="584775"/>
          </a:xfrm>
          <a:prstGeom prst="rect">
            <a:avLst/>
          </a:prstGeom>
          <a:noFill/>
        </p:spPr>
        <p:txBody>
          <a:bodyPr wrap="square" rtlCol="0">
            <a:spAutoFit/>
          </a:bodyPr>
          <a:lstStyle/>
          <a:p>
            <a:pPr algn="ctr"/>
            <a:r>
              <a:rPr lang="id-ID" sz="1600" b="1" dirty="0">
                <a:solidFill>
                  <a:schemeClr val="bg1"/>
                </a:solidFill>
                <a:latin typeface="Quire Sans" panose="020B0502040400020003" pitchFamily="34" charset="0"/>
                <a:cs typeface="Quire Sans" panose="020B0502040400020003" pitchFamily="34" charset="0"/>
              </a:rPr>
              <a:t>Bentuk Konflik menurut </a:t>
            </a:r>
            <a:r>
              <a:rPr lang="id-ID" sz="1600" b="1" dirty="0" err="1">
                <a:solidFill>
                  <a:schemeClr val="bg1"/>
                </a:solidFill>
                <a:latin typeface="Quire Sans" panose="020B0502040400020003" pitchFamily="34" charset="0"/>
                <a:cs typeface="Quire Sans" panose="020B0502040400020003" pitchFamily="34" charset="0"/>
              </a:rPr>
              <a:t>Soerjono</a:t>
            </a:r>
            <a:r>
              <a:rPr lang="id-ID" sz="1600" b="1" dirty="0">
                <a:solidFill>
                  <a:schemeClr val="bg1"/>
                </a:solidFill>
                <a:latin typeface="Quire Sans" panose="020B0502040400020003" pitchFamily="34" charset="0"/>
                <a:cs typeface="Quire Sans" panose="020B0502040400020003" pitchFamily="34" charset="0"/>
              </a:rPr>
              <a:t> </a:t>
            </a:r>
            <a:r>
              <a:rPr lang="id-ID" sz="1600" b="1" dirty="0" err="1">
                <a:solidFill>
                  <a:schemeClr val="bg1"/>
                </a:solidFill>
                <a:latin typeface="Quire Sans" panose="020B0502040400020003" pitchFamily="34" charset="0"/>
                <a:cs typeface="Quire Sans" panose="020B0502040400020003" pitchFamily="34" charset="0"/>
              </a:rPr>
              <a:t>Soekanto</a:t>
            </a:r>
            <a:endParaRPr lang="id-ID" sz="1600" b="1" dirty="0">
              <a:solidFill>
                <a:schemeClr val="bg1"/>
              </a:solidFill>
              <a:latin typeface="Quire Sans" panose="020B0502040400020003" pitchFamily="34" charset="0"/>
              <a:cs typeface="Quire Sans" panose="020B0502040400020003" pitchFamily="34" charset="0"/>
            </a:endParaRPr>
          </a:p>
        </p:txBody>
      </p:sp>
      <p:sp>
        <p:nvSpPr>
          <p:cNvPr id="21" name="TextBox 20">
            <a:extLst>
              <a:ext uri="{FF2B5EF4-FFF2-40B4-BE49-F238E27FC236}">
                <a16:creationId xmlns:a16="http://schemas.microsoft.com/office/drawing/2014/main" id="{6B3E0958-9F21-1BA5-B2E6-C4765D9044AF}"/>
              </a:ext>
            </a:extLst>
          </p:cNvPr>
          <p:cNvSpPr txBox="1"/>
          <p:nvPr/>
        </p:nvSpPr>
        <p:spPr>
          <a:xfrm>
            <a:off x="1086485" y="2114554"/>
            <a:ext cx="4400550" cy="2062103"/>
          </a:xfrm>
          <a:prstGeom prst="rect">
            <a:avLst/>
          </a:prstGeom>
          <a:noFill/>
        </p:spPr>
        <p:txBody>
          <a:bodyPr wrap="square" rtlCol="0">
            <a:spAutoFit/>
          </a:bodyPr>
          <a:lstStyle/>
          <a:p>
            <a:pPr marL="342900" indent="-342900" algn="just">
              <a:buFont typeface="+mj-lt"/>
              <a:buAutoNum type="alphaLcPeriod"/>
            </a:pPr>
            <a:r>
              <a:rPr lang="id-ID" sz="1600" dirty="0">
                <a:latin typeface="Quire Sans Light" panose="020B0302040400020003" pitchFamily="34" charset="0"/>
              </a:rPr>
              <a:t>Konflik antara peran-peran sosial, sebagai contoh konflik antara peran-peran dalam keluarga atau profesi.</a:t>
            </a:r>
          </a:p>
          <a:p>
            <a:pPr marL="342900" indent="-342900" algn="just">
              <a:buFont typeface="+mj-lt"/>
              <a:buAutoNum type="alphaLcPeriod"/>
            </a:pPr>
            <a:r>
              <a:rPr lang="id-ID" sz="1600" dirty="0">
                <a:latin typeface="Quire Sans Light" panose="020B0302040400020003" pitchFamily="34" charset="0"/>
              </a:rPr>
              <a:t>Konflik antara kelompok-kelompok sosial.</a:t>
            </a:r>
          </a:p>
          <a:p>
            <a:pPr marL="342900" indent="-342900" algn="just">
              <a:buFont typeface="+mj-lt"/>
              <a:buAutoNum type="alphaLcPeriod"/>
            </a:pPr>
            <a:r>
              <a:rPr lang="id-ID" sz="1600" dirty="0">
                <a:latin typeface="Quire Sans Light" panose="020B0302040400020003" pitchFamily="34" charset="0"/>
              </a:rPr>
              <a:t>Konflik antara kelompok-kelompok yang terorganisasi dan tidak terorganisasi.</a:t>
            </a:r>
          </a:p>
          <a:p>
            <a:pPr marL="342900" indent="-342900" algn="just">
              <a:buFont typeface="+mj-lt"/>
              <a:buAutoNum type="alphaLcPeriod"/>
            </a:pPr>
            <a:r>
              <a:rPr lang="id-ID" sz="1600" dirty="0">
                <a:latin typeface="Quire Sans Light" panose="020B0302040400020003" pitchFamily="34" charset="0"/>
              </a:rPr>
              <a:t>Konflik-konflik di antara satuan nasional, seperti antara partai politik.</a:t>
            </a:r>
          </a:p>
        </p:txBody>
      </p:sp>
      <p:sp>
        <p:nvSpPr>
          <p:cNvPr id="22" name="TextBox 21">
            <a:extLst>
              <a:ext uri="{FF2B5EF4-FFF2-40B4-BE49-F238E27FC236}">
                <a16:creationId xmlns:a16="http://schemas.microsoft.com/office/drawing/2014/main" id="{9DF81EDA-851C-C515-2A85-DBC4417DC711}"/>
              </a:ext>
            </a:extLst>
          </p:cNvPr>
          <p:cNvSpPr txBox="1"/>
          <p:nvPr/>
        </p:nvSpPr>
        <p:spPr>
          <a:xfrm>
            <a:off x="6810375" y="2029447"/>
            <a:ext cx="4400550" cy="3293209"/>
          </a:xfrm>
          <a:prstGeom prst="rect">
            <a:avLst/>
          </a:prstGeom>
          <a:noFill/>
        </p:spPr>
        <p:txBody>
          <a:bodyPr wrap="square" rtlCol="0">
            <a:spAutoFit/>
          </a:bodyPr>
          <a:lstStyle/>
          <a:p>
            <a:pPr marL="342900" indent="-342900" algn="just">
              <a:buFont typeface="+mj-lt"/>
              <a:buAutoNum type="alphaLcPeriod"/>
            </a:pPr>
            <a:r>
              <a:rPr lang="id-ID" sz="1600" dirty="0">
                <a:latin typeface="Quire Sans Light" panose="020B0302040400020003" pitchFamily="34" charset="0"/>
              </a:rPr>
              <a:t>Konflik pribadi terjadi antara dua individu atau lebih karena perbedaan pandangan dan sebagainya.</a:t>
            </a:r>
          </a:p>
          <a:p>
            <a:pPr marL="342900" indent="-342900" algn="just">
              <a:buFont typeface="+mj-lt"/>
              <a:buAutoNum type="alphaLcPeriod"/>
            </a:pPr>
            <a:r>
              <a:rPr lang="id-ID" sz="1600" dirty="0">
                <a:latin typeface="Quire Sans Light" panose="020B0302040400020003" pitchFamily="34" charset="0"/>
              </a:rPr>
              <a:t>Konflik rasial timbul akibat perbedaan-perbedaan ras.</a:t>
            </a:r>
          </a:p>
          <a:p>
            <a:pPr marL="342900" indent="-342900" algn="just">
              <a:buFont typeface="+mj-lt"/>
              <a:buAutoNum type="alphaLcPeriod"/>
            </a:pPr>
            <a:r>
              <a:rPr lang="id-ID" sz="1600" dirty="0">
                <a:latin typeface="Quire Sans Light" panose="020B0302040400020003" pitchFamily="34" charset="0"/>
              </a:rPr>
              <a:t>Konflik antara kelas-kelas sosial  disebabkan karena perbedaan kepentingan.</a:t>
            </a:r>
          </a:p>
          <a:p>
            <a:pPr marL="342900" indent="-342900" algn="just">
              <a:buFont typeface="+mj-lt"/>
              <a:buAutoNum type="alphaLcPeriod"/>
            </a:pPr>
            <a:r>
              <a:rPr lang="id-ID" sz="1600" dirty="0">
                <a:latin typeface="Quire Sans Light" panose="020B0302040400020003" pitchFamily="34" charset="0"/>
              </a:rPr>
              <a:t>Konflik politik terjadi akibat adanya perbedaan kepentingan atau tujuan-tujuan politis.</a:t>
            </a:r>
          </a:p>
          <a:p>
            <a:pPr marL="342900" indent="-342900" algn="just">
              <a:buFont typeface="+mj-lt"/>
              <a:buAutoNum type="alphaLcPeriod"/>
            </a:pPr>
            <a:r>
              <a:rPr lang="id-ID" sz="1600" dirty="0">
                <a:latin typeface="Quire Sans Light" panose="020B0302040400020003" pitchFamily="34" charset="0"/>
              </a:rPr>
              <a:t>Konflik internasional terjadi karena perbedaan kepentingan yang berpengaruh pada kedaulatan negara.</a:t>
            </a:r>
          </a:p>
        </p:txBody>
      </p:sp>
    </p:spTree>
    <p:extLst>
      <p:ext uri="{BB962C8B-B14F-4D97-AF65-F5344CB8AC3E}">
        <p14:creationId xmlns:p14="http://schemas.microsoft.com/office/powerpoint/2010/main" val="28449641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F3E2445E-C271-952E-28BA-C5D0F59CFCA5}"/>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1724C9B6-F2A8-C0CC-1635-AE9BB1F6483F}"/>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DDEE4578-5E6F-7F5B-0EF4-8F00783D02A9}"/>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AAB58DD1-D918-03B1-378A-F0F6BAF965AA}"/>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0E845EE4-C758-46B3-EB52-2619215159F4}"/>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563D1DE8-6305-2461-B01F-99FA2CB2EB7F}"/>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F24864D4-EDEF-181C-5299-E35E9C916222}"/>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9" name="Rounded Rectangle 8">
            <a:extLst>
              <a:ext uri="{FF2B5EF4-FFF2-40B4-BE49-F238E27FC236}">
                <a16:creationId xmlns:a16="http://schemas.microsoft.com/office/drawing/2014/main" id="{9B936142-8F07-06BA-EF5C-359E317A4A80}"/>
              </a:ext>
            </a:extLst>
          </p:cNvPr>
          <p:cNvSpPr/>
          <p:nvPr/>
        </p:nvSpPr>
        <p:spPr>
          <a:xfrm>
            <a:off x="784860" y="451632"/>
            <a:ext cx="603250" cy="545782"/>
          </a:xfrm>
          <a:prstGeom prst="roundRect">
            <a:avLst/>
          </a:prstGeom>
          <a:solidFill>
            <a:srgbClr val="0096FF">
              <a:alpha val="56078"/>
            </a:srgb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3.</a:t>
            </a:r>
          </a:p>
        </p:txBody>
      </p:sp>
      <p:sp>
        <p:nvSpPr>
          <p:cNvPr id="10" name="TextBox 9">
            <a:extLst>
              <a:ext uri="{FF2B5EF4-FFF2-40B4-BE49-F238E27FC236}">
                <a16:creationId xmlns:a16="http://schemas.microsoft.com/office/drawing/2014/main" id="{5554DF88-6A10-DF93-C391-13A90F01842E}"/>
              </a:ext>
            </a:extLst>
          </p:cNvPr>
          <p:cNvSpPr txBox="1"/>
          <p:nvPr/>
        </p:nvSpPr>
        <p:spPr>
          <a:xfrm>
            <a:off x="1422400" y="539857"/>
            <a:ext cx="4789170" cy="369332"/>
          </a:xfrm>
          <a:prstGeom prst="rect">
            <a:avLst/>
          </a:prstGeom>
          <a:noFill/>
        </p:spPr>
        <p:txBody>
          <a:bodyPr wrap="square" rtlCol="0">
            <a:spAutoFit/>
          </a:bodyPr>
          <a:lstStyle/>
          <a:p>
            <a:r>
              <a:rPr lang="id-ID" dirty="0" err="1">
                <a:solidFill>
                  <a:srgbClr val="0070C0"/>
                </a:solidFill>
                <a:latin typeface="Hiragino Kaku Gothic StdN W8" panose="020B0800000000000000" pitchFamily="34" charset="-128"/>
                <a:ea typeface="Hiragino Kaku Gothic StdN W8" panose="020B0800000000000000" pitchFamily="34" charset="-128"/>
              </a:rPr>
              <a:t>Macam-Macam</a:t>
            </a:r>
            <a:r>
              <a:rPr lang="id-ID" dirty="0">
                <a:solidFill>
                  <a:srgbClr val="0070C0"/>
                </a:solidFill>
                <a:latin typeface="Hiragino Kaku Gothic StdN W8" panose="020B0800000000000000" pitchFamily="34" charset="-128"/>
                <a:ea typeface="Hiragino Kaku Gothic StdN W8" panose="020B0800000000000000" pitchFamily="34" charset="-128"/>
              </a:rPr>
              <a:t> Konflik Sosial</a:t>
            </a:r>
          </a:p>
        </p:txBody>
      </p:sp>
      <p:sp>
        <p:nvSpPr>
          <p:cNvPr id="11" name="TextBox 10">
            <a:extLst>
              <a:ext uri="{FF2B5EF4-FFF2-40B4-BE49-F238E27FC236}">
                <a16:creationId xmlns:a16="http://schemas.microsoft.com/office/drawing/2014/main" id="{6F8AD902-C4DE-7FC1-1C79-B3A4BC7A90D9}"/>
              </a:ext>
            </a:extLst>
          </p:cNvPr>
          <p:cNvSpPr txBox="1"/>
          <p:nvPr/>
        </p:nvSpPr>
        <p:spPr>
          <a:xfrm>
            <a:off x="1422400" y="997414"/>
            <a:ext cx="9104472" cy="338554"/>
          </a:xfrm>
          <a:prstGeom prst="rect">
            <a:avLst/>
          </a:prstGeom>
          <a:noFill/>
        </p:spPr>
        <p:txBody>
          <a:bodyPr wrap="square" rtlCol="0">
            <a:spAutoFit/>
          </a:bodyPr>
          <a:lstStyle/>
          <a:p>
            <a:r>
              <a:rPr lang="id-ID" sz="1600" dirty="0">
                <a:latin typeface="Quire Sans Light" panose="020B0302040400020003" pitchFamily="34" charset="0"/>
              </a:rPr>
              <a:t>Adapun dari sudut psikologi sosial, </a:t>
            </a:r>
            <a:r>
              <a:rPr lang="id-ID" sz="1600" b="1" dirty="0">
                <a:latin typeface="Quire Sans Light" panose="020B0302040400020003" pitchFamily="34" charset="0"/>
              </a:rPr>
              <a:t>Ursula </a:t>
            </a:r>
            <a:r>
              <a:rPr lang="id-ID" sz="1600" b="1" dirty="0" err="1">
                <a:latin typeface="Quire Sans Light" panose="020B0302040400020003" pitchFamily="34" charset="0"/>
              </a:rPr>
              <a:t>Lehr</a:t>
            </a:r>
            <a:r>
              <a:rPr lang="id-ID" sz="1600" b="1" dirty="0">
                <a:latin typeface="Quire Sans Light" panose="020B0302040400020003" pitchFamily="34" charset="0"/>
              </a:rPr>
              <a:t> </a:t>
            </a:r>
            <a:r>
              <a:rPr lang="id-ID" sz="1600" dirty="0">
                <a:latin typeface="Quire Sans Light" panose="020B0302040400020003" pitchFamily="34" charset="0"/>
              </a:rPr>
              <a:t>mengemukakan bentuk-bentuk konflik sebagai berikut.</a:t>
            </a:r>
          </a:p>
        </p:txBody>
      </p:sp>
      <p:sp>
        <p:nvSpPr>
          <p:cNvPr id="12" name="Google Shape;467;p34">
            <a:extLst>
              <a:ext uri="{FF2B5EF4-FFF2-40B4-BE49-F238E27FC236}">
                <a16:creationId xmlns:a16="http://schemas.microsoft.com/office/drawing/2014/main" id="{41BAE668-66CB-96A2-DB0D-650971C512A8}"/>
              </a:ext>
            </a:extLst>
          </p:cNvPr>
          <p:cNvSpPr/>
          <p:nvPr/>
        </p:nvSpPr>
        <p:spPr>
          <a:xfrm>
            <a:off x="1422401" y="1424193"/>
            <a:ext cx="474980" cy="387589"/>
          </a:xfrm>
          <a:prstGeom prst="roundRect">
            <a:avLst>
              <a:gd name="adj" fmla="val 50000"/>
            </a:avLst>
          </a:prstGeom>
          <a:solidFill>
            <a:schemeClr val="accent1"/>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400" b="1" dirty="0">
                <a:solidFill>
                  <a:schemeClr val="bg1"/>
                </a:solidFill>
                <a:latin typeface="Quire Sans" panose="020B0502040400020003" pitchFamily="34" charset="0"/>
                <a:cs typeface="Quire Sans" panose="020B0502040400020003" pitchFamily="34" charset="0"/>
              </a:rPr>
              <a:t>a.</a:t>
            </a:r>
            <a:endParaRPr sz="1400" b="1" dirty="0">
              <a:solidFill>
                <a:schemeClr val="bg1"/>
              </a:solidFill>
              <a:latin typeface="Quire Sans" panose="020B0502040400020003" pitchFamily="34" charset="0"/>
              <a:cs typeface="Quire Sans" panose="020B0502040400020003" pitchFamily="34" charset="0"/>
            </a:endParaRPr>
          </a:p>
        </p:txBody>
      </p:sp>
      <p:sp>
        <p:nvSpPr>
          <p:cNvPr id="13" name="TextBox 12">
            <a:extLst>
              <a:ext uri="{FF2B5EF4-FFF2-40B4-BE49-F238E27FC236}">
                <a16:creationId xmlns:a16="http://schemas.microsoft.com/office/drawing/2014/main" id="{365A0032-6B0C-E288-739D-49A6A2436041}"/>
              </a:ext>
            </a:extLst>
          </p:cNvPr>
          <p:cNvSpPr txBox="1"/>
          <p:nvPr/>
        </p:nvSpPr>
        <p:spPr>
          <a:xfrm>
            <a:off x="1897381" y="1448710"/>
            <a:ext cx="3131819" cy="338554"/>
          </a:xfrm>
          <a:prstGeom prst="rect">
            <a:avLst/>
          </a:prstGeom>
          <a:noFill/>
        </p:spPr>
        <p:txBody>
          <a:bodyPr wrap="square" rtlCol="0">
            <a:spAutoFit/>
          </a:bodyPr>
          <a:lstStyle/>
          <a:p>
            <a:r>
              <a:rPr lang="id-ID" sz="1600" b="1" dirty="0">
                <a:solidFill>
                  <a:schemeClr val="accent1">
                    <a:lumMod val="75000"/>
                  </a:schemeClr>
                </a:solidFill>
                <a:ea typeface="Hiragino Kaku Gothic StdN W8" panose="020B0800000000000000" pitchFamily="34" charset="-128"/>
                <a:cs typeface="Quire Sans" panose="020B0502040400020003" pitchFamily="34" charset="0"/>
              </a:rPr>
              <a:t>Konflik dengan orang tua sendiri</a:t>
            </a:r>
          </a:p>
        </p:txBody>
      </p:sp>
      <p:sp>
        <p:nvSpPr>
          <p:cNvPr id="14" name="Google Shape;467;p34">
            <a:extLst>
              <a:ext uri="{FF2B5EF4-FFF2-40B4-BE49-F238E27FC236}">
                <a16:creationId xmlns:a16="http://schemas.microsoft.com/office/drawing/2014/main" id="{469BD40C-07C4-5709-5829-9FE8F224665C}"/>
              </a:ext>
            </a:extLst>
          </p:cNvPr>
          <p:cNvSpPr/>
          <p:nvPr/>
        </p:nvSpPr>
        <p:spPr>
          <a:xfrm>
            <a:off x="1422400" y="2540526"/>
            <a:ext cx="474980" cy="387589"/>
          </a:xfrm>
          <a:prstGeom prst="roundRect">
            <a:avLst>
              <a:gd name="adj" fmla="val 50000"/>
            </a:avLst>
          </a:prstGeom>
          <a:solidFill>
            <a:schemeClr val="accent1"/>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400" b="1" dirty="0">
                <a:solidFill>
                  <a:schemeClr val="bg1"/>
                </a:solidFill>
                <a:latin typeface="Quire Sans" panose="020B0502040400020003" pitchFamily="34" charset="0"/>
                <a:cs typeface="Quire Sans" panose="020B0502040400020003" pitchFamily="34" charset="0"/>
              </a:rPr>
              <a:t>b.</a:t>
            </a:r>
            <a:endParaRPr sz="1400" b="1" dirty="0">
              <a:solidFill>
                <a:schemeClr val="bg1"/>
              </a:solidFill>
              <a:latin typeface="Quire Sans" panose="020B0502040400020003" pitchFamily="34" charset="0"/>
              <a:cs typeface="Quire Sans" panose="020B0502040400020003" pitchFamily="34" charset="0"/>
            </a:endParaRPr>
          </a:p>
        </p:txBody>
      </p:sp>
      <p:sp>
        <p:nvSpPr>
          <p:cNvPr id="15" name="TextBox 14">
            <a:extLst>
              <a:ext uri="{FF2B5EF4-FFF2-40B4-BE49-F238E27FC236}">
                <a16:creationId xmlns:a16="http://schemas.microsoft.com/office/drawing/2014/main" id="{966308FD-56F5-9F83-C39D-FA6E389AE5E9}"/>
              </a:ext>
            </a:extLst>
          </p:cNvPr>
          <p:cNvSpPr txBox="1"/>
          <p:nvPr/>
        </p:nvSpPr>
        <p:spPr>
          <a:xfrm>
            <a:off x="1897380" y="2565043"/>
            <a:ext cx="3131819" cy="338554"/>
          </a:xfrm>
          <a:prstGeom prst="rect">
            <a:avLst/>
          </a:prstGeom>
          <a:noFill/>
        </p:spPr>
        <p:txBody>
          <a:bodyPr wrap="square" rtlCol="0">
            <a:spAutoFit/>
          </a:bodyPr>
          <a:lstStyle/>
          <a:p>
            <a:r>
              <a:rPr lang="id-ID" sz="1600" b="1" dirty="0">
                <a:solidFill>
                  <a:schemeClr val="accent1">
                    <a:lumMod val="75000"/>
                  </a:schemeClr>
                </a:solidFill>
                <a:ea typeface="Hiragino Kaku Gothic StdN W8" panose="020B0800000000000000" pitchFamily="34" charset="-128"/>
                <a:cs typeface="Quire Sans" panose="020B0502040400020003" pitchFamily="34" charset="0"/>
              </a:rPr>
              <a:t>Konflik dengan anak-anak sendiri</a:t>
            </a:r>
          </a:p>
        </p:txBody>
      </p:sp>
      <p:sp>
        <p:nvSpPr>
          <p:cNvPr id="16" name="Google Shape;467;p34">
            <a:extLst>
              <a:ext uri="{FF2B5EF4-FFF2-40B4-BE49-F238E27FC236}">
                <a16:creationId xmlns:a16="http://schemas.microsoft.com/office/drawing/2014/main" id="{8EA4AA1F-2C52-2B78-B57A-29858EDA4FA8}"/>
              </a:ext>
            </a:extLst>
          </p:cNvPr>
          <p:cNvSpPr/>
          <p:nvPr/>
        </p:nvSpPr>
        <p:spPr>
          <a:xfrm>
            <a:off x="1422400" y="3632341"/>
            <a:ext cx="474980" cy="387589"/>
          </a:xfrm>
          <a:prstGeom prst="roundRect">
            <a:avLst>
              <a:gd name="adj" fmla="val 50000"/>
            </a:avLst>
          </a:prstGeom>
          <a:solidFill>
            <a:schemeClr val="accent1"/>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400" b="1" dirty="0">
                <a:solidFill>
                  <a:schemeClr val="bg1"/>
                </a:solidFill>
                <a:latin typeface="Quire Sans" panose="020B0502040400020003" pitchFamily="34" charset="0"/>
                <a:cs typeface="Quire Sans" panose="020B0502040400020003" pitchFamily="34" charset="0"/>
              </a:rPr>
              <a:t>c.</a:t>
            </a:r>
            <a:endParaRPr sz="1400" b="1" dirty="0">
              <a:solidFill>
                <a:schemeClr val="bg1"/>
              </a:solidFill>
              <a:latin typeface="Quire Sans" panose="020B0502040400020003" pitchFamily="34" charset="0"/>
              <a:cs typeface="Quire Sans" panose="020B0502040400020003" pitchFamily="34" charset="0"/>
            </a:endParaRPr>
          </a:p>
        </p:txBody>
      </p:sp>
      <p:sp>
        <p:nvSpPr>
          <p:cNvPr id="17" name="TextBox 16">
            <a:extLst>
              <a:ext uri="{FF2B5EF4-FFF2-40B4-BE49-F238E27FC236}">
                <a16:creationId xmlns:a16="http://schemas.microsoft.com/office/drawing/2014/main" id="{FCB23124-99FC-4D35-996B-2E0965C8C502}"/>
              </a:ext>
            </a:extLst>
          </p:cNvPr>
          <p:cNvSpPr txBox="1"/>
          <p:nvPr/>
        </p:nvSpPr>
        <p:spPr>
          <a:xfrm>
            <a:off x="1897380" y="3656858"/>
            <a:ext cx="3131819" cy="338554"/>
          </a:xfrm>
          <a:prstGeom prst="rect">
            <a:avLst/>
          </a:prstGeom>
          <a:noFill/>
        </p:spPr>
        <p:txBody>
          <a:bodyPr wrap="square" rtlCol="0">
            <a:spAutoFit/>
          </a:bodyPr>
          <a:lstStyle/>
          <a:p>
            <a:r>
              <a:rPr lang="id-ID" sz="1600" b="1" dirty="0">
                <a:solidFill>
                  <a:schemeClr val="accent1">
                    <a:lumMod val="75000"/>
                  </a:schemeClr>
                </a:solidFill>
                <a:ea typeface="Hiragino Kaku Gothic StdN W8" panose="020B0800000000000000" pitchFamily="34" charset="-128"/>
                <a:cs typeface="Quire Sans" panose="020B0502040400020003" pitchFamily="34" charset="0"/>
              </a:rPr>
              <a:t>Konflik dengan keluarga</a:t>
            </a:r>
          </a:p>
        </p:txBody>
      </p:sp>
      <p:sp>
        <p:nvSpPr>
          <p:cNvPr id="18" name="Google Shape;467;p34">
            <a:extLst>
              <a:ext uri="{FF2B5EF4-FFF2-40B4-BE49-F238E27FC236}">
                <a16:creationId xmlns:a16="http://schemas.microsoft.com/office/drawing/2014/main" id="{8489EEB7-BAAD-3660-04B8-27AD9C40A773}"/>
              </a:ext>
            </a:extLst>
          </p:cNvPr>
          <p:cNvSpPr/>
          <p:nvPr/>
        </p:nvSpPr>
        <p:spPr>
          <a:xfrm>
            <a:off x="1422400" y="4748674"/>
            <a:ext cx="474980" cy="387589"/>
          </a:xfrm>
          <a:prstGeom prst="roundRect">
            <a:avLst>
              <a:gd name="adj" fmla="val 50000"/>
            </a:avLst>
          </a:prstGeom>
          <a:solidFill>
            <a:schemeClr val="accent1"/>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400" b="1" dirty="0">
                <a:solidFill>
                  <a:schemeClr val="bg1"/>
                </a:solidFill>
                <a:latin typeface="Quire Sans" panose="020B0502040400020003" pitchFamily="34" charset="0"/>
                <a:cs typeface="Quire Sans" panose="020B0502040400020003" pitchFamily="34" charset="0"/>
              </a:rPr>
              <a:t>d.</a:t>
            </a:r>
            <a:endParaRPr sz="1400" b="1" dirty="0">
              <a:solidFill>
                <a:schemeClr val="bg1"/>
              </a:solidFill>
              <a:latin typeface="Quire Sans" panose="020B0502040400020003" pitchFamily="34" charset="0"/>
              <a:cs typeface="Quire Sans" panose="020B0502040400020003" pitchFamily="34" charset="0"/>
            </a:endParaRPr>
          </a:p>
        </p:txBody>
      </p:sp>
      <p:sp>
        <p:nvSpPr>
          <p:cNvPr id="19" name="TextBox 18">
            <a:extLst>
              <a:ext uri="{FF2B5EF4-FFF2-40B4-BE49-F238E27FC236}">
                <a16:creationId xmlns:a16="http://schemas.microsoft.com/office/drawing/2014/main" id="{CB7EF993-53B5-C868-9C51-19F34EB347FA}"/>
              </a:ext>
            </a:extLst>
          </p:cNvPr>
          <p:cNvSpPr txBox="1"/>
          <p:nvPr/>
        </p:nvSpPr>
        <p:spPr>
          <a:xfrm>
            <a:off x="1897380" y="4773191"/>
            <a:ext cx="3131819" cy="338554"/>
          </a:xfrm>
          <a:prstGeom prst="rect">
            <a:avLst/>
          </a:prstGeom>
          <a:noFill/>
        </p:spPr>
        <p:txBody>
          <a:bodyPr wrap="square" rtlCol="0">
            <a:spAutoFit/>
          </a:bodyPr>
          <a:lstStyle/>
          <a:p>
            <a:r>
              <a:rPr lang="id-ID" sz="1600" b="1" dirty="0">
                <a:solidFill>
                  <a:schemeClr val="accent1">
                    <a:lumMod val="75000"/>
                  </a:schemeClr>
                </a:solidFill>
                <a:ea typeface="Hiragino Kaku Gothic StdN W8" panose="020B0800000000000000" pitchFamily="34" charset="-128"/>
                <a:cs typeface="Quire Sans" panose="020B0502040400020003" pitchFamily="34" charset="0"/>
              </a:rPr>
              <a:t>Konflik dengan orang lain</a:t>
            </a:r>
          </a:p>
        </p:txBody>
      </p:sp>
      <p:sp>
        <p:nvSpPr>
          <p:cNvPr id="20" name="TextBox 19">
            <a:extLst>
              <a:ext uri="{FF2B5EF4-FFF2-40B4-BE49-F238E27FC236}">
                <a16:creationId xmlns:a16="http://schemas.microsoft.com/office/drawing/2014/main" id="{1AA96B9B-D2EC-0964-1172-C39BE09F18D1}"/>
              </a:ext>
            </a:extLst>
          </p:cNvPr>
          <p:cNvSpPr txBox="1"/>
          <p:nvPr/>
        </p:nvSpPr>
        <p:spPr>
          <a:xfrm>
            <a:off x="1897380" y="1730144"/>
            <a:ext cx="3783330" cy="738664"/>
          </a:xfrm>
          <a:prstGeom prst="rect">
            <a:avLst/>
          </a:prstGeom>
          <a:noFill/>
        </p:spPr>
        <p:txBody>
          <a:bodyPr wrap="square" rtlCol="0">
            <a:spAutoFit/>
          </a:bodyPr>
          <a:lstStyle/>
          <a:p>
            <a:pPr algn="just"/>
            <a:r>
              <a:rPr lang="id-ID" sz="1400" dirty="0">
                <a:latin typeface="Quire Sans Light" panose="020B0302040400020003" pitchFamily="34" charset="0"/>
              </a:rPr>
              <a:t>Konflik ini muncul karena </a:t>
            </a:r>
            <a:r>
              <a:rPr lang="id-ID" sz="1400" dirty="0" err="1">
                <a:latin typeface="Quire Sans Light" panose="020B0302040400020003" pitchFamily="34" charset="0"/>
              </a:rPr>
              <a:t>ketidakserasian</a:t>
            </a:r>
            <a:r>
              <a:rPr lang="id-ID" sz="1400" dirty="0">
                <a:latin typeface="Quire Sans Light" panose="020B0302040400020003" pitchFamily="34" charset="0"/>
              </a:rPr>
              <a:t> antara perilaku anak dan harapan orang tua sehingga timbul perbedaan pandangan.</a:t>
            </a:r>
          </a:p>
        </p:txBody>
      </p:sp>
      <p:sp>
        <p:nvSpPr>
          <p:cNvPr id="21" name="TextBox 20">
            <a:extLst>
              <a:ext uri="{FF2B5EF4-FFF2-40B4-BE49-F238E27FC236}">
                <a16:creationId xmlns:a16="http://schemas.microsoft.com/office/drawing/2014/main" id="{76EB0981-6794-87DC-5E1D-E520DBE67CD7}"/>
              </a:ext>
            </a:extLst>
          </p:cNvPr>
          <p:cNvSpPr txBox="1"/>
          <p:nvPr/>
        </p:nvSpPr>
        <p:spPr>
          <a:xfrm>
            <a:off x="1897380" y="2807076"/>
            <a:ext cx="3783330" cy="738664"/>
          </a:xfrm>
          <a:prstGeom prst="rect">
            <a:avLst/>
          </a:prstGeom>
          <a:noFill/>
        </p:spPr>
        <p:txBody>
          <a:bodyPr wrap="square" rtlCol="0">
            <a:spAutoFit/>
          </a:bodyPr>
          <a:lstStyle/>
          <a:p>
            <a:pPr algn="just"/>
            <a:r>
              <a:rPr lang="id-ID" sz="1400" dirty="0">
                <a:latin typeface="Quire Sans Light" panose="020B0302040400020003" pitchFamily="34" charset="0"/>
              </a:rPr>
              <a:t>Konflik ini terjadi sebagai reaksi orang tua atas perilaku anak yang tidak sesuai dengan harapan orang tua.</a:t>
            </a:r>
          </a:p>
        </p:txBody>
      </p:sp>
      <p:sp>
        <p:nvSpPr>
          <p:cNvPr id="22" name="TextBox 21">
            <a:extLst>
              <a:ext uri="{FF2B5EF4-FFF2-40B4-BE49-F238E27FC236}">
                <a16:creationId xmlns:a16="http://schemas.microsoft.com/office/drawing/2014/main" id="{3D7CAA12-A99C-95FC-49FA-9059D32AC900}"/>
              </a:ext>
            </a:extLst>
          </p:cNvPr>
          <p:cNvSpPr txBox="1"/>
          <p:nvPr/>
        </p:nvSpPr>
        <p:spPr>
          <a:xfrm>
            <a:off x="1897380" y="3905690"/>
            <a:ext cx="3783330" cy="738664"/>
          </a:xfrm>
          <a:prstGeom prst="rect">
            <a:avLst/>
          </a:prstGeom>
          <a:noFill/>
        </p:spPr>
        <p:txBody>
          <a:bodyPr wrap="square" rtlCol="0">
            <a:spAutoFit/>
          </a:bodyPr>
          <a:lstStyle/>
          <a:p>
            <a:pPr algn="just"/>
            <a:r>
              <a:rPr lang="id-ID" sz="1400" dirty="0">
                <a:latin typeface="Quire Sans Light" panose="020B0302040400020003" pitchFamily="34" charset="0"/>
              </a:rPr>
              <a:t>Konflik ini dapat terjadi dalam seluruh perkembangan seseorang dalam proses pendidikannya (sosialisasi).</a:t>
            </a:r>
          </a:p>
        </p:txBody>
      </p:sp>
      <p:sp>
        <p:nvSpPr>
          <p:cNvPr id="23" name="TextBox 22">
            <a:extLst>
              <a:ext uri="{FF2B5EF4-FFF2-40B4-BE49-F238E27FC236}">
                <a16:creationId xmlns:a16="http://schemas.microsoft.com/office/drawing/2014/main" id="{EEFE4F1F-30DE-94BE-21BD-EB4EA52A2D44}"/>
              </a:ext>
            </a:extLst>
          </p:cNvPr>
          <p:cNvSpPr txBox="1"/>
          <p:nvPr/>
        </p:nvSpPr>
        <p:spPr>
          <a:xfrm>
            <a:off x="1897380" y="5021815"/>
            <a:ext cx="3783330" cy="738664"/>
          </a:xfrm>
          <a:prstGeom prst="rect">
            <a:avLst/>
          </a:prstGeom>
          <a:noFill/>
        </p:spPr>
        <p:txBody>
          <a:bodyPr wrap="square" rtlCol="0">
            <a:spAutoFit/>
          </a:bodyPr>
          <a:lstStyle/>
          <a:p>
            <a:pPr algn="just"/>
            <a:r>
              <a:rPr lang="id-ID" sz="1400" dirty="0">
                <a:latin typeface="Quire Sans Light" panose="020B0302040400020003" pitchFamily="34" charset="0"/>
              </a:rPr>
              <a:t>Konflik jenis ini timbul dalam hubungan sosial dengan lingkungan </a:t>
            </a:r>
            <a:r>
              <a:rPr lang="id-ID" sz="1400" dirty="0" err="1">
                <a:latin typeface="Quire Sans Light" panose="020B0302040400020003" pitchFamily="34" charset="0"/>
              </a:rPr>
              <a:t>sekitarnyam</a:t>
            </a:r>
            <a:r>
              <a:rPr lang="id-ID" sz="1400" dirty="0">
                <a:latin typeface="Quire Sans Light" panose="020B0302040400020003" pitchFamily="34" charset="0"/>
              </a:rPr>
              <a:t> seperti dengan tetangga atau teman kerja.</a:t>
            </a:r>
          </a:p>
        </p:txBody>
      </p:sp>
      <p:sp>
        <p:nvSpPr>
          <p:cNvPr id="27" name="Google Shape;467;p34">
            <a:extLst>
              <a:ext uri="{FF2B5EF4-FFF2-40B4-BE49-F238E27FC236}">
                <a16:creationId xmlns:a16="http://schemas.microsoft.com/office/drawing/2014/main" id="{03C69153-6CCF-4A72-8B91-EBEC280296C7}"/>
              </a:ext>
            </a:extLst>
          </p:cNvPr>
          <p:cNvSpPr/>
          <p:nvPr/>
        </p:nvSpPr>
        <p:spPr>
          <a:xfrm>
            <a:off x="6496052" y="1426199"/>
            <a:ext cx="474980" cy="387589"/>
          </a:xfrm>
          <a:prstGeom prst="roundRect">
            <a:avLst>
              <a:gd name="adj" fmla="val 50000"/>
            </a:avLst>
          </a:prstGeom>
          <a:solidFill>
            <a:schemeClr val="accent1"/>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400" b="1" dirty="0">
                <a:solidFill>
                  <a:schemeClr val="bg1"/>
                </a:solidFill>
                <a:latin typeface="Quire Sans" panose="020B0502040400020003" pitchFamily="34" charset="0"/>
                <a:cs typeface="Quire Sans" panose="020B0502040400020003" pitchFamily="34" charset="0"/>
              </a:rPr>
              <a:t>e.</a:t>
            </a:r>
            <a:endParaRPr sz="1400" b="1" dirty="0">
              <a:solidFill>
                <a:schemeClr val="bg1"/>
              </a:solidFill>
              <a:latin typeface="Quire Sans" panose="020B0502040400020003" pitchFamily="34" charset="0"/>
              <a:cs typeface="Quire Sans" panose="020B0502040400020003" pitchFamily="34" charset="0"/>
            </a:endParaRPr>
          </a:p>
        </p:txBody>
      </p:sp>
      <p:sp>
        <p:nvSpPr>
          <p:cNvPr id="28" name="TextBox 27">
            <a:extLst>
              <a:ext uri="{FF2B5EF4-FFF2-40B4-BE49-F238E27FC236}">
                <a16:creationId xmlns:a16="http://schemas.microsoft.com/office/drawing/2014/main" id="{31F90B4E-0FEB-74F9-70E2-5716BF2F9B98}"/>
              </a:ext>
            </a:extLst>
          </p:cNvPr>
          <p:cNvSpPr txBox="1"/>
          <p:nvPr/>
        </p:nvSpPr>
        <p:spPr>
          <a:xfrm>
            <a:off x="6971032" y="1450716"/>
            <a:ext cx="3131819" cy="338554"/>
          </a:xfrm>
          <a:prstGeom prst="rect">
            <a:avLst/>
          </a:prstGeom>
          <a:noFill/>
        </p:spPr>
        <p:txBody>
          <a:bodyPr wrap="square" rtlCol="0">
            <a:spAutoFit/>
          </a:bodyPr>
          <a:lstStyle/>
          <a:p>
            <a:r>
              <a:rPr lang="id-ID" sz="1600" b="1" dirty="0">
                <a:solidFill>
                  <a:schemeClr val="accent1">
                    <a:lumMod val="75000"/>
                  </a:schemeClr>
                </a:solidFill>
                <a:ea typeface="Hiragino Kaku Gothic StdN W8" panose="020B0800000000000000" pitchFamily="34" charset="-128"/>
                <a:cs typeface="Quire Sans" panose="020B0502040400020003" pitchFamily="34" charset="0"/>
              </a:rPr>
              <a:t>Konflik di sekolah</a:t>
            </a:r>
          </a:p>
        </p:txBody>
      </p:sp>
      <p:sp>
        <p:nvSpPr>
          <p:cNvPr id="29" name="Google Shape;467;p34">
            <a:extLst>
              <a:ext uri="{FF2B5EF4-FFF2-40B4-BE49-F238E27FC236}">
                <a16:creationId xmlns:a16="http://schemas.microsoft.com/office/drawing/2014/main" id="{050B7AA0-9F06-753F-F877-332A8D2720BA}"/>
              </a:ext>
            </a:extLst>
          </p:cNvPr>
          <p:cNvSpPr/>
          <p:nvPr/>
        </p:nvSpPr>
        <p:spPr>
          <a:xfrm>
            <a:off x="6496051" y="2540526"/>
            <a:ext cx="474980" cy="387589"/>
          </a:xfrm>
          <a:prstGeom prst="roundRect">
            <a:avLst>
              <a:gd name="adj" fmla="val 50000"/>
            </a:avLst>
          </a:prstGeom>
          <a:solidFill>
            <a:schemeClr val="accent1"/>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400" b="1" dirty="0">
                <a:solidFill>
                  <a:schemeClr val="bg1"/>
                </a:solidFill>
                <a:latin typeface="Quire Sans" panose="020B0502040400020003" pitchFamily="34" charset="0"/>
                <a:cs typeface="Quire Sans" panose="020B0502040400020003" pitchFamily="34" charset="0"/>
              </a:rPr>
              <a:t>f.</a:t>
            </a:r>
            <a:endParaRPr sz="1400" b="1" dirty="0">
              <a:solidFill>
                <a:schemeClr val="bg1"/>
              </a:solidFill>
              <a:latin typeface="Quire Sans" panose="020B0502040400020003" pitchFamily="34" charset="0"/>
              <a:cs typeface="Quire Sans" panose="020B0502040400020003" pitchFamily="34" charset="0"/>
            </a:endParaRPr>
          </a:p>
        </p:txBody>
      </p:sp>
      <p:sp>
        <p:nvSpPr>
          <p:cNvPr id="30" name="TextBox 29">
            <a:extLst>
              <a:ext uri="{FF2B5EF4-FFF2-40B4-BE49-F238E27FC236}">
                <a16:creationId xmlns:a16="http://schemas.microsoft.com/office/drawing/2014/main" id="{37BD37DB-5569-69FC-2479-285D901653ED}"/>
              </a:ext>
            </a:extLst>
          </p:cNvPr>
          <p:cNvSpPr txBox="1"/>
          <p:nvPr/>
        </p:nvSpPr>
        <p:spPr>
          <a:xfrm>
            <a:off x="6971032" y="2565043"/>
            <a:ext cx="3131819" cy="338554"/>
          </a:xfrm>
          <a:prstGeom prst="rect">
            <a:avLst/>
          </a:prstGeom>
          <a:noFill/>
        </p:spPr>
        <p:txBody>
          <a:bodyPr wrap="square" rtlCol="0">
            <a:spAutoFit/>
          </a:bodyPr>
          <a:lstStyle/>
          <a:p>
            <a:r>
              <a:rPr lang="id-ID" sz="1600" b="1" dirty="0">
                <a:solidFill>
                  <a:schemeClr val="accent1">
                    <a:lumMod val="75000"/>
                  </a:schemeClr>
                </a:solidFill>
                <a:ea typeface="Hiragino Kaku Gothic StdN W8" panose="020B0800000000000000" pitchFamily="34" charset="-128"/>
                <a:cs typeface="Quire Sans" panose="020B0502040400020003" pitchFamily="34" charset="0"/>
              </a:rPr>
              <a:t>Konflik dalam pemilihan pekerjaan</a:t>
            </a:r>
          </a:p>
        </p:txBody>
      </p:sp>
      <p:sp>
        <p:nvSpPr>
          <p:cNvPr id="31" name="Google Shape;467;p34">
            <a:extLst>
              <a:ext uri="{FF2B5EF4-FFF2-40B4-BE49-F238E27FC236}">
                <a16:creationId xmlns:a16="http://schemas.microsoft.com/office/drawing/2014/main" id="{9F18B3A0-E25A-ADA9-8165-E7AB76B63562}"/>
              </a:ext>
            </a:extLst>
          </p:cNvPr>
          <p:cNvSpPr/>
          <p:nvPr/>
        </p:nvSpPr>
        <p:spPr>
          <a:xfrm>
            <a:off x="6511289" y="3617951"/>
            <a:ext cx="474980" cy="387589"/>
          </a:xfrm>
          <a:prstGeom prst="roundRect">
            <a:avLst>
              <a:gd name="adj" fmla="val 50000"/>
            </a:avLst>
          </a:prstGeom>
          <a:solidFill>
            <a:schemeClr val="accent1"/>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400" b="1" dirty="0">
                <a:solidFill>
                  <a:schemeClr val="bg1"/>
                </a:solidFill>
                <a:latin typeface="Quire Sans" panose="020B0502040400020003" pitchFamily="34" charset="0"/>
                <a:cs typeface="Quire Sans" panose="020B0502040400020003" pitchFamily="34" charset="0"/>
              </a:rPr>
              <a:t>g.</a:t>
            </a:r>
            <a:endParaRPr sz="1400" b="1" dirty="0">
              <a:solidFill>
                <a:schemeClr val="bg1"/>
              </a:solidFill>
              <a:latin typeface="Quire Sans" panose="020B0502040400020003" pitchFamily="34" charset="0"/>
              <a:cs typeface="Quire Sans" panose="020B0502040400020003" pitchFamily="34" charset="0"/>
            </a:endParaRPr>
          </a:p>
        </p:txBody>
      </p:sp>
      <p:sp>
        <p:nvSpPr>
          <p:cNvPr id="32" name="TextBox 31">
            <a:extLst>
              <a:ext uri="{FF2B5EF4-FFF2-40B4-BE49-F238E27FC236}">
                <a16:creationId xmlns:a16="http://schemas.microsoft.com/office/drawing/2014/main" id="{10207B23-2FAD-F5DD-85BC-2669454E351A}"/>
              </a:ext>
            </a:extLst>
          </p:cNvPr>
          <p:cNvSpPr txBox="1"/>
          <p:nvPr/>
        </p:nvSpPr>
        <p:spPr>
          <a:xfrm>
            <a:off x="6986269" y="3663598"/>
            <a:ext cx="3131819" cy="338554"/>
          </a:xfrm>
          <a:prstGeom prst="rect">
            <a:avLst/>
          </a:prstGeom>
          <a:noFill/>
        </p:spPr>
        <p:txBody>
          <a:bodyPr wrap="square" rtlCol="0">
            <a:spAutoFit/>
          </a:bodyPr>
          <a:lstStyle/>
          <a:p>
            <a:r>
              <a:rPr lang="id-ID" sz="1600" b="1" dirty="0">
                <a:solidFill>
                  <a:schemeClr val="accent1">
                    <a:lumMod val="75000"/>
                  </a:schemeClr>
                </a:solidFill>
                <a:ea typeface="Hiragino Kaku Gothic StdN W8" panose="020B0800000000000000" pitchFamily="34" charset="-128"/>
                <a:cs typeface="Quire Sans" panose="020B0502040400020003" pitchFamily="34" charset="0"/>
              </a:rPr>
              <a:t>Konflik agama</a:t>
            </a:r>
          </a:p>
        </p:txBody>
      </p:sp>
      <p:sp>
        <p:nvSpPr>
          <p:cNvPr id="33" name="Google Shape;467;p34">
            <a:extLst>
              <a:ext uri="{FF2B5EF4-FFF2-40B4-BE49-F238E27FC236}">
                <a16:creationId xmlns:a16="http://schemas.microsoft.com/office/drawing/2014/main" id="{4C887C1E-9D1A-D0BC-497A-AAFB8AE32CF5}"/>
              </a:ext>
            </a:extLst>
          </p:cNvPr>
          <p:cNvSpPr/>
          <p:nvPr/>
        </p:nvSpPr>
        <p:spPr>
          <a:xfrm>
            <a:off x="6511289" y="4631032"/>
            <a:ext cx="474980" cy="387589"/>
          </a:xfrm>
          <a:prstGeom prst="roundRect">
            <a:avLst>
              <a:gd name="adj" fmla="val 50000"/>
            </a:avLst>
          </a:prstGeom>
          <a:solidFill>
            <a:schemeClr val="accent1"/>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400" b="1" dirty="0">
                <a:solidFill>
                  <a:schemeClr val="bg1"/>
                </a:solidFill>
                <a:latin typeface="Quire Sans" panose="020B0502040400020003" pitchFamily="34" charset="0"/>
                <a:cs typeface="Quire Sans" panose="020B0502040400020003" pitchFamily="34" charset="0"/>
              </a:rPr>
              <a:t>h.</a:t>
            </a:r>
            <a:endParaRPr sz="1400" b="1" dirty="0">
              <a:solidFill>
                <a:schemeClr val="bg1"/>
              </a:solidFill>
              <a:latin typeface="Quire Sans" panose="020B0502040400020003" pitchFamily="34" charset="0"/>
              <a:cs typeface="Quire Sans" panose="020B0502040400020003" pitchFamily="34" charset="0"/>
            </a:endParaRPr>
          </a:p>
        </p:txBody>
      </p:sp>
      <p:sp>
        <p:nvSpPr>
          <p:cNvPr id="34" name="TextBox 33">
            <a:extLst>
              <a:ext uri="{FF2B5EF4-FFF2-40B4-BE49-F238E27FC236}">
                <a16:creationId xmlns:a16="http://schemas.microsoft.com/office/drawing/2014/main" id="{9E708098-BCFC-5752-6C73-6B07FCCC8718}"/>
              </a:ext>
            </a:extLst>
          </p:cNvPr>
          <p:cNvSpPr txBox="1"/>
          <p:nvPr/>
        </p:nvSpPr>
        <p:spPr>
          <a:xfrm>
            <a:off x="6993889" y="4699925"/>
            <a:ext cx="3131819" cy="338554"/>
          </a:xfrm>
          <a:prstGeom prst="rect">
            <a:avLst/>
          </a:prstGeom>
          <a:noFill/>
        </p:spPr>
        <p:txBody>
          <a:bodyPr wrap="square" rtlCol="0">
            <a:spAutoFit/>
          </a:bodyPr>
          <a:lstStyle/>
          <a:p>
            <a:r>
              <a:rPr lang="id-ID" sz="1600" b="1" dirty="0">
                <a:solidFill>
                  <a:schemeClr val="accent1">
                    <a:lumMod val="75000"/>
                  </a:schemeClr>
                </a:solidFill>
                <a:ea typeface="Hiragino Kaku Gothic StdN W8" panose="020B0800000000000000" pitchFamily="34" charset="-128"/>
                <a:cs typeface="Quire Sans" panose="020B0502040400020003" pitchFamily="34" charset="0"/>
              </a:rPr>
              <a:t>Konflik pribadi</a:t>
            </a:r>
          </a:p>
        </p:txBody>
      </p:sp>
      <p:sp>
        <p:nvSpPr>
          <p:cNvPr id="35" name="TextBox 34">
            <a:extLst>
              <a:ext uri="{FF2B5EF4-FFF2-40B4-BE49-F238E27FC236}">
                <a16:creationId xmlns:a16="http://schemas.microsoft.com/office/drawing/2014/main" id="{09FE2AD0-316E-A94A-65EB-4AA26661A0B7}"/>
              </a:ext>
            </a:extLst>
          </p:cNvPr>
          <p:cNvSpPr txBox="1"/>
          <p:nvPr/>
        </p:nvSpPr>
        <p:spPr>
          <a:xfrm>
            <a:off x="6971031" y="1699548"/>
            <a:ext cx="4598671" cy="738664"/>
          </a:xfrm>
          <a:prstGeom prst="rect">
            <a:avLst/>
          </a:prstGeom>
          <a:noFill/>
        </p:spPr>
        <p:txBody>
          <a:bodyPr wrap="square" rtlCol="0">
            <a:spAutoFit/>
          </a:bodyPr>
          <a:lstStyle/>
          <a:p>
            <a:pPr algn="just"/>
            <a:r>
              <a:rPr lang="id-ID" sz="1400" dirty="0">
                <a:latin typeface="Quire Sans Light" panose="020B0302040400020003" pitchFamily="34" charset="0"/>
              </a:rPr>
              <a:t>Konflik di sekolah dapat berupa konflik akibat tidak dapat mengikuti pelajaran, tidak lulus ujian, konflik hubungan guru dan murid, serta kedudukan dalam teman sebaya.</a:t>
            </a:r>
          </a:p>
        </p:txBody>
      </p:sp>
      <p:sp>
        <p:nvSpPr>
          <p:cNvPr id="36" name="TextBox 35">
            <a:extLst>
              <a:ext uri="{FF2B5EF4-FFF2-40B4-BE49-F238E27FC236}">
                <a16:creationId xmlns:a16="http://schemas.microsoft.com/office/drawing/2014/main" id="{7582F225-5102-DE53-AF3F-C4743F5718A9}"/>
              </a:ext>
            </a:extLst>
          </p:cNvPr>
          <p:cNvSpPr txBox="1"/>
          <p:nvPr/>
        </p:nvSpPr>
        <p:spPr>
          <a:xfrm>
            <a:off x="6971030" y="2828881"/>
            <a:ext cx="4598671" cy="738664"/>
          </a:xfrm>
          <a:prstGeom prst="rect">
            <a:avLst/>
          </a:prstGeom>
          <a:noFill/>
        </p:spPr>
        <p:txBody>
          <a:bodyPr wrap="square" rtlCol="0">
            <a:spAutoFit/>
          </a:bodyPr>
          <a:lstStyle/>
          <a:p>
            <a:pPr algn="just"/>
            <a:r>
              <a:rPr lang="id-ID" sz="1400" dirty="0">
                <a:latin typeface="Quire Sans Light" panose="020B0302040400020003" pitchFamily="34" charset="0"/>
              </a:rPr>
              <a:t>Konflik dalam pekerjaan dapat berupa konflik yang timbul dari pekerjaan itu sendiri, seperti pekerjaan membosankan atau terlalu berat.</a:t>
            </a:r>
          </a:p>
        </p:txBody>
      </p:sp>
      <p:sp>
        <p:nvSpPr>
          <p:cNvPr id="37" name="TextBox 36">
            <a:extLst>
              <a:ext uri="{FF2B5EF4-FFF2-40B4-BE49-F238E27FC236}">
                <a16:creationId xmlns:a16="http://schemas.microsoft.com/office/drawing/2014/main" id="{C206C688-D723-C0F7-E912-0F7A7C6EA153}"/>
              </a:ext>
            </a:extLst>
          </p:cNvPr>
          <p:cNvSpPr txBox="1"/>
          <p:nvPr/>
        </p:nvSpPr>
        <p:spPr>
          <a:xfrm>
            <a:off x="7001507" y="3920696"/>
            <a:ext cx="4598671" cy="738664"/>
          </a:xfrm>
          <a:prstGeom prst="rect">
            <a:avLst/>
          </a:prstGeom>
          <a:noFill/>
        </p:spPr>
        <p:txBody>
          <a:bodyPr wrap="square" rtlCol="0">
            <a:spAutoFit/>
          </a:bodyPr>
          <a:lstStyle/>
          <a:p>
            <a:pPr algn="just"/>
            <a:r>
              <a:rPr lang="id-ID" sz="1400" dirty="0">
                <a:latin typeface="Quire Sans Light" panose="020B0302040400020003" pitchFamily="34" charset="0"/>
              </a:rPr>
              <a:t>Konflik ini umumnya berhubungan dengan pertanyaan-pertanyaan mengenai hakikat </a:t>
            </a:r>
            <a:r>
              <a:rPr lang="id-ID" sz="1400" dirty="0" err="1">
                <a:latin typeface="Quire Sans Light" panose="020B0302040400020003" pitchFamily="34" charset="0"/>
              </a:rPr>
              <a:t>dna</a:t>
            </a:r>
            <a:r>
              <a:rPr lang="id-ID" sz="1400" dirty="0">
                <a:latin typeface="Quire Sans Light" panose="020B0302040400020003" pitchFamily="34" charset="0"/>
              </a:rPr>
              <a:t> tujuan hidup, aturan, dan perilaku yang bertentangan dengan agama. </a:t>
            </a:r>
          </a:p>
        </p:txBody>
      </p:sp>
      <p:sp>
        <p:nvSpPr>
          <p:cNvPr id="38" name="TextBox 37">
            <a:extLst>
              <a:ext uri="{FF2B5EF4-FFF2-40B4-BE49-F238E27FC236}">
                <a16:creationId xmlns:a16="http://schemas.microsoft.com/office/drawing/2014/main" id="{AC4E5C98-4EE2-CB7B-B200-3D0632D86336}"/>
              </a:ext>
            </a:extLst>
          </p:cNvPr>
          <p:cNvSpPr txBox="1"/>
          <p:nvPr/>
        </p:nvSpPr>
        <p:spPr>
          <a:xfrm>
            <a:off x="7001507" y="4966909"/>
            <a:ext cx="4598671" cy="523220"/>
          </a:xfrm>
          <a:prstGeom prst="rect">
            <a:avLst/>
          </a:prstGeom>
          <a:noFill/>
        </p:spPr>
        <p:txBody>
          <a:bodyPr wrap="square" rtlCol="0">
            <a:spAutoFit/>
          </a:bodyPr>
          <a:lstStyle/>
          <a:p>
            <a:pPr algn="just"/>
            <a:r>
              <a:rPr lang="id-ID" sz="1400" dirty="0">
                <a:latin typeface="Quire Sans Light" panose="020B0302040400020003" pitchFamily="34" charset="0"/>
              </a:rPr>
              <a:t>Konflik ini dapat timbul karena minat yang berlawanan, serta  tidak ada kemampuan untuk mengembangkan diri. </a:t>
            </a:r>
          </a:p>
        </p:txBody>
      </p:sp>
    </p:spTree>
    <p:extLst>
      <p:ext uri="{BB962C8B-B14F-4D97-AF65-F5344CB8AC3E}">
        <p14:creationId xmlns:p14="http://schemas.microsoft.com/office/powerpoint/2010/main" val="36049087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alphaModFix amt="50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2E92E478-5C7B-416E-BE40-596DAC2653E3}"/>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C8CB917B-9901-5FD4-1DE5-DE93FA0CBB58}"/>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111CFB6B-D325-0B72-C0FD-11851E171B6E}"/>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CFB9E07C-EC24-D2CB-DD94-4B6CA62C27F4}"/>
                    </a:ext>
                  </a:extLst>
                </p:cNvPr>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258B65EA-9283-0A4A-23C5-B245F3FFA8C3}"/>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E3D970A6-02A7-EC93-0BC3-0DAF87588AA6}"/>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CBFC0C33-647C-A81F-1C6E-CB93E7920049}"/>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9" name="Rounded Rectangle 8">
            <a:extLst>
              <a:ext uri="{FF2B5EF4-FFF2-40B4-BE49-F238E27FC236}">
                <a16:creationId xmlns:a16="http://schemas.microsoft.com/office/drawing/2014/main" id="{AFF019F7-97C7-4569-B02C-EE4CA3972E01}"/>
              </a:ext>
            </a:extLst>
          </p:cNvPr>
          <p:cNvSpPr/>
          <p:nvPr/>
        </p:nvSpPr>
        <p:spPr>
          <a:xfrm>
            <a:off x="784860" y="451632"/>
            <a:ext cx="603250" cy="545782"/>
          </a:xfrm>
          <a:prstGeom prst="roundRect">
            <a:avLst/>
          </a:prstGeom>
          <a:solidFill>
            <a:srgbClr val="0096FF">
              <a:alpha val="56078"/>
            </a:srgb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4.</a:t>
            </a:r>
          </a:p>
        </p:txBody>
      </p:sp>
      <p:sp>
        <p:nvSpPr>
          <p:cNvPr id="10" name="TextBox 9">
            <a:extLst>
              <a:ext uri="{FF2B5EF4-FFF2-40B4-BE49-F238E27FC236}">
                <a16:creationId xmlns:a16="http://schemas.microsoft.com/office/drawing/2014/main" id="{A45DA2F1-2BFC-0E33-715C-5755970D54AB}"/>
              </a:ext>
            </a:extLst>
          </p:cNvPr>
          <p:cNvSpPr txBox="1"/>
          <p:nvPr/>
        </p:nvSpPr>
        <p:spPr>
          <a:xfrm>
            <a:off x="1422400" y="539857"/>
            <a:ext cx="4789170" cy="369332"/>
          </a:xfrm>
          <a:prstGeom prst="rect">
            <a:avLst/>
          </a:prstGeom>
          <a:noFill/>
        </p:spPr>
        <p:txBody>
          <a:bodyPr wrap="square" rtlCol="0">
            <a:spAutoFit/>
          </a:bodyPr>
          <a:lstStyle/>
          <a:p>
            <a:r>
              <a:rPr lang="id-ID" dirty="0">
                <a:solidFill>
                  <a:srgbClr val="0070C0"/>
                </a:solidFill>
                <a:latin typeface="Hiragino Kaku Gothic StdN W8" panose="020B0800000000000000" pitchFamily="34" charset="-128"/>
                <a:ea typeface="Hiragino Kaku Gothic StdN W8" panose="020B0800000000000000" pitchFamily="34" charset="-128"/>
              </a:rPr>
              <a:t>Dampak Konflik dan Kekerasan</a:t>
            </a:r>
          </a:p>
        </p:txBody>
      </p:sp>
      <p:sp>
        <p:nvSpPr>
          <p:cNvPr id="11" name="Rounded Rectangle 10">
            <a:extLst>
              <a:ext uri="{FF2B5EF4-FFF2-40B4-BE49-F238E27FC236}">
                <a16:creationId xmlns:a16="http://schemas.microsoft.com/office/drawing/2014/main" id="{A8141C26-72BA-354E-5B0E-9DCDD30F662D}"/>
              </a:ext>
            </a:extLst>
          </p:cNvPr>
          <p:cNvSpPr/>
          <p:nvPr/>
        </p:nvSpPr>
        <p:spPr>
          <a:xfrm>
            <a:off x="1414836" y="1143970"/>
            <a:ext cx="2092397" cy="616945"/>
          </a:xfrm>
          <a:prstGeom prst="roundRect">
            <a:avLst>
              <a:gd name="adj" fmla="val 45238"/>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2" name="Rectangle 11">
            <a:extLst>
              <a:ext uri="{FF2B5EF4-FFF2-40B4-BE49-F238E27FC236}">
                <a16:creationId xmlns:a16="http://schemas.microsoft.com/office/drawing/2014/main" id="{0FA19A4A-90FF-AA03-5168-178DF9BAEE33}"/>
              </a:ext>
            </a:extLst>
          </p:cNvPr>
          <p:cNvSpPr/>
          <p:nvPr/>
        </p:nvSpPr>
        <p:spPr>
          <a:xfrm>
            <a:off x="1422400" y="1522192"/>
            <a:ext cx="4561711" cy="383688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id-ID" sz="1700" b="1" dirty="0">
              <a:solidFill>
                <a:schemeClr val="bg2">
                  <a:lumMod val="10000"/>
                </a:schemeClr>
              </a:solidFill>
              <a:latin typeface="Quire Sans" panose="020B0502040400020003" pitchFamily="34" charset="0"/>
              <a:cs typeface="Quire Sans" panose="020B0502040400020003" pitchFamily="34" charset="0"/>
            </a:endParaRPr>
          </a:p>
        </p:txBody>
      </p:sp>
      <p:sp>
        <p:nvSpPr>
          <p:cNvPr id="13" name="Rounded Rectangle 12">
            <a:extLst>
              <a:ext uri="{FF2B5EF4-FFF2-40B4-BE49-F238E27FC236}">
                <a16:creationId xmlns:a16="http://schemas.microsoft.com/office/drawing/2014/main" id="{2FCEBA79-DEAF-C2AA-B737-A7CF41300DC0}"/>
              </a:ext>
            </a:extLst>
          </p:cNvPr>
          <p:cNvSpPr/>
          <p:nvPr/>
        </p:nvSpPr>
        <p:spPr>
          <a:xfrm>
            <a:off x="6694821" y="1143970"/>
            <a:ext cx="2092397" cy="616945"/>
          </a:xfrm>
          <a:prstGeom prst="roundRect">
            <a:avLst>
              <a:gd name="adj" fmla="val 45238"/>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4" name="Rectangle 13">
            <a:extLst>
              <a:ext uri="{FF2B5EF4-FFF2-40B4-BE49-F238E27FC236}">
                <a16:creationId xmlns:a16="http://schemas.microsoft.com/office/drawing/2014/main" id="{1C0FF344-D84C-7071-B7C3-E8C26A97B38D}"/>
              </a:ext>
            </a:extLst>
          </p:cNvPr>
          <p:cNvSpPr/>
          <p:nvPr/>
        </p:nvSpPr>
        <p:spPr>
          <a:xfrm>
            <a:off x="6702385" y="1522192"/>
            <a:ext cx="4561711" cy="224970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id-ID" sz="1700" b="1" dirty="0">
              <a:solidFill>
                <a:schemeClr val="bg2">
                  <a:lumMod val="10000"/>
                </a:schemeClr>
              </a:solidFill>
              <a:latin typeface="Quire Sans" panose="020B0502040400020003" pitchFamily="34" charset="0"/>
              <a:cs typeface="Quire Sans" panose="020B0502040400020003" pitchFamily="34" charset="0"/>
            </a:endParaRPr>
          </a:p>
        </p:txBody>
      </p:sp>
      <p:sp>
        <p:nvSpPr>
          <p:cNvPr id="15" name="TextBox 14">
            <a:extLst>
              <a:ext uri="{FF2B5EF4-FFF2-40B4-BE49-F238E27FC236}">
                <a16:creationId xmlns:a16="http://schemas.microsoft.com/office/drawing/2014/main" id="{3CCD73B2-62DB-4AB5-C29C-9AB936EBFBED}"/>
              </a:ext>
            </a:extLst>
          </p:cNvPr>
          <p:cNvSpPr txBox="1"/>
          <p:nvPr/>
        </p:nvSpPr>
        <p:spPr>
          <a:xfrm>
            <a:off x="1501802" y="1197070"/>
            <a:ext cx="1918463" cy="338554"/>
          </a:xfrm>
          <a:prstGeom prst="rect">
            <a:avLst/>
          </a:prstGeom>
          <a:noFill/>
        </p:spPr>
        <p:txBody>
          <a:bodyPr wrap="square" rtlCol="0">
            <a:spAutoFit/>
          </a:bodyPr>
          <a:lstStyle/>
          <a:p>
            <a:pPr algn="ctr"/>
            <a:r>
              <a:rPr lang="id-ID" sz="1600" b="1" dirty="0">
                <a:solidFill>
                  <a:schemeClr val="bg1"/>
                </a:solidFill>
                <a:latin typeface="Quire Sans" panose="020B0502040400020003" pitchFamily="34" charset="0"/>
                <a:ea typeface="Hiragino Kaku Gothic StdN W8" panose="020B0800000000000000" pitchFamily="34" charset="-128"/>
                <a:cs typeface="Quire Sans" panose="020B0502040400020003" pitchFamily="34" charset="0"/>
              </a:rPr>
              <a:t>Sisi Positif</a:t>
            </a:r>
          </a:p>
        </p:txBody>
      </p:sp>
      <p:sp>
        <p:nvSpPr>
          <p:cNvPr id="16" name="TextBox 15">
            <a:extLst>
              <a:ext uri="{FF2B5EF4-FFF2-40B4-BE49-F238E27FC236}">
                <a16:creationId xmlns:a16="http://schemas.microsoft.com/office/drawing/2014/main" id="{330A570F-6AA7-2BD9-BDB7-9F72CE8E6FF0}"/>
              </a:ext>
            </a:extLst>
          </p:cNvPr>
          <p:cNvSpPr txBox="1"/>
          <p:nvPr/>
        </p:nvSpPr>
        <p:spPr>
          <a:xfrm>
            <a:off x="6781787" y="1176448"/>
            <a:ext cx="1918463" cy="338554"/>
          </a:xfrm>
          <a:prstGeom prst="rect">
            <a:avLst/>
          </a:prstGeom>
          <a:noFill/>
        </p:spPr>
        <p:txBody>
          <a:bodyPr wrap="square" rtlCol="0">
            <a:spAutoFit/>
          </a:bodyPr>
          <a:lstStyle/>
          <a:p>
            <a:pPr algn="ctr"/>
            <a:r>
              <a:rPr lang="id-ID" sz="1600" b="1" dirty="0">
                <a:solidFill>
                  <a:schemeClr val="bg1"/>
                </a:solidFill>
                <a:latin typeface="Quire Sans" panose="020B0502040400020003" pitchFamily="34" charset="0"/>
                <a:ea typeface="Hiragino Kaku Gothic StdN W8" panose="020B0800000000000000" pitchFamily="34" charset="-128"/>
                <a:cs typeface="Quire Sans" panose="020B0502040400020003" pitchFamily="34" charset="0"/>
              </a:rPr>
              <a:t>Sisi Negatif</a:t>
            </a:r>
          </a:p>
        </p:txBody>
      </p:sp>
      <p:sp>
        <p:nvSpPr>
          <p:cNvPr id="17" name="TextBox 16">
            <a:extLst>
              <a:ext uri="{FF2B5EF4-FFF2-40B4-BE49-F238E27FC236}">
                <a16:creationId xmlns:a16="http://schemas.microsoft.com/office/drawing/2014/main" id="{7C43E2EE-10EF-1B0E-B77A-777D801BFB8C}"/>
              </a:ext>
            </a:extLst>
          </p:cNvPr>
          <p:cNvSpPr txBox="1"/>
          <p:nvPr/>
        </p:nvSpPr>
        <p:spPr>
          <a:xfrm>
            <a:off x="1501802" y="1651590"/>
            <a:ext cx="4338928" cy="3554819"/>
          </a:xfrm>
          <a:prstGeom prst="rect">
            <a:avLst/>
          </a:prstGeom>
          <a:noFill/>
        </p:spPr>
        <p:txBody>
          <a:bodyPr wrap="square" rtlCol="0">
            <a:spAutoFit/>
          </a:bodyPr>
          <a:lstStyle/>
          <a:p>
            <a:pPr marL="342900" indent="-342900" algn="just">
              <a:buFont typeface="+mj-lt"/>
              <a:buAutoNum type="alphaLcPeriod"/>
            </a:pPr>
            <a:r>
              <a:rPr lang="id-ID" sz="1500" dirty="0">
                <a:latin typeface="Quire Sans Light" panose="020B0302040400020003" pitchFamily="34" charset="0"/>
              </a:rPr>
              <a:t>Konflik dapat memperjelas aspek-aspek kehidupan yang belum jelas atau masih belum tuntas ditelaah.</a:t>
            </a:r>
          </a:p>
          <a:p>
            <a:pPr marL="342900" indent="-342900" algn="just">
              <a:buFont typeface="+mj-lt"/>
              <a:buAutoNum type="alphaLcPeriod"/>
            </a:pPr>
            <a:r>
              <a:rPr lang="id-ID" sz="1500" dirty="0">
                <a:latin typeface="Quire Sans Light" panose="020B0302040400020003" pitchFamily="34" charset="0"/>
              </a:rPr>
              <a:t>Konflik memungkinkan adanya penyesuaian kembali norma, nilai, serta hubungan sosial.</a:t>
            </a:r>
          </a:p>
          <a:p>
            <a:pPr marL="342900" indent="-342900" algn="just">
              <a:buFont typeface="+mj-lt"/>
              <a:buAutoNum type="alphaLcPeriod"/>
            </a:pPr>
            <a:r>
              <a:rPr lang="id-ID" sz="1500" dirty="0">
                <a:latin typeface="Quire Sans Light" panose="020B0302040400020003" pitchFamily="34" charset="0"/>
              </a:rPr>
              <a:t>Konflik meningkatkan solidaritas sesama anggota kelompok.</a:t>
            </a:r>
          </a:p>
          <a:p>
            <a:pPr marL="342900" indent="-342900" algn="just">
              <a:buFont typeface="+mj-lt"/>
              <a:buAutoNum type="alphaLcPeriod"/>
            </a:pPr>
            <a:r>
              <a:rPr lang="id-ID" sz="1500" dirty="0">
                <a:latin typeface="Quire Sans Light" panose="020B0302040400020003" pitchFamily="34" charset="0"/>
              </a:rPr>
              <a:t>Konflik merupakan jalan untuk mengurangi ketergantungan </a:t>
            </a:r>
            <a:r>
              <a:rPr lang="id-ID" sz="1500" dirty="0" err="1">
                <a:latin typeface="Quire Sans Light" panose="020B0302040400020003" pitchFamily="34" charset="0"/>
              </a:rPr>
              <a:t>antarindividu</a:t>
            </a:r>
            <a:r>
              <a:rPr lang="id-ID" sz="1500" dirty="0">
                <a:latin typeface="Quire Sans Light" panose="020B0302040400020003" pitchFamily="34" charset="0"/>
              </a:rPr>
              <a:t> dan kelompok.</a:t>
            </a:r>
          </a:p>
          <a:p>
            <a:pPr marL="342900" indent="-342900" algn="just">
              <a:buFont typeface="+mj-lt"/>
              <a:buAutoNum type="alphaLcPeriod"/>
            </a:pPr>
            <a:r>
              <a:rPr lang="id-ID" sz="1500" dirty="0">
                <a:latin typeface="Quire Sans Light" panose="020B0302040400020003" pitchFamily="34" charset="0"/>
              </a:rPr>
              <a:t>Konflik dapat membantu menghidupkan kembali norma lama dan menciptakan norma baru.</a:t>
            </a:r>
          </a:p>
          <a:p>
            <a:pPr marL="342900" indent="-342900" algn="just">
              <a:buFont typeface="+mj-lt"/>
              <a:buAutoNum type="alphaLcPeriod"/>
            </a:pPr>
            <a:r>
              <a:rPr lang="id-ID" sz="1500" dirty="0">
                <a:latin typeface="Quire Sans Light" panose="020B0302040400020003" pitchFamily="34" charset="0"/>
              </a:rPr>
              <a:t>Konflik dapat berfungsi sebagai sarana mencapai keseimbangan dalam masyarakat.</a:t>
            </a:r>
          </a:p>
          <a:p>
            <a:pPr marL="342900" indent="-342900" algn="just">
              <a:buFont typeface="+mj-lt"/>
              <a:buAutoNum type="alphaLcPeriod"/>
            </a:pPr>
            <a:r>
              <a:rPr lang="id-ID" sz="1500" dirty="0">
                <a:latin typeface="Quire Sans Light" panose="020B0302040400020003" pitchFamily="34" charset="0"/>
              </a:rPr>
              <a:t>Konflik memunculkan sebuah kompromi baru.</a:t>
            </a:r>
          </a:p>
        </p:txBody>
      </p:sp>
      <p:sp>
        <p:nvSpPr>
          <p:cNvPr id="18" name="TextBox 17">
            <a:extLst>
              <a:ext uri="{FF2B5EF4-FFF2-40B4-BE49-F238E27FC236}">
                <a16:creationId xmlns:a16="http://schemas.microsoft.com/office/drawing/2014/main" id="{F802C567-8CDF-64D3-D643-CF3F26D8F4CD}"/>
              </a:ext>
            </a:extLst>
          </p:cNvPr>
          <p:cNvSpPr txBox="1"/>
          <p:nvPr/>
        </p:nvSpPr>
        <p:spPr>
          <a:xfrm>
            <a:off x="6781787" y="1651590"/>
            <a:ext cx="4338928" cy="1938992"/>
          </a:xfrm>
          <a:prstGeom prst="rect">
            <a:avLst/>
          </a:prstGeom>
          <a:noFill/>
        </p:spPr>
        <p:txBody>
          <a:bodyPr wrap="square" rtlCol="0">
            <a:spAutoFit/>
          </a:bodyPr>
          <a:lstStyle/>
          <a:p>
            <a:pPr marL="342900" indent="-342900" algn="just">
              <a:buFont typeface="+mj-lt"/>
              <a:buAutoNum type="alphaLcPeriod"/>
            </a:pPr>
            <a:r>
              <a:rPr lang="id-ID" sz="1500" dirty="0">
                <a:latin typeface="Quire Sans Light" panose="020B0302040400020003" pitchFamily="34" charset="0"/>
              </a:rPr>
              <a:t>Keretakan hubungan </a:t>
            </a:r>
            <a:r>
              <a:rPr lang="id-ID" sz="1500" dirty="0" err="1">
                <a:latin typeface="Quire Sans Light" panose="020B0302040400020003" pitchFamily="34" charset="0"/>
              </a:rPr>
              <a:t>antarindividu</a:t>
            </a:r>
            <a:r>
              <a:rPr lang="id-ID" sz="1500" dirty="0">
                <a:latin typeface="Quire Sans Light" panose="020B0302040400020003" pitchFamily="34" charset="0"/>
              </a:rPr>
              <a:t> dan persatuan kelompok.</a:t>
            </a:r>
          </a:p>
          <a:p>
            <a:pPr marL="342900" indent="-342900" algn="just">
              <a:buFont typeface="+mj-lt"/>
              <a:buAutoNum type="alphaLcPeriod"/>
            </a:pPr>
            <a:r>
              <a:rPr lang="id-ID" sz="1500" dirty="0">
                <a:latin typeface="Quire Sans Light" panose="020B0302040400020003" pitchFamily="34" charset="0"/>
              </a:rPr>
              <a:t>Kerusakan harta benda dan jatuhnya korban manusia.</a:t>
            </a:r>
          </a:p>
          <a:p>
            <a:pPr marL="342900" indent="-342900" algn="just">
              <a:buFont typeface="+mj-lt"/>
              <a:buAutoNum type="alphaLcPeriod"/>
            </a:pPr>
            <a:r>
              <a:rPr lang="id-ID" sz="1500" dirty="0">
                <a:latin typeface="Quire Sans Light" panose="020B0302040400020003" pitchFamily="34" charset="0"/>
              </a:rPr>
              <a:t>Berubahnya sikap kepribadian para individu, baik yang mengarah kepada hal-hal positif maupun negatif.</a:t>
            </a:r>
          </a:p>
          <a:p>
            <a:pPr marL="342900" indent="-342900" algn="just">
              <a:buFont typeface="+mj-lt"/>
              <a:buAutoNum type="alphaLcPeriod"/>
            </a:pPr>
            <a:r>
              <a:rPr lang="id-ID" sz="1500" dirty="0">
                <a:latin typeface="Quire Sans Light" panose="020B0302040400020003" pitchFamily="34" charset="0"/>
              </a:rPr>
              <a:t>Munculnya akomodasi atau dominasi.</a:t>
            </a:r>
          </a:p>
        </p:txBody>
      </p:sp>
    </p:spTree>
    <p:extLst>
      <p:ext uri="{BB962C8B-B14F-4D97-AF65-F5344CB8AC3E}">
        <p14:creationId xmlns:p14="http://schemas.microsoft.com/office/powerpoint/2010/main" val="24333034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F3E2445E-C271-952E-28BA-C5D0F59CFCA5}"/>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1724C9B6-F2A8-C0CC-1635-AE9BB1F6483F}"/>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DDEE4578-5E6F-7F5B-0EF4-8F00783D02A9}"/>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AAB58DD1-D918-03B1-378A-F0F6BAF965AA}"/>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0E845EE4-C758-46B3-EB52-2619215159F4}"/>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563D1DE8-6305-2461-B01F-99FA2CB2EB7F}"/>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F24864D4-EDEF-181C-5299-E35E9C916222}"/>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16" name="Google Shape;358;p51">
            <a:extLst>
              <a:ext uri="{FF2B5EF4-FFF2-40B4-BE49-F238E27FC236}">
                <a16:creationId xmlns:a16="http://schemas.microsoft.com/office/drawing/2014/main" id="{5714C917-AAC0-7AB2-E8AE-8DD8EC856AC8}"/>
              </a:ext>
            </a:extLst>
          </p:cNvPr>
          <p:cNvSpPr/>
          <p:nvPr/>
        </p:nvSpPr>
        <p:spPr>
          <a:xfrm rot="-2148808">
            <a:off x="954900" y="1770942"/>
            <a:ext cx="647414" cy="266322"/>
          </a:xfrm>
          <a:custGeom>
            <a:avLst/>
            <a:gdLst/>
            <a:ahLst/>
            <a:cxnLst/>
            <a:rect l="l" t="t" r="r" b="b"/>
            <a:pathLst>
              <a:path w="36226" h="14902" extrusionOk="0">
                <a:moveTo>
                  <a:pt x="991" y="1"/>
                </a:moveTo>
                <a:lnTo>
                  <a:pt x="36226" y="3565"/>
                </a:lnTo>
                <a:cubicBezTo>
                  <a:pt x="36226" y="3565"/>
                  <a:pt x="34800" y="4452"/>
                  <a:pt x="34729" y="5291"/>
                </a:cubicBezTo>
                <a:cubicBezTo>
                  <a:pt x="34658" y="6123"/>
                  <a:pt x="35905" y="7244"/>
                  <a:pt x="35905" y="7244"/>
                </a:cubicBezTo>
                <a:cubicBezTo>
                  <a:pt x="35905" y="7244"/>
                  <a:pt x="34397" y="8289"/>
                  <a:pt x="34495" y="9138"/>
                </a:cubicBezTo>
                <a:cubicBezTo>
                  <a:pt x="34588" y="9993"/>
                  <a:pt x="35230" y="11114"/>
                  <a:pt x="35230" y="11114"/>
                </a:cubicBezTo>
                <a:cubicBezTo>
                  <a:pt x="35230" y="11114"/>
                  <a:pt x="33053" y="12943"/>
                  <a:pt x="34903" y="14902"/>
                </a:cubicBezTo>
                <a:lnTo>
                  <a:pt x="1" y="11364"/>
                </a:lnTo>
                <a:cubicBezTo>
                  <a:pt x="1" y="11364"/>
                  <a:pt x="1345" y="10134"/>
                  <a:pt x="1400" y="9465"/>
                </a:cubicBezTo>
                <a:cubicBezTo>
                  <a:pt x="1460" y="8801"/>
                  <a:pt x="333" y="7576"/>
                  <a:pt x="333" y="7576"/>
                </a:cubicBezTo>
                <a:cubicBezTo>
                  <a:pt x="333" y="7576"/>
                  <a:pt x="1884" y="6477"/>
                  <a:pt x="1977" y="5476"/>
                </a:cubicBezTo>
                <a:cubicBezTo>
                  <a:pt x="2064" y="4469"/>
                  <a:pt x="915" y="3473"/>
                  <a:pt x="915" y="3473"/>
                </a:cubicBezTo>
                <a:cubicBezTo>
                  <a:pt x="915" y="3473"/>
                  <a:pt x="2015" y="2901"/>
                  <a:pt x="2091" y="1954"/>
                </a:cubicBezTo>
                <a:cubicBezTo>
                  <a:pt x="2172" y="1007"/>
                  <a:pt x="991" y="1"/>
                  <a:pt x="991" y="1"/>
                </a:cubicBezTo>
                <a:close/>
              </a:path>
            </a:pathLst>
          </a:custGeom>
          <a:solidFill>
            <a:schemeClr val="dk1">
              <a:alpha val="26789"/>
            </a:schemeClr>
          </a:solidFill>
          <a:ln>
            <a:noFill/>
          </a:ln>
          <a:effectLst>
            <a:outerShdw blurRad="57150" dist="19050" dir="5400000" algn="bl" rotWithShape="0">
              <a:srgbClr val="000000">
                <a:alpha val="31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sp>
        <p:nvSpPr>
          <p:cNvPr id="17" name="Google Shape;359;p51">
            <a:extLst>
              <a:ext uri="{FF2B5EF4-FFF2-40B4-BE49-F238E27FC236}">
                <a16:creationId xmlns:a16="http://schemas.microsoft.com/office/drawing/2014/main" id="{768A5662-3FCD-2A1E-2ABB-275E3948048A}"/>
              </a:ext>
            </a:extLst>
          </p:cNvPr>
          <p:cNvSpPr/>
          <p:nvPr/>
        </p:nvSpPr>
        <p:spPr>
          <a:xfrm rot="3969605">
            <a:off x="6151373" y="4373862"/>
            <a:ext cx="504629" cy="656495"/>
          </a:xfrm>
          <a:custGeom>
            <a:avLst/>
            <a:gdLst/>
            <a:ahLst/>
            <a:cxnLst/>
            <a:rect l="l" t="t" r="r" b="b"/>
            <a:pathLst>
              <a:path w="28231" h="36727" extrusionOk="0">
                <a:moveTo>
                  <a:pt x="9835" y="1"/>
                </a:moveTo>
                <a:cubicBezTo>
                  <a:pt x="9835" y="1"/>
                  <a:pt x="9694" y="1552"/>
                  <a:pt x="8877" y="2031"/>
                </a:cubicBezTo>
                <a:cubicBezTo>
                  <a:pt x="8631" y="2175"/>
                  <a:pt x="8359" y="2226"/>
                  <a:pt x="8099" y="2226"/>
                </a:cubicBezTo>
                <a:cubicBezTo>
                  <a:pt x="7495" y="2226"/>
                  <a:pt x="6956" y="1955"/>
                  <a:pt x="6956" y="1955"/>
                </a:cubicBezTo>
                <a:cubicBezTo>
                  <a:pt x="6956" y="1955"/>
                  <a:pt x="6815" y="3468"/>
                  <a:pt x="5944" y="3979"/>
                </a:cubicBezTo>
                <a:cubicBezTo>
                  <a:pt x="5694" y="4127"/>
                  <a:pt x="5367" y="4179"/>
                  <a:pt x="5027" y="4179"/>
                </a:cubicBezTo>
                <a:cubicBezTo>
                  <a:pt x="4189" y="4179"/>
                  <a:pt x="3277" y="3860"/>
                  <a:pt x="3277" y="3860"/>
                </a:cubicBezTo>
                <a:cubicBezTo>
                  <a:pt x="3277" y="3860"/>
                  <a:pt x="2940" y="5492"/>
                  <a:pt x="2363" y="5830"/>
                </a:cubicBezTo>
                <a:cubicBezTo>
                  <a:pt x="2184" y="5936"/>
                  <a:pt x="1888" y="5973"/>
                  <a:pt x="1566" y="5973"/>
                </a:cubicBezTo>
                <a:cubicBezTo>
                  <a:pt x="850" y="5973"/>
                  <a:pt x="1" y="5792"/>
                  <a:pt x="1" y="5792"/>
                </a:cubicBezTo>
                <a:lnTo>
                  <a:pt x="1" y="5792"/>
                </a:lnTo>
                <a:lnTo>
                  <a:pt x="18233" y="36726"/>
                </a:lnTo>
                <a:cubicBezTo>
                  <a:pt x="18569" y="35013"/>
                  <a:pt x="19849" y="34712"/>
                  <a:pt x="20707" y="34712"/>
                </a:cubicBezTo>
                <a:cubicBezTo>
                  <a:pt x="21170" y="34712"/>
                  <a:pt x="21509" y="34800"/>
                  <a:pt x="21509" y="34800"/>
                </a:cubicBezTo>
                <a:cubicBezTo>
                  <a:pt x="21509" y="34800"/>
                  <a:pt x="22048" y="33624"/>
                  <a:pt x="22685" y="33053"/>
                </a:cubicBezTo>
                <a:cubicBezTo>
                  <a:pt x="22886" y="32873"/>
                  <a:pt x="23195" y="32811"/>
                  <a:pt x="23525" y="32811"/>
                </a:cubicBezTo>
                <a:cubicBezTo>
                  <a:pt x="24241" y="32811"/>
                  <a:pt x="25052" y="33102"/>
                  <a:pt x="25052" y="33102"/>
                </a:cubicBezTo>
                <a:cubicBezTo>
                  <a:pt x="25052" y="33102"/>
                  <a:pt x="25237" y="31431"/>
                  <a:pt x="25961" y="31006"/>
                </a:cubicBezTo>
                <a:cubicBezTo>
                  <a:pt x="26140" y="30901"/>
                  <a:pt x="26369" y="30861"/>
                  <a:pt x="26614" y="30861"/>
                </a:cubicBezTo>
                <a:cubicBezTo>
                  <a:pt x="27354" y="30861"/>
                  <a:pt x="28231" y="31224"/>
                  <a:pt x="28231" y="31224"/>
                </a:cubicBezTo>
                <a:lnTo>
                  <a:pt x="9835" y="1"/>
                </a:lnTo>
                <a:close/>
              </a:path>
            </a:pathLst>
          </a:custGeom>
          <a:solidFill>
            <a:schemeClr val="dk1">
              <a:alpha val="26789"/>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pic>
        <p:nvPicPr>
          <p:cNvPr id="19" name="Picture 18" descr="A group of people with their hands up&#10;&#10;Description automatically generated with low confidence">
            <a:extLst>
              <a:ext uri="{FF2B5EF4-FFF2-40B4-BE49-F238E27FC236}">
                <a16:creationId xmlns:a16="http://schemas.microsoft.com/office/drawing/2014/main" id="{24388380-B7C2-D4D6-8ECF-0E6E8D86A14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21318163">
            <a:off x="1403501" y="1677524"/>
            <a:ext cx="4875293" cy="3250195"/>
          </a:xfrm>
          <a:prstGeom prst="rect">
            <a:avLst/>
          </a:prstGeom>
        </p:spPr>
      </p:pic>
      <p:sp>
        <p:nvSpPr>
          <p:cNvPr id="20" name="TextBox 19">
            <a:extLst>
              <a:ext uri="{FF2B5EF4-FFF2-40B4-BE49-F238E27FC236}">
                <a16:creationId xmlns:a16="http://schemas.microsoft.com/office/drawing/2014/main" id="{FEFA219E-F417-DF52-FF77-46753F21961B}"/>
              </a:ext>
            </a:extLst>
          </p:cNvPr>
          <p:cNvSpPr txBox="1"/>
          <p:nvPr/>
        </p:nvSpPr>
        <p:spPr>
          <a:xfrm>
            <a:off x="6439310" y="2367028"/>
            <a:ext cx="5447890" cy="1384995"/>
          </a:xfrm>
          <a:prstGeom prst="rect">
            <a:avLst/>
          </a:prstGeom>
          <a:noFill/>
        </p:spPr>
        <p:txBody>
          <a:bodyPr wrap="square" rtlCol="0">
            <a:spAutoFit/>
          </a:bodyPr>
          <a:lstStyle/>
          <a:p>
            <a:pPr marL="514350" indent="-514350">
              <a:buFont typeface="+mj-lt"/>
              <a:buAutoNum type="alphaUcPeriod" startAt="2"/>
            </a:pPr>
            <a:r>
              <a:rPr lang="id-ID" sz="2800" dirty="0">
                <a:solidFill>
                  <a:srgbClr val="0168CD"/>
                </a:solidFill>
                <a:latin typeface="Cooper Black" panose="0208090404030B020404" pitchFamily="18" charset="77"/>
                <a:ea typeface="Dotum" panose="020B0600000101010101" pitchFamily="34" charset="-127"/>
              </a:rPr>
              <a:t>Penanganan Konflik Sosial untuk Menciptakan Perdamaian</a:t>
            </a:r>
          </a:p>
        </p:txBody>
      </p:sp>
    </p:spTree>
    <p:extLst>
      <p:ext uri="{BB962C8B-B14F-4D97-AF65-F5344CB8AC3E}">
        <p14:creationId xmlns:p14="http://schemas.microsoft.com/office/powerpoint/2010/main" val="29550304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6F69FC3C-26FF-AB94-57CD-6CB376E0B990}"/>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019C76E6-184A-D369-E52B-CB982AD94152}"/>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7CE14D48-128A-B2EC-7DFB-5F7B6A8DD29A}"/>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A2B2375E-27E0-5E92-3E6D-F81DDF4CEB47}"/>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0C8474FE-72A8-98D2-9279-0282E6FC6448}"/>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AC92DFB0-34D3-4E97-EEC9-F6CFB03BACDF}"/>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63DDC28D-52FE-F342-9C7C-72FEEA5EE35B}"/>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16" name="Rounded Rectangle 15">
            <a:extLst>
              <a:ext uri="{FF2B5EF4-FFF2-40B4-BE49-F238E27FC236}">
                <a16:creationId xmlns:a16="http://schemas.microsoft.com/office/drawing/2014/main" id="{88E53830-2E37-C945-9194-C91D0F2BD614}"/>
              </a:ext>
            </a:extLst>
          </p:cNvPr>
          <p:cNvSpPr/>
          <p:nvPr/>
        </p:nvSpPr>
        <p:spPr>
          <a:xfrm>
            <a:off x="368300" y="265749"/>
            <a:ext cx="603250" cy="545782"/>
          </a:xfrm>
          <a:prstGeom prst="roundRect">
            <a:avLst/>
          </a:prstGeom>
          <a:solidFill>
            <a:schemeClr val="accent4">
              <a:lumMod val="75000"/>
              <a:alpha val="56078"/>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1.</a:t>
            </a:r>
          </a:p>
        </p:txBody>
      </p:sp>
      <p:sp>
        <p:nvSpPr>
          <p:cNvPr id="17" name="TextBox 16">
            <a:extLst>
              <a:ext uri="{FF2B5EF4-FFF2-40B4-BE49-F238E27FC236}">
                <a16:creationId xmlns:a16="http://schemas.microsoft.com/office/drawing/2014/main" id="{9D4E9452-FEAB-5B11-6F76-B01F612FE202}"/>
              </a:ext>
            </a:extLst>
          </p:cNvPr>
          <p:cNvSpPr txBox="1"/>
          <p:nvPr/>
        </p:nvSpPr>
        <p:spPr>
          <a:xfrm>
            <a:off x="1005840" y="353974"/>
            <a:ext cx="3474720" cy="369332"/>
          </a:xfrm>
          <a:prstGeom prst="rect">
            <a:avLst/>
          </a:prstGeom>
          <a:noFill/>
        </p:spPr>
        <p:txBody>
          <a:bodyPr wrap="square" rtlCol="0">
            <a:spAutoFit/>
          </a:bodyPr>
          <a:lstStyle/>
          <a:p>
            <a:r>
              <a:rPr lang="id-ID" dirty="0">
                <a:solidFill>
                  <a:schemeClr val="accent4">
                    <a:lumMod val="50000"/>
                  </a:schemeClr>
                </a:solidFill>
                <a:latin typeface="Hiragino Kaku Gothic StdN W8" panose="020B0800000000000000" pitchFamily="34" charset="-128"/>
                <a:ea typeface="Hiragino Kaku Gothic StdN W8" panose="020B0800000000000000" pitchFamily="34" charset="-128"/>
              </a:rPr>
              <a:t>Pencegahan Konflik</a:t>
            </a:r>
          </a:p>
        </p:txBody>
      </p:sp>
      <p:sp>
        <p:nvSpPr>
          <p:cNvPr id="18" name="Rectangle 17">
            <a:extLst>
              <a:ext uri="{FF2B5EF4-FFF2-40B4-BE49-F238E27FC236}">
                <a16:creationId xmlns:a16="http://schemas.microsoft.com/office/drawing/2014/main" id="{708EFCC9-1E80-B6AA-91F8-020153D2C6FC}"/>
              </a:ext>
            </a:extLst>
          </p:cNvPr>
          <p:cNvSpPr/>
          <p:nvPr/>
        </p:nvSpPr>
        <p:spPr>
          <a:xfrm>
            <a:off x="1108664" y="811531"/>
            <a:ext cx="10212162" cy="4924638"/>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id-ID"/>
          </a:p>
        </p:txBody>
      </p:sp>
      <p:sp>
        <p:nvSpPr>
          <p:cNvPr id="19" name="TextBox 18">
            <a:extLst>
              <a:ext uri="{FF2B5EF4-FFF2-40B4-BE49-F238E27FC236}">
                <a16:creationId xmlns:a16="http://schemas.microsoft.com/office/drawing/2014/main" id="{C2BBCA10-5737-9496-55BC-545EA0323F8A}"/>
              </a:ext>
            </a:extLst>
          </p:cNvPr>
          <p:cNvSpPr txBox="1"/>
          <p:nvPr/>
        </p:nvSpPr>
        <p:spPr>
          <a:xfrm>
            <a:off x="1164173" y="962921"/>
            <a:ext cx="9998319" cy="1077218"/>
          </a:xfrm>
          <a:prstGeom prst="rect">
            <a:avLst/>
          </a:prstGeom>
          <a:noFill/>
        </p:spPr>
        <p:txBody>
          <a:bodyPr wrap="square" rtlCol="0">
            <a:spAutoFit/>
          </a:bodyPr>
          <a:lstStyle/>
          <a:p>
            <a:pPr algn="just"/>
            <a:r>
              <a:rPr lang="id-ID" sz="1600" dirty="0">
                <a:latin typeface="Quire Sans Light" panose="020B0302040400020003" pitchFamily="34" charset="0"/>
              </a:rPr>
              <a:t>Pencegahan konflik adalah serangkaian kegiatan yang dilakukan untuk mencegah terjadinya konflik. Pencegahan konflik merupakan tanggung jawab seluruh anggota masyarakat, baik individu, kelompok, maupun pemerintah. Ada beberapa upaya yang dapat dilakukan untuk mencegah terjadinya konflik dalam masyarakat, antara lain sebagai berikut.</a:t>
            </a:r>
          </a:p>
        </p:txBody>
      </p:sp>
      <p:sp>
        <p:nvSpPr>
          <p:cNvPr id="20" name="Google Shape;467;p34">
            <a:extLst>
              <a:ext uri="{FF2B5EF4-FFF2-40B4-BE49-F238E27FC236}">
                <a16:creationId xmlns:a16="http://schemas.microsoft.com/office/drawing/2014/main" id="{DA3091E9-0F62-AF0D-E3BA-484D365BA4B6}"/>
              </a:ext>
            </a:extLst>
          </p:cNvPr>
          <p:cNvSpPr/>
          <p:nvPr/>
        </p:nvSpPr>
        <p:spPr>
          <a:xfrm>
            <a:off x="1243329" y="2194286"/>
            <a:ext cx="474980" cy="387589"/>
          </a:xfrm>
          <a:prstGeom prst="roundRect">
            <a:avLst>
              <a:gd name="adj" fmla="val 50000"/>
            </a:avLst>
          </a:prstGeom>
          <a:solidFill>
            <a:schemeClr val="accent4">
              <a:lumMod val="60000"/>
              <a:lumOff val="40000"/>
            </a:schemeClr>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a:latin typeface="Quire Sans" panose="020B0502040400020003" pitchFamily="34" charset="0"/>
                <a:cs typeface="Quire Sans" panose="020B0502040400020003" pitchFamily="34" charset="0"/>
              </a:rPr>
              <a:t>a.</a:t>
            </a:r>
            <a:endParaRPr sz="1600" b="1" dirty="0">
              <a:latin typeface="Quire Sans" panose="020B0502040400020003" pitchFamily="34" charset="0"/>
              <a:cs typeface="Quire Sans" panose="020B0502040400020003" pitchFamily="34" charset="0"/>
            </a:endParaRPr>
          </a:p>
        </p:txBody>
      </p:sp>
      <p:sp>
        <p:nvSpPr>
          <p:cNvPr id="21" name="TextBox 20">
            <a:extLst>
              <a:ext uri="{FF2B5EF4-FFF2-40B4-BE49-F238E27FC236}">
                <a16:creationId xmlns:a16="http://schemas.microsoft.com/office/drawing/2014/main" id="{9048E9FF-F9E8-1560-E456-90302FCB88C3}"/>
              </a:ext>
            </a:extLst>
          </p:cNvPr>
          <p:cNvSpPr txBox="1"/>
          <p:nvPr/>
        </p:nvSpPr>
        <p:spPr>
          <a:xfrm>
            <a:off x="1718309" y="2095692"/>
            <a:ext cx="4295629" cy="584775"/>
          </a:xfrm>
          <a:prstGeom prst="rect">
            <a:avLst/>
          </a:prstGeom>
          <a:noFill/>
        </p:spPr>
        <p:txBody>
          <a:bodyPr wrap="square" rtlCol="0">
            <a:spAutoFit/>
          </a:bodyPr>
          <a:lstStyle/>
          <a:p>
            <a:pPr algn="just"/>
            <a:r>
              <a:rPr lang="id-ID" sz="1600" b="1" dirty="0">
                <a:solidFill>
                  <a:schemeClr val="accent4">
                    <a:lumMod val="50000"/>
                  </a:schemeClr>
                </a:solidFill>
                <a:ea typeface="Hiragino Kaku Gothic StdN W8" panose="020B0800000000000000" pitchFamily="34" charset="-128"/>
                <a:cs typeface="Quire Sans" panose="020B0502040400020003" pitchFamily="34" charset="0"/>
              </a:rPr>
              <a:t>Mengakui persamaan derajat serta persamaan hak dan kewajiban asasi setiap manusia.</a:t>
            </a:r>
          </a:p>
        </p:txBody>
      </p:sp>
      <p:sp>
        <p:nvSpPr>
          <p:cNvPr id="22" name="Google Shape;467;p34">
            <a:extLst>
              <a:ext uri="{FF2B5EF4-FFF2-40B4-BE49-F238E27FC236}">
                <a16:creationId xmlns:a16="http://schemas.microsoft.com/office/drawing/2014/main" id="{768C359B-2A1E-B6AA-BD0F-A3203724E198}"/>
              </a:ext>
            </a:extLst>
          </p:cNvPr>
          <p:cNvSpPr/>
          <p:nvPr/>
        </p:nvSpPr>
        <p:spPr>
          <a:xfrm>
            <a:off x="1243329" y="2749021"/>
            <a:ext cx="474980" cy="387589"/>
          </a:xfrm>
          <a:prstGeom prst="roundRect">
            <a:avLst>
              <a:gd name="adj" fmla="val 50000"/>
            </a:avLst>
          </a:prstGeom>
          <a:solidFill>
            <a:schemeClr val="accent4">
              <a:lumMod val="60000"/>
              <a:lumOff val="40000"/>
            </a:schemeClr>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a:latin typeface="Quire Sans" panose="020B0502040400020003" pitchFamily="34" charset="0"/>
                <a:cs typeface="Quire Sans" panose="020B0502040400020003" pitchFamily="34" charset="0"/>
              </a:rPr>
              <a:t>b.</a:t>
            </a:r>
            <a:endParaRPr sz="1600" b="1" dirty="0">
              <a:latin typeface="Quire Sans" panose="020B0502040400020003" pitchFamily="34" charset="0"/>
              <a:cs typeface="Quire Sans" panose="020B0502040400020003" pitchFamily="34" charset="0"/>
            </a:endParaRPr>
          </a:p>
        </p:txBody>
      </p:sp>
      <p:sp>
        <p:nvSpPr>
          <p:cNvPr id="23" name="TextBox 22">
            <a:extLst>
              <a:ext uri="{FF2B5EF4-FFF2-40B4-BE49-F238E27FC236}">
                <a16:creationId xmlns:a16="http://schemas.microsoft.com/office/drawing/2014/main" id="{87AF12CF-3FC8-FB32-FED8-202FD31E620B}"/>
              </a:ext>
            </a:extLst>
          </p:cNvPr>
          <p:cNvSpPr txBox="1"/>
          <p:nvPr/>
        </p:nvSpPr>
        <p:spPr>
          <a:xfrm>
            <a:off x="1718309" y="2650427"/>
            <a:ext cx="4295629" cy="584775"/>
          </a:xfrm>
          <a:prstGeom prst="rect">
            <a:avLst/>
          </a:prstGeom>
          <a:noFill/>
        </p:spPr>
        <p:txBody>
          <a:bodyPr wrap="square" rtlCol="0">
            <a:spAutoFit/>
          </a:bodyPr>
          <a:lstStyle/>
          <a:p>
            <a:pPr algn="just"/>
            <a:r>
              <a:rPr lang="id-ID" sz="1600" b="1" dirty="0">
                <a:solidFill>
                  <a:schemeClr val="accent4">
                    <a:lumMod val="50000"/>
                  </a:schemeClr>
                </a:solidFill>
                <a:ea typeface="Hiragino Kaku Gothic StdN W8" panose="020B0800000000000000" pitchFamily="34" charset="-128"/>
                <a:cs typeface="Quire Sans" panose="020B0502040400020003" pitchFamily="34" charset="0"/>
              </a:rPr>
              <a:t>Menghargai pendapat dan kebebasan orang lain.</a:t>
            </a:r>
          </a:p>
        </p:txBody>
      </p:sp>
      <p:sp>
        <p:nvSpPr>
          <p:cNvPr id="24" name="Google Shape;467;p34">
            <a:extLst>
              <a:ext uri="{FF2B5EF4-FFF2-40B4-BE49-F238E27FC236}">
                <a16:creationId xmlns:a16="http://schemas.microsoft.com/office/drawing/2014/main" id="{DF4F4998-E88C-9E01-9B43-900FDBA50C41}"/>
              </a:ext>
            </a:extLst>
          </p:cNvPr>
          <p:cNvSpPr/>
          <p:nvPr/>
        </p:nvSpPr>
        <p:spPr>
          <a:xfrm>
            <a:off x="1243329" y="3329411"/>
            <a:ext cx="474980" cy="387589"/>
          </a:xfrm>
          <a:prstGeom prst="roundRect">
            <a:avLst>
              <a:gd name="adj" fmla="val 50000"/>
            </a:avLst>
          </a:prstGeom>
          <a:solidFill>
            <a:schemeClr val="accent4">
              <a:lumMod val="60000"/>
              <a:lumOff val="40000"/>
            </a:schemeClr>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a:latin typeface="Quire Sans" panose="020B0502040400020003" pitchFamily="34" charset="0"/>
                <a:cs typeface="Quire Sans" panose="020B0502040400020003" pitchFamily="34" charset="0"/>
              </a:rPr>
              <a:t>c.</a:t>
            </a:r>
            <a:endParaRPr sz="1600" b="1" dirty="0">
              <a:latin typeface="Quire Sans" panose="020B0502040400020003" pitchFamily="34" charset="0"/>
              <a:cs typeface="Quire Sans" panose="020B0502040400020003" pitchFamily="34" charset="0"/>
            </a:endParaRPr>
          </a:p>
        </p:txBody>
      </p:sp>
      <p:sp>
        <p:nvSpPr>
          <p:cNvPr id="25" name="TextBox 24">
            <a:extLst>
              <a:ext uri="{FF2B5EF4-FFF2-40B4-BE49-F238E27FC236}">
                <a16:creationId xmlns:a16="http://schemas.microsoft.com/office/drawing/2014/main" id="{354DE000-2FE0-A725-CE8D-BAC01BF67AE8}"/>
              </a:ext>
            </a:extLst>
          </p:cNvPr>
          <p:cNvSpPr txBox="1"/>
          <p:nvPr/>
        </p:nvSpPr>
        <p:spPr>
          <a:xfrm>
            <a:off x="1718309" y="3230817"/>
            <a:ext cx="4295629" cy="584775"/>
          </a:xfrm>
          <a:prstGeom prst="rect">
            <a:avLst/>
          </a:prstGeom>
          <a:noFill/>
        </p:spPr>
        <p:txBody>
          <a:bodyPr wrap="square" rtlCol="0">
            <a:spAutoFit/>
          </a:bodyPr>
          <a:lstStyle/>
          <a:p>
            <a:pPr algn="just"/>
            <a:r>
              <a:rPr lang="id-ID" sz="1600" b="1" dirty="0">
                <a:solidFill>
                  <a:schemeClr val="accent4">
                    <a:lumMod val="50000"/>
                  </a:schemeClr>
                </a:solidFill>
                <a:ea typeface="Hiragino Kaku Gothic StdN W8" panose="020B0800000000000000" pitchFamily="34" charset="-128"/>
                <a:cs typeface="Quire Sans" panose="020B0502040400020003" pitchFamily="34" charset="0"/>
              </a:rPr>
              <a:t>Mengembangkan sikap toleransi dan saling menghormati kebebasan menjalankan ibadah.</a:t>
            </a:r>
          </a:p>
        </p:txBody>
      </p:sp>
      <p:sp>
        <p:nvSpPr>
          <p:cNvPr id="26" name="Google Shape;467;p34">
            <a:extLst>
              <a:ext uri="{FF2B5EF4-FFF2-40B4-BE49-F238E27FC236}">
                <a16:creationId xmlns:a16="http://schemas.microsoft.com/office/drawing/2014/main" id="{A0444A67-407D-6EF2-75E7-87CAFD62ED05}"/>
              </a:ext>
            </a:extLst>
          </p:cNvPr>
          <p:cNvSpPr/>
          <p:nvPr/>
        </p:nvSpPr>
        <p:spPr>
          <a:xfrm>
            <a:off x="1243329" y="3914186"/>
            <a:ext cx="474980" cy="387589"/>
          </a:xfrm>
          <a:prstGeom prst="roundRect">
            <a:avLst>
              <a:gd name="adj" fmla="val 50000"/>
            </a:avLst>
          </a:prstGeom>
          <a:solidFill>
            <a:schemeClr val="accent4">
              <a:lumMod val="60000"/>
              <a:lumOff val="40000"/>
            </a:schemeClr>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a:latin typeface="Quire Sans" panose="020B0502040400020003" pitchFamily="34" charset="0"/>
                <a:cs typeface="Quire Sans" panose="020B0502040400020003" pitchFamily="34" charset="0"/>
              </a:rPr>
              <a:t>d.</a:t>
            </a:r>
            <a:endParaRPr sz="1600" b="1" dirty="0">
              <a:latin typeface="Quire Sans" panose="020B0502040400020003" pitchFamily="34" charset="0"/>
              <a:cs typeface="Quire Sans" panose="020B0502040400020003" pitchFamily="34" charset="0"/>
            </a:endParaRPr>
          </a:p>
        </p:txBody>
      </p:sp>
      <p:sp>
        <p:nvSpPr>
          <p:cNvPr id="27" name="TextBox 26">
            <a:extLst>
              <a:ext uri="{FF2B5EF4-FFF2-40B4-BE49-F238E27FC236}">
                <a16:creationId xmlns:a16="http://schemas.microsoft.com/office/drawing/2014/main" id="{F65EBA42-D0A5-A513-D62A-A2D626BF6B4D}"/>
              </a:ext>
            </a:extLst>
          </p:cNvPr>
          <p:cNvSpPr txBox="1"/>
          <p:nvPr/>
        </p:nvSpPr>
        <p:spPr>
          <a:xfrm>
            <a:off x="1718309" y="3815592"/>
            <a:ext cx="4295629" cy="584775"/>
          </a:xfrm>
          <a:prstGeom prst="rect">
            <a:avLst/>
          </a:prstGeom>
          <a:noFill/>
        </p:spPr>
        <p:txBody>
          <a:bodyPr wrap="square" rtlCol="0">
            <a:spAutoFit/>
          </a:bodyPr>
          <a:lstStyle/>
          <a:p>
            <a:pPr algn="just"/>
            <a:r>
              <a:rPr lang="id-ID" sz="1600" b="1" dirty="0">
                <a:solidFill>
                  <a:schemeClr val="accent4">
                    <a:lumMod val="50000"/>
                  </a:schemeClr>
                </a:solidFill>
                <a:ea typeface="Hiragino Kaku Gothic StdN W8" panose="020B0800000000000000" pitchFamily="34" charset="-128"/>
                <a:cs typeface="Quire Sans" panose="020B0502040400020003" pitchFamily="34" charset="0"/>
              </a:rPr>
              <a:t>Menghargai pendapat dan kebebasan orang lain.</a:t>
            </a:r>
          </a:p>
        </p:txBody>
      </p:sp>
      <p:sp>
        <p:nvSpPr>
          <p:cNvPr id="34" name="Google Shape;467;p34">
            <a:extLst>
              <a:ext uri="{FF2B5EF4-FFF2-40B4-BE49-F238E27FC236}">
                <a16:creationId xmlns:a16="http://schemas.microsoft.com/office/drawing/2014/main" id="{B4A5DC38-1531-F03F-1447-A2A22DE33F93}"/>
              </a:ext>
            </a:extLst>
          </p:cNvPr>
          <p:cNvSpPr/>
          <p:nvPr/>
        </p:nvSpPr>
        <p:spPr>
          <a:xfrm>
            <a:off x="1243329" y="4500345"/>
            <a:ext cx="474980" cy="387589"/>
          </a:xfrm>
          <a:prstGeom prst="roundRect">
            <a:avLst>
              <a:gd name="adj" fmla="val 50000"/>
            </a:avLst>
          </a:prstGeom>
          <a:solidFill>
            <a:schemeClr val="accent4">
              <a:lumMod val="60000"/>
              <a:lumOff val="40000"/>
            </a:schemeClr>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a:latin typeface="Quire Sans" panose="020B0502040400020003" pitchFamily="34" charset="0"/>
                <a:cs typeface="Quire Sans" panose="020B0502040400020003" pitchFamily="34" charset="0"/>
              </a:rPr>
              <a:t>e.</a:t>
            </a:r>
            <a:endParaRPr sz="1600" b="1" dirty="0">
              <a:latin typeface="Quire Sans" panose="020B0502040400020003" pitchFamily="34" charset="0"/>
              <a:cs typeface="Quire Sans" panose="020B0502040400020003" pitchFamily="34" charset="0"/>
            </a:endParaRPr>
          </a:p>
        </p:txBody>
      </p:sp>
      <p:sp>
        <p:nvSpPr>
          <p:cNvPr id="35" name="TextBox 34">
            <a:extLst>
              <a:ext uri="{FF2B5EF4-FFF2-40B4-BE49-F238E27FC236}">
                <a16:creationId xmlns:a16="http://schemas.microsoft.com/office/drawing/2014/main" id="{DFCDC358-36A1-5854-E4C5-783E74C78FBB}"/>
              </a:ext>
            </a:extLst>
          </p:cNvPr>
          <p:cNvSpPr txBox="1"/>
          <p:nvPr/>
        </p:nvSpPr>
        <p:spPr>
          <a:xfrm>
            <a:off x="1718309" y="4401751"/>
            <a:ext cx="4295629" cy="584775"/>
          </a:xfrm>
          <a:prstGeom prst="rect">
            <a:avLst/>
          </a:prstGeom>
          <a:noFill/>
        </p:spPr>
        <p:txBody>
          <a:bodyPr wrap="square" rtlCol="0">
            <a:spAutoFit/>
          </a:bodyPr>
          <a:lstStyle/>
          <a:p>
            <a:pPr algn="just"/>
            <a:r>
              <a:rPr lang="id-ID" sz="1600" b="1" dirty="0">
                <a:solidFill>
                  <a:schemeClr val="accent4">
                    <a:lumMod val="50000"/>
                  </a:schemeClr>
                </a:solidFill>
                <a:ea typeface="Hiragino Kaku Gothic StdN W8" panose="020B0800000000000000" pitchFamily="34" charset="-128"/>
                <a:cs typeface="Quire Sans" panose="020B0502040400020003" pitchFamily="34" charset="0"/>
              </a:rPr>
              <a:t>Mengembangkan rasa persatuan atas dasar </a:t>
            </a:r>
            <a:r>
              <a:rPr lang="id-ID" sz="1600" b="1" dirty="0" err="1">
                <a:solidFill>
                  <a:schemeClr val="accent4">
                    <a:lumMod val="50000"/>
                  </a:schemeClr>
                </a:solidFill>
                <a:ea typeface="Hiragino Kaku Gothic StdN W8" panose="020B0800000000000000" pitchFamily="34" charset="-128"/>
                <a:cs typeface="Quire Sans" panose="020B0502040400020003" pitchFamily="34" charset="0"/>
              </a:rPr>
              <a:t>Bhinneka</a:t>
            </a:r>
            <a:r>
              <a:rPr lang="id-ID" sz="1600" b="1" dirty="0">
                <a:solidFill>
                  <a:schemeClr val="accent4">
                    <a:lumMod val="50000"/>
                  </a:schemeClr>
                </a:solidFill>
                <a:ea typeface="Hiragino Kaku Gothic StdN W8" panose="020B0800000000000000" pitchFamily="34" charset="-128"/>
                <a:cs typeface="Quire Sans" panose="020B0502040400020003" pitchFamily="34" charset="0"/>
              </a:rPr>
              <a:t> Tunggal Ika.</a:t>
            </a:r>
          </a:p>
        </p:txBody>
      </p:sp>
      <p:sp>
        <p:nvSpPr>
          <p:cNvPr id="36" name="Google Shape;467;p34">
            <a:extLst>
              <a:ext uri="{FF2B5EF4-FFF2-40B4-BE49-F238E27FC236}">
                <a16:creationId xmlns:a16="http://schemas.microsoft.com/office/drawing/2014/main" id="{C6066627-2D2F-4328-80C6-E9FAA507C29C}"/>
              </a:ext>
            </a:extLst>
          </p:cNvPr>
          <p:cNvSpPr/>
          <p:nvPr/>
        </p:nvSpPr>
        <p:spPr>
          <a:xfrm>
            <a:off x="1243329" y="5140039"/>
            <a:ext cx="474980" cy="387589"/>
          </a:xfrm>
          <a:prstGeom prst="roundRect">
            <a:avLst>
              <a:gd name="adj" fmla="val 50000"/>
            </a:avLst>
          </a:prstGeom>
          <a:solidFill>
            <a:schemeClr val="accent4">
              <a:lumMod val="60000"/>
              <a:lumOff val="40000"/>
            </a:schemeClr>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a:latin typeface="Quire Sans" panose="020B0502040400020003" pitchFamily="34" charset="0"/>
                <a:cs typeface="Quire Sans" panose="020B0502040400020003" pitchFamily="34" charset="0"/>
              </a:rPr>
              <a:t>f.</a:t>
            </a:r>
            <a:endParaRPr sz="1600" b="1" dirty="0">
              <a:latin typeface="Quire Sans" panose="020B0502040400020003" pitchFamily="34" charset="0"/>
              <a:cs typeface="Quire Sans" panose="020B0502040400020003" pitchFamily="34" charset="0"/>
            </a:endParaRPr>
          </a:p>
        </p:txBody>
      </p:sp>
      <p:sp>
        <p:nvSpPr>
          <p:cNvPr id="37" name="TextBox 36">
            <a:extLst>
              <a:ext uri="{FF2B5EF4-FFF2-40B4-BE49-F238E27FC236}">
                <a16:creationId xmlns:a16="http://schemas.microsoft.com/office/drawing/2014/main" id="{8DA34B67-C7FC-4F13-E7FE-27EA7B6164A1}"/>
              </a:ext>
            </a:extLst>
          </p:cNvPr>
          <p:cNvSpPr txBox="1"/>
          <p:nvPr/>
        </p:nvSpPr>
        <p:spPr>
          <a:xfrm>
            <a:off x="1718309" y="5164556"/>
            <a:ext cx="4295629" cy="338554"/>
          </a:xfrm>
          <a:prstGeom prst="rect">
            <a:avLst/>
          </a:prstGeom>
          <a:noFill/>
        </p:spPr>
        <p:txBody>
          <a:bodyPr wrap="square" rtlCol="0">
            <a:spAutoFit/>
          </a:bodyPr>
          <a:lstStyle/>
          <a:p>
            <a:pPr algn="just"/>
            <a:r>
              <a:rPr lang="id-ID" sz="1600" b="1" dirty="0">
                <a:solidFill>
                  <a:schemeClr val="accent4">
                    <a:lumMod val="50000"/>
                  </a:schemeClr>
                </a:solidFill>
                <a:ea typeface="Hiragino Kaku Gothic StdN W8" panose="020B0800000000000000" pitchFamily="34" charset="-128"/>
                <a:cs typeface="Quire Sans" panose="020B0502040400020003" pitchFamily="34" charset="0"/>
              </a:rPr>
              <a:t>Menyelesaikan perselisihan secara damai.</a:t>
            </a:r>
          </a:p>
        </p:txBody>
      </p:sp>
      <p:sp>
        <p:nvSpPr>
          <p:cNvPr id="38" name="Google Shape;467;p34">
            <a:extLst>
              <a:ext uri="{FF2B5EF4-FFF2-40B4-BE49-F238E27FC236}">
                <a16:creationId xmlns:a16="http://schemas.microsoft.com/office/drawing/2014/main" id="{0793DCC5-A4D0-7FF6-098F-EC74C0D07929}"/>
              </a:ext>
            </a:extLst>
          </p:cNvPr>
          <p:cNvSpPr/>
          <p:nvPr/>
        </p:nvSpPr>
        <p:spPr>
          <a:xfrm>
            <a:off x="6312727" y="2164246"/>
            <a:ext cx="474980" cy="387589"/>
          </a:xfrm>
          <a:prstGeom prst="roundRect">
            <a:avLst>
              <a:gd name="adj" fmla="val 50000"/>
            </a:avLst>
          </a:prstGeom>
          <a:solidFill>
            <a:schemeClr val="accent4">
              <a:lumMod val="60000"/>
              <a:lumOff val="40000"/>
            </a:schemeClr>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a:latin typeface="Quire Sans" panose="020B0502040400020003" pitchFamily="34" charset="0"/>
                <a:cs typeface="Quire Sans" panose="020B0502040400020003" pitchFamily="34" charset="0"/>
              </a:rPr>
              <a:t>g.</a:t>
            </a:r>
            <a:endParaRPr sz="1600" b="1" dirty="0">
              <a:latin typeface="Quire Sans" panose="020B0502040400020003" pitchFamily="34" charset="0"/>
              <a:cs typeface="Quire Sans" panose="020B0502040400020003" pitchFamily="34" charset="0"/>
            </a:endParaRPr>
          </a:p>
        </p:txBody>
      </p:sp>
      <p:sp>
        <p:nvSpPr>
          <p:cNvPr id="39" name="TextBox 38">
            <a:extLst>
              <a:ext uri="{FF2B5EF4-FFF2-40B4-BE49-F238E27FC236}">
                <a16:creationId xmlns:a16="http://schemas.microsoft.com/office/drawing/2014/main" id="{DED428D9-FD25-FCB8-3320-C6AE0AFBF42B}"/>
              </a:ext>
            </a:extLst>
          </p:cNvPr>
          <p:cNvSpPr txBox="1"/>
          <p:nvPr/>
        </p:nvSpPr>
        <p:spPr>
          <a:xfrm>
            <a:off x="6787707" y="2065652"/>
            <a:ext cx="4295629" cy="584775"/>
          </a:xfrm>
          <a:prstGeom prst="rect">
            <a:avLst/>
          </a:prstGeom>
          <a:noFill/>
        </p:spPr>
        <p:txBody>
          <a:bodyPr wrap="square" rtlCol="0">
            <a:spAutoFit/>
          </a:bodyPr>
          <a:lstStyle/>
          <a:p>
            <a:pPr algn="just"/>
            <a:r>
              <a:rPr lang="id-ID" sz="1600" b="1" dirty="0">
                <a:solidFill>
                  <a:schemeClr val="accent4">
                    <a:lumMod val="50000"/>
                  </a:schemeClr>
                </a:solidFill>
                <a:ea typeface="Hiragino Kaku Gothic StdN W8" panose="020B0800000000000000" pitchFamily="34" charset="-128"/>
                <a:cs typeface="Quire Sans" panose="020B0502040400020003" pitchFamily="34" charset="0"/>
              </a:rPr>
              <a:t>Mengedepankan dialog antarkelompok masyarakat.</a:t>
            </a:r>
          </a:p>
        </p:txBody>
      </p:sp>
      <p:sp>
        <p:nvSpPr>
          <p:cNvPr id="40" name="Google Shape;467;p34">
            <a:extLst>
              <a:ext uri="{FF2B5EF4-FFF2-40B4-BE49-F238E27FC236}">
                <a16:creationId xmlns:a16="http://schemas.microsoft.com/office/drawing/2014/main" id="{75045C71-0285-B510-41AA-609EF8676644}"/>
              </a:ext>
            </a:extLst>
          </p:cNvPr>
          <p:cNvSpPr/>
          <p:nvPr/>
        </p:nvSpPr>
        <p:spPr>
          <a:xfrm>
            <a:off x="6312727" y="2751443"/>
            <a:ext cx="474980" cy="387589"/>
          </a:xfrm>
          <a:prstGeom prst="roundRect">
            <a:avLst>
              <a:gd name="adj" fmla="val 50000"/>
            </a:avLst>
          </a:prstGeom>
          <a:solidFill>
            <a:schemeClr val="accent4">
              <a:lumMod val="60000"/>
              <a:lumOff val="40000"/>
            </a:schemeClr>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a:latin typeface="Quire Sans" panose="020B0502040400020003" pitchFamily="34" charset="0"/>
                <a:cs typeface="Quire Sans" panose="020B0502040400020003" pitchFamily="34" charset="0"/>
              </a:rPr>
              <a:t>h.</a:t>
            </a:r>
            <a:endParaRPr sz="1600" b="1" dirty="0">
              <a:latin typeface="Quire Sans" panose="020B0502040400020003" pitchFamily="34" charset="0"/>
              <a:cs typeface="Quire Sans" panose="020B0502040400020003" pitchFamily="34" charset="0"/>
            </a:endParaRPr>
          </a:p>
        </p:txBody>
      </p:sp>
      <p:sp>
        <p:nvSpPr>
          <p:cNvPr id="41" name="TextBox 40">
            <a:extLst>
              <a:ext uri="{FF2B5EF4-FFF2-40B4-BE49-F238E27FC236}">
                <a16:creationId xmlns:a16="http://schemas.microsoft.com/office/drawing/2014/main" id="{446EF0F2-3DAF-B238-8E68-8D90C701E0EF}"/>
              </a:ext>
            </a:extLst>
          </p:cNvPr>
          <p:cNvSpPr txBox="1"/>
          <p:nvPr/>
        </p:nvSpPr>
        <p:spPr>
          <a:xfrm>
            <a:off x="6787707" y="2771407"/>
            <a:ext cx="4295629" cy="338554"/>
          </a:xfrm>
          <a:prstGeom prst="rect">
            <a:avLst/>
          </a:prstGeom>
          <a:noFill/>
        </p:spPr>
        <p:txBody>
          <a:bodyPr wrap="square" rtlCol="0">
            <a:spAutoFit/>
          </a:bodyPr>
          <a:lstStyle/>
          <a:p>
            <a:pPr algn="just"/>
            <a:r>
              <a:rPr lang="id-ID" sz="1600" b="1" dirty="0">
                <a:solidFill>
                  <a:schemeClr val="accent4">
                    <a:lumMod val="50000"/>
                  </a:schemeClr>
                </a:solidFill>
                <a:ea typeface="Hiragino Kaku Gothic StdN W8" panose="020B0800000000000000" pitchFamily="34" charset="-128"/>
                <a:cs typeface="Quire Sans" panose="020B0502040400020003" pitchFamily="34" charset="0"/>
              </a:rPr>
              <a:t>Menegakkan hukum tanpa diskriminasi.</a:t>
            </a:r>
          </a:p>
        </p:txBody>
      </p:sp>
      <p:sp>
        <p:nvSpPr>
          <p:cNvPr id="42" name="Google Shape;467;p34">
            <a:extLst>
              <a:ext uri="{FF2B5EF4-FFF2-40B4-BE49-F238E27FC236}">
                <a16:creationId xmlns:a16="http://schemas.microsoft.com/office/drawing/2014/main" id="{AB099CFB-D184-61C5-AC09-2DEFCCD16613}"/>
              </a:ext>
            </a:extLst>
          </p:cNvPr>
          <p:cNvSpPr/>
          <p:nvPr/>
        </p:nvSpPr>
        <p:spPr>
          <a:xfrm>
            <a:off x="6312727" y="3337185"/>
            <a:ext cx="474980" cy="387589"/>
          </a:xfrm>
          <a:prstGeom prst="roundRect">
            <a:avLst>
              <a:gd name="adj" fmla="val 50000"/>
            </a:avLst>
          </a:prstGeom>
          <a:solidFill>
            <a:schemeClr val="accent4">
              <a:lumMod val="60000"/>
              <a:lumOff val="40000"/>
            </a:schemeClr>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a:latin typeface="Quire Sans" panose="020B0502040400020003" pitchFamily="34" charset="0"/>
                <a:cs typeface="Quire Sans" panose="020B0502040400020003" pitchFamily="34" charset="0"/>
              </a:rPr>
              <a:t>i.</a:t>
            </a:r>
            <a:endParaRPr sz="1600" b="1" dirty="0">
              <a:latin typeface="Quire Sans" panose="020B0502040400020003" pitchFamily="34" charset="0"/>
              <a:cs typeface="Quire Sans" panose="020B0502040400020003" pitchFamily="34" charset="0"/>
            </a:endParaRPr>
          </a:p>
        </p:txBody>
      </p:sp>
      <p:sp>
        <p:nvSpPr>
          <p:cNvPr id="43" name="TextBox 42">
            <a:extLst>
              <a:ext uri="{FF2B5EF4-FFF2-40B4-BE49-F238E27FC236}">
                <a16:creationId xmlns:a16="http://schemas.microsoft.com/office/drawing/2014/main" id="{9C5AE3B0-D0DE-1749-2BEF-95CC9606A69F}"/>
              </a:ext>
            </a:extLst>
          </p:cNvPr>
          <p:cNvSpPr txBox="1"/>
          <p:nvPr/>
        </p:nvSpPr>
        <p:spPr>
          <a:xfrm>
            <a:off x="6787707" y="3238591"/>
            <a:ext cx="4295629" cy="584775"/>
          </a:xfrm>
          <a:prstGeom prst="rect">
            <a:avLst/>
          </a:prstGeom>
          <a:noFill/>
        </p:spPr>
        <p:txBody>
          <a:bodyPr wrap="square" rtlCol="0">
            <a:spAutoFit/>
          </a:bodyPr>
          <a:lstStyle/>
          <a:p>
            <a:pPr algn="just"/>
            <a:r>
              <a:rPr lang="id-ID" sz="1600" b="1" dirty="0">
                <a:solidFill>
                  <a:schemeClr val="accent4">
                    <a:lumMod val="50000"/>
                  </a:schemeClr>
                </a:solidFill>
                <a:ea typeface="Hiragino Kaku Gothic StdN W8" panose="020B0800000000000000" pitchFamily="34" charset="-128"/>
                <a:cs typeface="Quire Sans" panose="020B0502040400020003" pitchFamily="34" charset="0"/>
              </a:rPr>
              <a:t>Membangun karakter bangsa serta melestarikan nilai-nilai Pancasila dan kearifan lokal.</a:t>
            </a:r>
          </a:p>
        </p:txBody>
      </p:sp>
      <p:sp>
        <p:nvSpPr>
          <p:cNvPr id="44" name="Google Shape;467;p34">
            <a:extLst>
              <a:ext uri="{FF2B5EF4-FFF2-40B4-BE49-F238E27FC236}">
                <a16:creationId xmlns:a16="http://schemas.microsoft.com/office/drawing/2014/main" id="{9CEBA0A0-2DF2-F15C-C769-21A94002CBC0}"/>
              </a:ext>
            </a:extLst>
          </p:cNvPr>
          <p:cNvSpPr/>
          <p:nvPr/>
        </p:nvSpPr>
        <p:spPr>
          <a:xfrm>
            <a:off x="6312727" y="3910895"/>
            <a:ext cx="474980" cy="387589"/>
          </a:xfrm>
          <a:prstGeom prst="roundRect">
            <a:avLst>
              <a:gd name="adj" fmla="val 50000"/>
            </a:avLst>
          </a:prstGeom>
          <a:solidFill>
            <a:schemeClr val="accent4">
              <a:lumMod val="60000"/>
              <a:lumOff val="40000"/>
            </a:schemeClr>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a:latin typeface="Quire Sans" panose="020B0502040400020003" pitchFamily="34" charset="0"/>
                <a:cs typeface="Quire Sans" panose="020B0502040400020003" pitchFamily="34" charset="0"/>
              </a:rPr>
              <a:t>j.</a:t>
            </a:r>
            <a:endParaRPr sz="1600" b="1" dirty="0">
              <a:latin typeface="Quire Sans" panose="020B0502040400020003" pitchFamily="34" charset="0"/>
              <a:cs typeface="Quire Sans" panose="020B0502040400020003" pitchFamily="34" charset="0"/>
            </a:endParaRPr>
          </a:p>
        </p:txBody>
      </p:sp>
      <p:sp>
        <p:nvSpPr>
          <p:cNvPr id="45" name="TextBox 44">
            <a:extLst>
              <a:ext uri="{FF2B5EF4-FFF2-40B4-BE49-F238E27FC236}">
                <a16:creationId xmlns:a16="http://schemas.microsoft.com/office/drawing/2014/main" id="{41DF0CD3-D95A-5DD2-6044-BB090D774C1E}"/>
              </a:ext>
            </a:extLst>
          </p:cNvPr>
          <p:cNvSpPr txBox="1"/>
          <p:nvPr/>
        </p:nvSpPr>
        <p:spPr>
          <a:xfrm>
            <a:off x="6787707" y="3952379"/>
            <a:ext cx="4295629" cy="338554"/>
          </a:xfrm>
          <a:prstGeom prst="rect">
            <a:avLst/>
          </a:prstGeom>
          <a:noFill/>
        </p:spPr>
        <p:txBody>
          <a:bodyPr wrap="square" rtlCol="0">
            <a:spAutoFit/>
          </a:bodyPr>
          <a:lstStyle/>
          <a:p>
            <a:pPr algn="just"/>
            <a:r>
              <a:rPr lang="id-ID" sz="1600" b="1" dirty="0">
                <a:solidFill>
                  <a:schemeClr val="accent4">
                    <a:lumMod val="50000"/>
                  </a:schemeClr>
                </a:solidFill>
                <a:ea typeface="Hiragino Kaku Gothic StdN W8" panose="020B0800000000000000" pitchFamily="34" charset="-128"/>
                <a:cs typeface="Quire Sans" panose="020B0502040400020003" pitchFamily="34" charset="0"/>
              </a:rPr>
              <a:t>Memelihara kondisi damai dalam masyarakat.</a:t>
            </a:r>
          </a:p>
        </p:txBody>
      </p:sp>
      <p:sp>
        <p:nvSpPr>
          <p:cNvPr id="46" name="Google Shape;467;p34">
            <a:extLst>
              <a:ext uri="{FF2B5EF4-FFF2-40B4-BE49-F238E27FC236}">
                <a16:creationId xmlns:a16="http://schemas.microsoft.com/office/drawing/2014/main" id="{53CE8793-3172-C220-0681-17E9F76115CC}"/>
              </a:ext>
            </a:extLst>
          </p:cNvPr>
          <p:cNvSpPr/>
          <p:nvPr/>
        </p:nvSpPr>
        <p:spPr>
          <a:xfrm>
            <a:off x="6312727" y="4498658"/>
            <a:ext cx="474980" cy="387589"/>
          </a:xfrm>
          <a:prstGeom prst="roundRect">
            <a:avLst>
              <a:gd name="adj" fmla="val 50000"/>
            </a:avLst>
          </a:prstGeom>
          <a:solidFill>
            <a:schemeClr val="accent4">
              <a:lumMod val="60000"/>
              <a:lumOff val="40000"/>
            </a:schemeClr>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a:latin typeface="Quire Sans" panose="020B0502040400020003" pitchFamily="34" charset="0"/>
                <a:cs typeface="Quire Sans" panose="020B0502040400020003" pitchFamily="34" charset="0"/>
              </a:rPr>
              <a:t>k.</a:t>
            </a:r>
            <a:endParaRPr sz="1600" b="1" dirty="0">
              <a:latin typeface="Quire Sans" panose="020B0502040400020003" pitchFamily="34" charset="0"/>
              <a:cs typeface="Quire Sans" panose="020B0502040400020003" pitchFamily="34" charset="0"/>
            </a:endParaRPr>
          </a:p>
        </p:txBody>
      </p:sp>
      <p:sp>
        <p:nvSpPr>
          <p:cNvPr id="47" name="TextBox 46">
            <a:extLst>
              <a:ext uri="{FF2B5EF4-FFF2-40B4-BE49-F238E27FC236}">
                <a16:creationId xmlns:a16="http://schemas.microsoft.com/office/drawing/2014/main" id="{7ECB4C73-3209-8ECC-533D-C46CE07D8015}"/>
              </a:ext>
            </a:extLst>
          </p:cNvPr>
          <p:cNvSpPr txBox="1"/>
          <p:nvPr/>
        </p:nvSpPr>
        <p:spPr>
          <a:xfrm>
            <a:off x="6787707" y="4400064"/>
            <a:ext cx="4295629" cy="584775"/>
          </a:xfrm>
          <a:prstGeom prst="rect">
            <a:avLst/>
          </a:prstGeom>
          <a:noFill/>
        </p:spPr>
        <p:txBody>
          <a:bodyPr wrap="square" rtlCol="0">
            <a:spAutoFit/>
          </a:bodyPr>
          <a:lstStyle/>
          <a:p>
            <a:pPr algn="just"/>
            <a:r>
              <a:rPr lang="id-ID" sz="1600" b="1" dirty="0">
                <a:solidFill>
                  <a:schemeClr val="accent4">
                    <a:lumMod val="50000"/>
                  </a:schemeClr>
                </a:solidFill>
                <a:ea typeface="Hiragino Kaku Gothic StdN W8" panose="020B0800000000000000" pitchFamily="34" charset="-128"/>
                <a:cs typeface="Quire Sans" panose="020B0502040400020003" pitchFamily="34" charset="0"/>
              </a:rPr>
              <a:t>Meredam potensi konflik dan membangun sistem peringatan dini.</a:t>
            </a:r>
          </a:p>
        </p:txBody>
      </p:sp>
    </p:spTree>
    <p:extLst>
      <p:ext uri="{BB962C8B-B14F-4D97-AF65-F5344CB8AC3E}">
        <p14:creationId xmlns:p14="http://schemas.microsoft.com/office/powerpoint/2010/main" val="13984543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6F69FC3C-26FF-AB94-57CD-6CB376E0B990}"/>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019C76E6-184A-D369-E52B-CB982AD94152}"/>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7CE14D48-128A-B2EC-7DFB-5F7B6A8DD29A}"/>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A2B2375E-27E0-5E92-3E6D-F81DDF4CEB47}"/>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0C8474FE-72A8-98D2-9279-0282E6FC6448}"/>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AC92DFB0-34D3-4E97-EEC9-F6CFB03BACDF}"/>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63DDC28D-52FE-F342-9C7C-72FEEA5EE35B}"/>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9" name="Rounded Rectangle 8">
            <a:extLst>
              <a:ext uri="{FF2B5EF4-FFF2-40B4-BE49-F238E27FC236}">
                <a16:creationId xmlns:a16="http://schemas.microsoft.com/office/drawing/2014/main" id="{825D9257-C443-0EA8-729C-788A80A4677C}"/>
              </a:ext>
            </a:extLst>
          </p:cNvPr>
          <p:cNvSpPr/>
          <p:nvPr/>
        </p:nvSpPr>
        <p:spPr>
          <a:xfrm>
            <a:off x="368300" y="265749"/>
            <a:ext cx="603250" cy="545782"/>
          </a:xfrm>
          <a:prstGeom prst="roundRect">
            <a:avLst/>
          </a:prstGeom>
          <a:solidFill>
            <a:schemeClr val="accent4">
              <a:lumMod val="75000"/>
              <a:alpha val="56078"/>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2.</a:t>
            </a:r>
          </a:p>
        </p:txBody>
      </p:sp>
      <p:sp>
        <p:nvSpPr>
          <p:cNvPr id="10" name="TextBox 9">
            <a:extLst>
              <a:ext uri="{FF2B5EF4-FFF2-40B4-BE49-F238E27FC236}">
                <a16:creationId xmlns:a16="http://schemas.microsoft.com/office/drawing/2014/main" id="{1B115FF8-2066-CACF-D29B-0B3BD4890C40}"/>
              </a:ext>
            </a:extLst>
          </p:cNvPr>
          <p:cNvSpPr txBox="1"/>
          <p:nvPr/>
        </p:nvSpPr>
        <p:spPr>
          <a:xfrm>
            <a:off x="1005840" y="353974"/>
            <a:ext cx="3474720" cy="369332"/>
          </a:xfrm>
          <a:prstGeom prst="rect">
            <a:avLst/>
          </a:prstGeom>
          <a:noFill/>
        </p:spPr>
        <p:txBody>
          <a:bodyPr wrap="square" rtlCol="0">
            <a:spAutoFit/>
          </a:bodyPr>
          <a:lstStyle/>
          <a:p>
            <a:r>
              <a:rPr lang="id-ID" dirty="0">
                <a:solidFill>
                  <a:schemeClr val="accent4">
                    <a:lumMod val="50000"/>
                  </a:schemeClr>
                </a:solidFill>
                <a:latin typeface="Hiragino Kaku Gothic StdN W8" panose="020B0800000000000000" pitchFamily="34" charset="-128"/>
                <a:ea typeface="Hiragino Kaku Gothic StdN W8" panose="020B0800000000000000" pitchFamily="34" charset="-128"/>
              </a:rPr>
              <a:t>Resolusi Konflik</a:t>
            </a:r>
          </a:p>
        </p:txBody>
      </p:sp>
      <p:sp>
        <p:nvSpPr>
          <p:cNvPr id="11" name="TextBox 10">
            <a:extLst>
              <a:ext uri="{FF2B5EF4-FFF2-40B4-BE49-F238E27FC236}">
                <a16:creationId xmlns:a16="http://schemas.microsoft.com/office/drawing/2014/main" id="{57E32560-6B19-530C-A239-E16DF8480F5E}"/>
              </a:ext>
            </a:extLst>
          </p:cNvPr>
          <p:cNvSpPr txBox="1"/>
          <p:nvPr/>
        </p:nvSpPr>
        <p:spPr>
          <a:xfrm>
            <a:off x="1019908" y="741193"/>
            <a:ext cx="10456985" cy="1077218"/>
          </a:xfrm>
          <a:prstGeom prst="rect">
            <a:avLst/>
          </a:prstGeom>
          <a:noFill/>
        </p:spPr>
        <p:txBody>
          <a:bodyPr wrap="square" rtlCol="0">
            <a:spAutoFit/>
          </a:bodyPr>
          <a:lstStyle/>
          <a:p>
            <a:pPr algn="just"/>
            <a:r>
              <a:rPr lang="id-ID" sz="1600" dirty="0">
                <a:latin typeface="Quire Sans Light" panose="020B0302040400020003" pitchFamily="34" charset="0"/>
              </a:rPr>
              <a:t>Resolusi merupakan bagian dari suatu pemecahan masalah. Apabila kita membahas resolusi konflik, kita harus menganalisis suatu konflik agar dapat </a:t>
            </a:r>
            <a:r>
              <a:rPr lang="id-ID" sz="1600" dirty="0" err="1">
                <a:latin typeface="Quire Sans Light" panose="020B0302040400020003" pitchFamily="34" charset="0"/>
              </a:rPr>
              <a:t>menentekuan</a:t>
            </a:r>
            <a:r>
              <a:rPr lang="id-ID" sz="1600" dirty="0">
                <a:latin typeface="Quire Sans Light" panose="020B0302040400020003" pitchFamily="34" charset="0"/>
              </a:rPr>
              <a:t> faktor penyebabnya, akibat yang ditimbulkannya, dan langkah pengelolaannya. Tujuannya agar kita dapat mencari alternatif resolusi konflik yang tepat serta menyosialisasikan dan mengaplikasikannya ke dalam masyarakat.</a:t>
            </a:r>
          </a:p>
        </p:txBody>
      </p:sp>
      <p:sp>
        <p:nvSpPr>
          <p:cNvPr id="12" name="TextBox 11">
            <a:extLst>
              <a:ext uri="{FF2B5EF4-FFF2-40B4-BE49-F238E27FC236}">
                <a16:creationId xmlns:a16="http://schemas.microsoft.com/office/drawing/2014/main" id="{DDC86C26-9CF0-4750-5867-B4F37D9A4BC1}"/>
              </a:ext>
            </a:extLst>
          </p:cNvPr>
          <p:cNvSpPr txBox="1"/>
          <p:nvPr/>
        </p:nvSpPr>
        <p:spPr>
          <a:xfrm>
            <a:off x="1019908" y="2054180"/>
            <a:ext cx="10269416" cy="338554"/>
          </a:xfrm>
          <a:prstGeom prst="rect">
            <a:avLst/>
          </a:prstGeom>
          <a:noFill/>
        </p:spPr>
        <p:txBody>
          <a:bodyPr wrap="square" rtlCol="0">
            <a:spAutoFit/>
          </a:bodyPr>
          <a:lstStyle/>
          <a:p>
            <a:r>
              <a:rPr lang="id-ID" sz="1600" dirty="0">
                <a:latin typeface="Quire Sans Light" panose="020B0302040400020003" pitchFamily="34" charset="0"/>
              </a:rPr>
              <a:t>Ada tiga syarat agar sebuah konflik tidak berakhir dengan kekerasan. Ketiga syarat tersebut adalah sebagai berikut.</a:t>
            </a:r>
          </a:p>
        </p:txBody>
      </p:sp>
      <p:sp>
        <p:nvSpPr>
          <p:cNvPr id="13" name="TextBox 12">
            <a:extLst>
              <a:ext uri="{FF2B5EF4-FFF2-40B4-BE49-F238E27FC236}">
                <a16:creationId xmlns:a16="http://schemas.microsoft.com/office/drawing/2014/main" id="{B7499E61-14C4-07AC-1174-F0DF510FAE5C}"/>
              </a:ext>
            </a:extLst>
          </p:cNvPr>
          <p:cNvSpPr txBox="1"/>
          <p:nvPr/>
        </p:nvSpPr>
        <p:spPr>
          <a:xfrm>
            <a:off x="1019908" y="2547101"/>
            <a:ext cx="527538" cy="400110"/>
          </a:xfrm>
          <a:prstGeom prst="rect">
            <a:avLst/>
          </a:prstGeom>
          <a:noFill/>
        </p:spPr>
        <p:txBody>
          <a:bodyPr wrap="square" rtlCol="0">
            <a:spAutoFit/>
          </a:bodyPr>
          <a:lstStyle/>
          <a:p>
            <a:r>
              <a:rPr lang="id-ID" sz="2000" dirty="0" err="1">
                <a:solidFill>
                  <a:schemeClr val="accent4">
                    <a:lumMod val="50000"/>
                  </a:schemeClr>
                </a:solidFill>
                <a:latin typeface="Cooper Black" panose="0208090404030B020404" pitchFamily="18" charset="77"/>
              </a:rPr>
              <a:t>a</a:t>
            </a:r>
            <a:r>
              <a:rPr lang="id-ID" sz="2000" dirty="0">
                <a:solidFill>
                  <a:schemeClr val="accent4">
                    <a:lumMod val="50000"/>
                  </a:schemeClr>
                </a:solidFill>
                <a:latin typeface="Cooper Black" panose="0208090404030B020404" pitchFamily="18" charset="77"/>
              </a:rPr>
              <a:t>.</a:t>
            </a:r>
            <a:endParaRPr lang="id-ID" dirty="0">
              <a:solidFill>
                <a:schemeClr val="accent4">
                  <a:lumMod val="50000"/>
                </a:schemeClr>
              </a:solidFill>
              <a:latin typeface="Cooper Black" panose="0208090404030B020404" pitchFamily="18" charset="77"/>
            </a:endParaRPr>
          </a:p>
        </p:txBody>
      </p:sp>
      <p:sp>
        <p:nvSpPr>
          <p:cNvPr id="14" name="Rounded Rectangle 13">
            <a:extLst>
              <a:ext uri="{FF2B5EF4-FFF2-40B4-BE49-F238E27FC236}">
                <a16:creationId xmlns:a16="http://schemas.microsoft.com/office/drawing/2014/main" id="{26C69C57-ED8A-8EAE-F0D6-FA778A597B1E}"/>
              </a:ext>
            </a:extLst>
          </p:cNvPr>
          <p:cNvSpPr/>
          <p:nvPr/>
        </p:nvSpPr>
        <p:spPr>
          <a:xfrm>
            <a:off x="1422400" y="2525172"/>
            <a:ext cx="9120554" cy="655266"/>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id-ID" sz="1600" dirty="0">
                <a:solidFill>
                  <a:schemeClr val="accent4">
                    <a:lumMod val="50000"/>
                  </a:schemeClr>
                </a:solidFill>
                <a:latin typeface="Quire Sans Light" panose="020B0302040400020003" pitchFamily="34" charset="0"/>
                <a:cs typeface="Quire Sans" panose="020B0502040400020003" pitchFamily="34" charset="0"/>
              </a:rPr>
              <a:t>Setiap kelompok yang terlibat dalam konflik harus menyadari adanya situasi konflik di antara mereka. Dengan kesadaran tersebut, mereka akan berusaha melaksanakan prinsip-prinsip keadilan secara jujur.</a:t>
            </a:r>
          </a:p>
        </p:txBody>
      </p:sp>
      <p:sp>
        <p:nvSpPr>
          <p:cNvPr id="15" name="TextBox 14">
            <a:extLst>
              <a:ext uri="{FF2B5EF4-FFF2-40B4-BE49-F238E27FC236}">
                <a16:creationId xmlns:a16="http://schemas.microsoft.com/office/drawing/2014/main" id="{91187FB8-BFAA-3147-7F60-A883C67FDD26}"/>
              </a:ext>
            </a:extLst>
          </p:cNvPr>
          <p:cNvSpPr txBox="1"/>
          <p:nvPr/>
        </p:nvSpPr>
        <p:spPr>
          <a:xfrm>
            <a:off x="1019908" y="3528293"/>
            <a:ext cx="527538" cy="400110"/>
          </a:xfrm>
          <a:prstGeom prst="rect">
            <a:avLst/>
          </a:prstGeom>
          <a:noFill/>
        </p:spPr>
        <p:txBody>
          <a:bodyPr wrap="square" rtlCol="0">
            <a:spAutoFit/>
          </a:bodyPr>
          <a:lstStyle/>
          <a:p>
            <a:r>
              <a:rPr lang="id-ID" sz="2000" dirty="0">
                <a:solidFill>
                  <a:schemeClr val="accent4">
                    <a:lumMod val="50000"/>
                  </a:schemeClr>
                </a:solidFill>
                <a:latin typeface="Cooper Black" panose="0208090404030B020404" pitchFamily="18" charset="77"/>
              </a:rPr>
              <a:t>b.</a:t>
            </a:r>
            <a:endParaRPr lang="id-ID" dirty="0">
              <a:solidFill>
                <a:schemeClr val="accent4">
                  <a:lumMod val="50000"/>
                </a:schemeClr>
              </a:solidFill>
              <a:latin typeface="Cooper Black" panose="0208090404030B020404" pitchFamily="18" charset="77"/>
            </a:endParaRPr>
          </a:p>
        </p:txBody>
      </p:sp>
      <p:sp>
        <p:nvSpPr>
          <p:cNvPr id="16" name="Rounded Rectangle 15">
            <a:extLst>
              <a:ext uri="{FF2B5EF4-FFF2-40B4-BE49-F238E27FC236}">
                <a16:creationId xmlns:a16="http://schemas.microsoft.com/office/drawing/2014/main" id="{28339A41-F0B2-C0CB-B7FC-977D3D6C394A}"/>
              </a:ext>
            </a:extLst>
          </p:cNvPr>
          <p:cNvSpPr/>
          <p:nvPr/>
        </p:nvSpPr>
        <p:spPr>
          <a:xfrm>
            <a:off x="1422400" y="3400715"/>
            <a:ext cx="9120554" cy="655266"/>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id-ID" sz="1600" dirty="0">
                <a:solidFill>
                  <a:schemeClr val="accent4">
                    <a:lumMod val="50000"/>
                  </a:schemeClr>
                </a:solidFill>
                <a:latin typeface="Quire Sans Light" panose="020B0302040400020003" pitchFamily="34" charset="0"/>
                <a:cs typeface="Quire Sans" panose="020B0502040400020003" pitchFamily="34" charset="0"/>
              </a:rPr>
              <a:t>Pengendalian konflik tersebut hanya mungkin bisa dilakukan apabila berbagai kekuatan sosial yang saling bertentangan terorganisasi dengan jelas. Jika tidak, pengendalian atas konflik sulit dilakukan.</a:t>
            </a:r>
          </a:p>
        </p:txBody>
      </p:sp>
      <p:sp>
        <p:nvSpPr>
          <p:cNvPr id="17" name="TextBox 16">
            <a:extLst>
              <a:ext uri="{FF2B5EF4-FFF2-40B4-BE49-F238E27FC236}">
                <a16:creationId xmlns:a16="http://schemas.microsoft.com/office/drawing/2014/main" id="{5665EB7B-2DD2-9A6A-679B-A43D39A26BDC}"/>
              </a:ext>
            </a:extLst>
          </p:cNvPr>
          <p:cNvSpPr txBox="1"/>
          <p:nvPr/>
        </p:nvSpPr>
        <p:spPr>
          <a:xfrm>
            <a:off x="1005840" y="4403836"/>
            <a:ext cx="527538" cy="400110"/>
          </a:xfrm>
          <a:prstGeom prst="rect">
            <a:avLst/>
          </a:prstGeom>
          <a:noFill/>
        </p:spPr>
        <p:txBody>
          <a:bodyPr wrap="square" rtlCol="0">
            <a:spAutoFit/>
          </a:bodyPr>
          <a:lstStyle/>
          <a:p>
            <a:r>
              <a:rPr lang="id-ID" sz="2000" dirty="0">
                <a:solidFill>
                  <a:schemeClr val="accent4">
                    <a:lumMod val="50000"/>
                  </a:schemeClr>
                </a:solidFill>
                <a:latin typeface="Cooper Black" panose="0208090404030B020404" pitchFamily="18" charset="77"/>
              </a:rPr>
              <a:t>c.</a:t>
            </a:r>
            <a:endParaRPr lang="id-ID" dirty="0">
              <a:solidFill>
                <a:schemeClr val="accent4">
                  <a:lumMod val="50000"/>
                </a:schemeClr>
              </a:solidFill>
              <a:latin typeface="Cooper Black" panose="0208090404030B020404" pitchFamily="18" charset="77"/>
            </a:endParaRPr>
          </a:p>
        </p:txBody>
      </p:sp>
      <p:sp>
        <p:nvSpPr>
          <p:cNvPr id="18" name="Rounded Rectangle 17">
            <a:extLst>
              <a:ext uri="{FF2B5EF4-FFF2-40B4-BE49-F238E27FC236}">
                <a16:creationId xmlns:a16="http://schemas.microsoft.com/office/drawing/2014/main" id="{6C923F5C-6E27-0D6D-1C2C-C9BA4C5812CF}"/>
              </a:ext>
            </a:extLst>
          </p:cNvPr>
          <p:cNvSpPr/>
          <p:nvPr/>
        </p:nvSpPr>
        <p:spPr>
          <a:xfrm>
            <a:off x="1408332" y="4276258"/>
            <a:ext cx="9120554" cy="885588"/>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id-ID" sz="1600" dirty="0">
                <a:solidFill>
                  <a:schemeClr val="accent4">
                    <a:lumMod val="50000"/>
                  </a:schemeClr>
                </a:solidFill>
                <a:latin typeface="Quire Sans Light" panose="020B0302040400020003" pitchFamily="34" charset="0"/>
                <a:cs typeface="Quire Sans" panose="020B0502040400020003" pitchFamily="34" charset="0"/>
              </a:rPr>
              <a:t>Setiap kelompok yang terlibat dalam konflik harus mematuhi aturan main yang telah disepakati bersama. Melalui aturan itu, setiap kelompok akan enggan berlaku tidak adil. Mereka meramalkan tindakan-tindakan yang akan diambil oleh kelompok lain dan memantau munculnya pihak ketiga.</a:t>
            </a:r>
          </a:p>
        </p:txBody>
      </p:sp>
    </p:spTree>
    <p:extLst>
      <p:ext uri="{BB962C8B-B14F-4D97-AF65-F5344CB8AC3E}">
        <p14:creationId xmlns:p14="http://schemas.microsoft.com/office/powerpoint/2010/main" val="15223400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2B07F0B-A135-8354-77A4-98942551A05A}"/>
              </a:ext>
            </a:extLst>
          </p:cNvPr>
          <p:cNvSpPr/>
          <p:nvPr/>
        </p:nvSpPr>
        <p:spPr>
          <a:xfrm>
            <a:off x="0" y="5736164"/>
            <a:ext cx="12192000" cy="1121835"/>
          </a:xfrm>
          <a:prstGeom prst="rect">
            <a:avLst/>
          </a:prstGeom>
          <a:solidFill>
            <a:schemeClr val="accent4">
              <a:lumMod val="40000"/>
              <a:lumOff val="60000"/>
            </a:schemeClr>
          </a:solidFill>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id-ID"/>
          </a:p>
        </p:txBody>
      </p:sp>
      <p:pic>
        <p:nvPicPr>
          <p:cNvPr id="13" name="Picture 12" descr="A group of people standing together&#10;&#10;Description automatically generated with low confidence">
            <a:extLst>
              <a:ext uri="{FF2B5EF4-FFF2-40B4-BE49-F238E27FC236}">
                <a16:creationId xmlns:a16="http://schemas.microsoft.com/office/drawing/2014/main" id="{BCDB401B-669C-0B6F-9C2E-FA260AF142A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r="-47256" b="-7225"/>
          <a:stretch/>
        </p:blipFill>
        <p:spPr>
          <a:xfrm>
            <a:off x="8569569" y="3165987"/>
            <a:ext cx="5420088" cy="3613392"/>
          </a:xfrm>
          <a:prstGeom prst="rect">
            <a:avLst/>
          </a:prstGeom>
        </p:spPr>
      </p:pic>
      <p:sp>
        <p:nvSpPr>
          <p:cNvPr id="10" name="Rounded Rectangle 9">
            <a:extLst>
              <a:ext uri="{FF2B5EF4-FFF2-40B4-BE49-F238E27FC236}">
                <a16:creationId xmlns:a16="http://schemas.microsoft.com/office/drawing/2014/main" id="{2BB56719-DFC0-CB87-122B-506BCEDC59EC}"/>
              </a:ext>
            </a:extLst>
          </p:cNvPr>
          <p:cNvSpPr/>
          <p:nvPr/>
        </p:nvSpPr>
        <p:spPr>
          <a:xfrm>
            <a:off x="409575" y="387205"/>
            <a:ext cx="603250" cy="545782"/>
          </a:xfrm>
          <a:prstGeom prst="roundRect">
            <a:avLst/>
          </a:prstGeom>
          <a:solidFill>
            <a:schemeClr val="accent4">
              <a:lumMod val="75000"/>
              <a:alpha val="56078"/>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3.</a:t>
            </a:r>
          </a:p>
        </p:txBody>
      </p:sp>
      <p:sp>
        <p:nvSpPr>
          <p:cNvPr id="11" name="TextBox 10">
            <a:extLst>
              <a:ext uri="{FF2B5EF4-FFF2-40B4-BE49-F238E27FC236}">
                <a16:creationId xmlns:a16="http://schemas.microsoft.com/office/drawing/2014/main" id="{8F9FF96C-5F45-5DE8-50FB-DB91EA6DF984}"/>
              </a:ext>
            </a:extLst>
          </p:cNvPr>
          <p:cNvSpPr txBox="1"/>
          <p:nvPr/>
        </p:nvSpPr>
        <p:spPr>
          <a:xfrm>
            <a:off x="1131277" y="475430"/>
            <a:ext cx="3474720" cy="369332"/>
          </a:xfrm>
          <a:prstGeom prst="rect">
            <a:avLst/>
          </a:prstGeom>
          <a:noFill/>
        </p:spPr>
        <p:txBody>
          <a:bodyPr wrap="square" rtlCol="0">
            <a:spAutoFit/>
          </a:bodyPr>
          <a:lstStyle/>
          <a:p>
            <a:r>
              <a:rPr lang="id-ID" dirty="0">
                <a:solidFill>
                  <a:schemeClr val="accent4">
                    <a:lumMod val="50000"/>
                  </a:schemeClr>
                </a:solidFill>
                <a:latin typeface="Hiragino Kaku Gothic StdN W8" panose="020B0800000000000000" pitchFamily="34" charset="-128"/>
                <a:ea typeface="Hiragino Kaku Gothic StdN W8" panose="020B0800000000000000" pitchFamily="34" charset="-128"/>
              </a:rPr>
              <a:t>Manajemen Konflik</a:t>
            </a:r>
          </a:p>
        </p:txBody>
      </p:sp>
      <p:grpSp>
        <p:nvGrpSpPr>
          <p:cNvPr id="2" name="Group 1">
            <a:extLst>
              <a:ext uri="{FF2B5EF4-FFF2-40B4-BE49-F238E27FC236}">
                <a16:creationId xmlns:a16="http://schemas.microsoft.com/office/drawing/2014/main" id="{6F69FC3C-26FF-AB94-57CD-6CB376E0B990}"/>
              </a:ext>
            </a:extLst>
          </p:cNvPr>
          <p:cNvGrpSpPr/>
          <p:nvPr/>
        </p:nvGrpSpPr>
        <p:grpSpPr>
          <a:xfrm>
            <a:off x="0" y="5744711"/>
            <a:ext cx="12192000" cy="1121834"/>
            <a:chOff x="0" y="4302125"/>
            <a:chExt cx="9144000" cy="841375"/>
          </a:xfrm>
        </p:grpSpPr>
        <p:grpSp>
          <p:nvGrpSpPr>
            <p:cNvPr id="3" name="Group 2">
              <a:extLst>
                <a:ext uri="{FF2B5EF4-FFF2-40B4-BE49-F238E27FC236}">
                  <a16:creationId xmlns:a16="http://schemas.microsoft.com/office/drawing/2014/main" id="{019C76E6-184A-D369-E52B-CB982AD94152}"/>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7CE14D48-128A-B2EC-7DFB-5F7B6A8DD29A}"/>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A2B2375E-27E0-5E92-3E6D-F81DDF4CEB47}"/>
                    </a:ext>
                  </a:extLst>
                </p:cNvPr>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0C8474FE-72A8-98D2-9279-0282E6FC6448}"/>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AC92DFB0-34D3-4E97-EEC9-F6CFB03BACDF}"/>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63DDC28D-52FE-F342-9C7C-72FEEA5EE35B}"/>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15" name="Rectangle 14">
            <a:extLst>
              <a:ext uri="{FF2B5EF4-FFF2-40B4-BE49-F238E27FC236}">
                <a16:creationId xmlns:a16="http://schemas.microsoft.com/office/drawing/2014/main" id="{22EA9E86-A792-6333-CE5D-04B830255FAD}"/>
              </a:ext>
            </a:extLst>
          </p:cNvPr>
          <p:cNvSpPr/>
          <p:nvPr/>
        </p:nvSpPr>
        <p:spPr>
          <a:xfrm>
            <a:off x="7819291" y="3428999"/>
            <a:ext cx="1043355" cy="1071235"/>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Rectangle 15">
            <a:extLst>
              <a:ext uri="{FF2B5EF4-FFF2-40B4-BE49-F238E27FC236}">
                <a16:creationId xmlns:a16="http://schemas.microsoft.com/office/drawing/2014/main" id="{E649896A-C090-800A-EC33-340EFEA2FDBE}"/>
              </a:ext>
            </a:extLst>
          </p:cNvPr>
          <p:cNvSpPr/>
          <p:nvPr/>
        </p:nvSpPr>
        <p:spPr>
          <a:xfrm>
            <a:off x="8172452" y="4788301"/>
            <a:ext cx="444007" cy="895139"/>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Rectangle 16">
            <a:extLst>
              <a:ext uri="{FF2B5EF4-FFF2-40B4-BE49-F238E27FC236}">
                <a16:creationId xmlns:a16="http://schemas.microsoft.com/office/drawing/2014/main" id="{303660FE-1BA8-F68D-F4B4-480560E9E1F5}"/>
              </a:ext>
            </a:extLst>
          </p:cNvPr>
          <p:cNvSpPr/>
          <p:nvPr/>
        </p:nvSpPr>
        <p:spPr>
          <a:xfrm>
            <a:off x="7995137" y="5740292"/>
            <a:ext cx="586155" cy="462678"/>
          </a:xfrm>
          <a:prstGeom prst="rect">
            <a:avLst/>
          </a:pr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19" name="Picture 18" descr="A group of people standing together&#10;&#10;Description automatically generated with low confidence">
            <a:extLst>
              <a:ext uri="{FF2B5EF4-FFF2-40B4-BE49-F238E27FC236}">
                <a16:creationId xmlns:a16="http://schemas.microsoft.com/office/drawing/2014/main" id="{CFD83139-04A4-3F86-C35E-A5BBBF4BFFEC}"/>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27843" y="3036277"/>
            <a:ext cx="1916233" cy="3255492"/>
          </a:xfrm>
          <a:prstGeom prst="rect">
            <a:avLst/>
          </a:prstGeom>
        </p:spPr>
      </p:pic>
      <p:sp>
        <p:nvSpPr>
          <p:cNvPr id="20" name="Rectangle 19">
            <a:extLst>
              <a:ext uri="{FF2B5EF4-FFF2-40B4-BE49-F238E27FC236}">
                <a16:creationId xmlns:a16="http://schemas.microsoft.com/office/drawing/2014/main" id="{C76CC02A-340F-B337-5FBD-D7003188C344}"/>
              </a:ext>
            </a:extLst>
          </p:cNvPr>
          <p:cNvSpPr/>
          <p:nvPr/>
        </p:nvSpPr>
        <p:spPr>
          <a:xfrm>
            <a:off x="1759928" y="4622528"/>
            <a:ext cx="586155" cy="895139"/>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TextBox 20">
            <a:extLst>
              <a:ext uri="{FF2B5EF4-FFF2-40B4-BE49-F238E27FC236}">
                <a16:creationId xmlns:a16="http://schemas.microsoft.com/office/drawing/2014/main" id="{853AC5F5-D177-8F9D-0843-1B8416D10FF0}"/>
              </a:ext>
            </a:extLst>
          </p:cNvPr>
          <p:cNvSpPr txBox="1"/>
          <p:nvPr/>
        </p:nvSpPr>
        <p:spPr>
          <a:xfrm>
            <a:off x="1131277" y="811531"/>
            <a:ext cx="9929446" cy="2708434"/>
          </a:xfrm>
          <a:prstGeom prst="rect">
            <a:avLst/>
          </a:prstGeom>
          <a:noFill/>
        </p:spPr>
        <p:txBody>
          <a:bodyPr wrap="square" rtlCol="0">
            <a:spAutoFit/>
          </a:bodyPr>
          <a:lstStyle/>
          <a:p>
            <a:pPr algn="just"/>
            <a:r>
              <a:rPr lang="id-ID" sz="1700" dirty="0">
                <a:latin typeface="Quire Sans Light" panose="020B0302040400020003" pitchFamily="34" charset="0"/>
              </a:rPr>
              <a:t>Pada umumnya, masyarakat memiliki sarana atau mekanisme untuk mengendalikan konflik di dalam tubuhnya. Beberapa sosiolog menyebutnya sebagai katup penyelamat </a:t>
            </a:r>
            <a:r>
              <a:rPr lang="id-ID" sz="1700" i="1" dirty="0">
                <a:latin typeface="Quire Sans Light" panose="020B0302040400020003" pitchFamily="34" charset="0"/>
              </a:rPr>
              <a:t>(</a:t>
            </a:r>
            <a:r>
              <a:rPr lang="id-ID" sz="1700" i="1" dirty="0" err="1">
                <a:latin typeface="Quire Sans Light" panose="020B0302040400020003" pitchFamily="34" charset="0"/>
              </a:rPr>
              <a:t>safety</a:t>
            </a:r>
            <a:r>
              <a:rPr lang="id-ID" sz="1700" i="1" dirty="0">
                <a:latin typeface="Quire Sans Light" panose="020B0302040400020003" pitchFamily="34" charset="0"/>
              </a:rPr>
              <a:t> </a:t>
            </a:r>
            <a:r>
              <a:rPr lang="id-ID" sz="1700" i="1" dirty="0" err="1">
                <a:latin typeface="Quire Sans Light" panose="020B0302040400020003" pitchFamily="34" charset="0"/>
              </a:rPr>
              <a:t>value</a:t>
            </a:r>
            <a:r>
              <a:rPr lang="id-ID" sz="1700" i="1" dirty="0">
                <a:latin typeface="Quire Sans Light" panose="020B0302040400020003" pitchFamily="34" charset="0"/>
              </a:rPr>
              <a:t>), </a:t>
            </a:r>
            <a:r>
              <a:rPr lang="id-ID" sz="1700" dirty="0">
                <a:latin typeface="Quire Sans Light" panose="020B0302040400020003" pitchFamily="34" charset="0"/>
              </a:rPr>
              <a:t>yaitu suatu mekanisme khusus yang dipakai untuk mempertahankan kelompok dari kemungkinan konflik.</a:t>
            </a:r>
          </a:p>
          <a:p>
            <a:pPr algn="just"/>
            <a:r>
              <a:rPr lang="id-ID" sz="1700" dirty="0">
                <a:latin typeface="Quire Sans Light" panose="020B0302040400020003" pitchFamily="34" charset="0"/>
              </a:rPr>
              <a:t>Menurut </a:t>
            </a:r>
            <a:r>
              <a:rPr lang="id-ID" sz="1700" b="1" dirty="0" err="1">
                <a:latin typeface="Quire Sans" panose="020B0502040400020003" pitchFamily="34" charset="0"/>
                <a:cs typeface="Quire Sans" panose="020B0502040400020003" pitchFamily="34" charset="0"/>
              </a:rPr>
              <a:t>Georg</a:t>
            </a:r>
            <a:r>
              <a:rPr lang="id-ID" sz="1700" b="1" dirty="0">
                <a:latin typeface="Quire Sans" panose="020B0502040400020003" pitchFamily="34" charset="0"/>
                <a:cs typeface="Quire Sans" panose="020B0502040400020003" pitchFamily="34" charset="0"/>
              </a:rPr>
              <a:t> </a:t>
            </a:r>
            <a:r>
              <a:rPr lang="id-ID" sz="1700" b="1" dirty="0" err="1">
                <a:latin typeface="Quire Sans" panose="020B0502040400020003" pitchFamily="34" charset="0"/>
                <a:cs typeface="Quire Sans" panose="020B0502040400020003" pitchFamily="34" charset="0"/>
              </a:rPr>
              <a:t>Simmel</a:t>
            </a:r>
            <a:r>
              <a:rPr lang="id-ID" sz="1700" dirty="0">
                <a:latin typeface="Quire Sans Light" panose="020B0302040400020003" pitchFamily="34" charset="0"/>
                <a:cs typeface="Quire Sans" panose="020B0502040400020003" pitchFamily="34" charset="0"/>
              </a:rPr>
              <a:t>, terdapat beberapa cara untuk mengendalikan atau menghentikan konflik, yaitu sebagai berikut.</a:t>
            </a:r>
          </a:p>
          <a:p>
            <a:pPr marL="342900" indent="-342900" algn="just">
              <a:buFont typeface="+mj-lt"/>
              <a:buAutoNum type="alphaLcPeriod"/>
            </a:pPr>
            <a:r>
              <a:rPr lang="id-ID" sz="1700" dirty="0">
                <a:latin typeface="Quire Sans Light" panose="020B0302040400020003" pitchFamily="34" charset="0"/>
                <a:cs typeface="Quire Sans" panose="020B0502040400020003" pitchFamily="34" charset="0"/>
              </a:rPr>
              <a:t>Kemenangan salah satu pihak atas pihak lainnya.</a:t>
            </a:r>
          </a:p>
          <a:p>
            <a:pPr marL="342900" indent="-342900" algn="just">
              <a:buFont typeface="+mj-lt"/>
              <a:buAutoNum type="alphaLcPeriod"/>
            </a:pPr>
            <a:r>
              <a:rPr lang="id-ID" sz="1700" dirty="0">
                <a:latin typeface="Quire Sans Light" panose="020B0302040400020003" pitchFamily="34" charset="0"/>
                <a:cs typeface="Quire Sans" panose="020B0502040400020003" pitchFamily="34" charset="0"/>
              </a:rPr>
              <a:t>Kompromi atau perundingan di antara pihak-pihak yang bertikai.</a:t>
            </a:r>
          </a:p>
          <a:p>
            <a:pPr marL="342900" indent="-342900" algn="just">
              <a:buFont typeface="+mj-lt"/>
              <a:buAutoNum type="alphaLcPeriod"/>
            </a:pPr>
            <a:r>
              <a:rPr lang="id-ID" sz="1700" dirty="0">
                <a:latin typeface="Quire Sans Light" panose="020B0302040400020003" pitchFamily="34" charset="0"/>
                <a:cs typeface="Quire Sans" panose="020B0502040400020003" pitchFamily="34" charset="0"/>
              </a:rPr>
              <a:t>Rekonsiliasi antara pihak-pihak yang bertikai.</a:t>
            </a:r>
          </a:p>
          <a:p>
            <a:pPr marL="342900" indent="-342900" algn="just">
              <a:buFont typeface="+mj-lt"/>
              <a:buAutoNum type="alphaLcPeriod"/>
            </a:pPr>
            <a:r>
              <a:rPr lang="id-ID" sz="1700" dirty="0">
                <a:latin typeface="Quire Sans Light" panose="020B0302040400020003" pitchFamily="34" charset="0"/>
                <a:cs typeface="Quire Sans" panose="020B0502040400020003" pitchFamily="34" charset="0"/>
              </a:rPr>
              <a:t>Saling memaafkan atau salah satu pihak memaafkan pihak yang lain.</a:t>
            </a:r>
          </a:p>
          <a:p>
            <a:pPr marL="342900" indent="-342900" algn="just">
              <a:buFont typeface="+mj-lt"/>
              <a:buAutoNum type="alphaLcPeriod"/>
            </a:pPr>
            <a:r>
              <a:rPr lang="id-ID" sz="1700" dirty="0">
                <a:latin typeface="Quire Sans Light" panose="020B0302040400020003" pitchFamily="34" charset="0"/>
                <a:cs typeface="Quire Sans" panose="020B0502040400020003" pitchFamily="34" charset="0"/>
              </a:rPr>
              <a:t>Kesepakatan untuk tidak berkonflik.</a:t>
            </a:r>
            <a:endParaRPr lang="id-ID" sz="1700" dirty="0">
              <a:latin typeface="Quire Sans Light" panose="020B0302040400020003" pitchFamily="34" charset="0"/>
            </a:endParaRPr>
          </a:p>
        </p:txBody>
      </p:sp>
    </p:spTree>
    <p:extLst>
      <p:ext uri="{BB962C8B-B14F-4D97-AF65-F5344CB8AC3E}">
        <p14:creationId xmlns:p14="http://schemas.microsoft.com/office/powerpoint/2010/main" val="29851565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grpSp>
        <p:nvGrpSpPr>
          <p:cNvPr id="6" name="Group 5">
            <a:extLst>
              <a:ext uri="{FF2B5EF4-FFF2-40B4-BE49-F238E27FC236}">
                <a16:creationId xmlns:a16="http://schemas.microsoft.com/office/drawing/2014/main" id="{AC5680B8-36C0-EB3D-7D88-DE0BE9E7196A}"/>
              </a:ext>
            </a:extLst>
          </p:cNvPr>
          <p:cNvGrpSpPr/>
          <p:nvPr/>
        </p:nvGrpSpPr>
        <p:grpSpPr>
          <a:xfrm>
            <a:off x="0" y="5736169"/>
            <a:ext cx="12192000" cy="1121834"/>
            <a:chOff x="0" y="4302125"/>
            <a:chExt cx="9144000" cy="841375"/>
          </a:xfrm>
        </p:grpSpPr>
        <p:grpSp>
          <p:nvGrpSpPr>
            <p:cNvPr id="7" name="Group 6">
              <a:extLst>
                <a:ext uri="{FF2B5EF4-FFF2-40B4-BE49-F238E27FC236}">
                  <a16:creationId xmlns:a16="http://schemas.microsoft.com/office/drawing/2014/main" id="{4785E7D3-BF2D-0F86-FFD6-BAA1CC224672}"/>
                </a:ext>
              </a:extLst>
            </p:cNvPr>
            <p:cNvGrpSpPr/>
            <p:nvPr/>
          </p:nvGrpSpPr>
          <p:grpSpPr>
            <a:xfrm>
              <a:off x="0" y="4302125"/>
              <a:ext cx="9144000" cy="841375"/>
              <a:chOff x="0" y="4302125"/>
              <a:chExt cx="9144000" cy="841375"/>
            </a:xfrm>
          </p:grpSpPr>
          <p:grpSp>
            <p:nvGrpSpPr>
              <p:cNvPr id="9" name="Group 8">
                <a:extLst>
                  <a:ext uri="{FF2B5EF4-FFF2-40B4-BE49-F238E27FC236}">
                    <a16:creationId xmlns:a16="http://schemas.microsoft.com/office/drawing/2014/main" id="{B82C5F7A-6585-B26C-36C4-013AC4D7C000}"/>
                  </a:ext>
                </a:extLst>
              </p:cNvPr>
              <p:cNvGrpSpPr/>
              <p:nvPr/>
            </p:nvGrpSpPr>
            <p:grpSpPr>
              <a:xfrm>
                <a:off x="0" y="4302125"/>
                <a:ext cx="9144000" cy="841375"/>
                <a:chOff x="0" y="4302125"/>
                <a:chExt cx="9144000" cy="841375"/>
              </a:xfrm>
            </p:grpSpPr>
            <p:pic>
              <p:nvPicPr>
                <p:cNvPr id="11" name="Picture 2" descr="E:\ELISA\ERLANGGA LISA\2017\TEMPLATE PPT\SMP PPKN kelas X kelompok wajib\SMP PPKN kelas X kelompok wajib.png">
                  <a:extLst>
                    <a:ext uri="{FF2B5EF4-FFF2-40B4-BE49-F238E27FC236}">
                      <a16:creationId xmlns:a16="http://schemas.microsoft.com/office/drawing/2014/main" id="{C2E1EB85-F3D9-5950-38D7-97ACF05FE019}"/>
                    </a:ext>
                  </a:extLst>
                </p:cNvPr>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12" name="TextBox 16">
                  <a:extLst>
                    <a:ext uri="{FF2B5EF4-FFF2-40B4-BE49-F238E27FC236}">
                      <a16:creationId xmlns:a16="http://schemas.microsoft.com/office/drawing/2014/main" id="{C3290249-9DF1-CB6A-EFFF-E5BC45FB6E9D}"/>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10" name="Picture 9" descr="A picture containing text&#10;&#10;Description automatically generated">
                <a:extLst>
                  <a:ext uri="{FF2B5EF4-FFF2-40B4-BE49-F238E27FC236}">
                    <a16:creationId xmlns:a16="http://schemas.microsoft.com/office/drawing/2014/main" id="{AEB198A5-626F-A761-1D3D-1E3F3085CD32}"/>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8" name="Rectangle 7">
              <a:extLst>
                <a:ext uri="{FF2B5EF4-FFF2-40B4-BE49-F238E27FC236}">
                  <a16:creationId xmlns:a16="http://schemas.microsoft.com/office/drawing/2014/main" id="{6A009D0C-E008-8957-D431-3CF1A7487C9C}"/>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pic>
        <p:nvPicPr>
          <p:cNvPr id="15" name="Google Shape;489;p59">
            <a:extLst>
              <a:ext uri="{FF2B5EF4-FFF2-40B4-BE49-F238E27FC236}">
                <a16:creationId xmlns:a16="http://schemas.microsoft.com/office/drawing/2014/main" id="{F1CA9013-F39B-736A-153C-F7D9C7E6AF51}"/>
              </a:ext>
            </a:extLst>
          </p:cNvPr>
          <p:cNvPicPr preferRelativeResize="0"/>
          <p:nvPr/>
        </p:nvPicPr>
        <p:blipFill>
          <a:blip r:embed="rId6">
            <a:alphaModFix/>
            <a:duotone>
              <a:schemeClr val="accent4">
                <a:shade val="45000"/>
                <a:satMod val="135000"/>
              </a:schemeClr>
              <a:prstClr val="white"/>
            </a:duotone>
          </a:blip>
          <a:stretch>
            <a:fillRect/>
          </a:stretch>
        </p:blipFill>
        <p:spPr>
          <a:xfrm>
            <a:off x="233891" y="5182493"/>
            <a:ext cx="2015925" cy="1011623"/>
          </a:xfrm>
          <a:prstGeom prst="rect">
            <a:avLst/>
          </a:prstGeom>
          <a:noFill/>
          <a:ln>
            <a:noFill/>
          </a:ln>
        </p:spPr>
      </p:pic>
      <p:sp>
        <p:nvSpPr>
          <p:cNvPr id="5" name="Rounded Rectangle 4">
            <a:extLst>
              <a:ext uri="{FF2B5EF4-FFF2-40B4-BE49-F238E27FC236}">
                <a16:creationId xmlns:a16="http://schemas.microsoft.com/office/drawing/2014/main" id="{93FA9C8E-AC9C-8051-CEB2-2AFA021BE3FE}"/>
              </a:ext>
            </a:extLst>
          </p:cNvPr>
          <p:cNvSpPr/>
          <p:nvPr/>
        </p:nvSpPr>
        <p:spPr>
          <a:xfrm>
            <a:off x="1042622" y="938190"/>
            <a:ext cx="603250" cy="545782"/>
          </a:xfrm>
          <a:prstGeom prst="roundRect">
            <a:avLst/>
          </a:prstGeom>
          <a:solidFill>
            <a:schemeClr val="accent4">
              <a:lumMod val="75000"/>
              <a:alpha val="56078"/>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3.</a:t>
            </a:r>
          </a:p>
        </p:txBody>
      </p:sp>
      <p:sp>
        <p:nvSpPr>
          <p:cNvPr id="16" name="TextBox 15">
            <a:extLst>
              <a:ext uri="{FF2B5EF4-FFF2-40B4-BE49-F238E27FC236}">
                <a16:creationId xmlns:a16="http://schemas.microsoft.com/office/drawing/2014/main" id="{41FA756D-A3DE-2DF9-5301-41EE85A128FF}"/>
              </a:ext>
            </a:extLst>
          </p:cNvPr>
          <p:cNvSpPr txBox="1"/>
          <p:nvPr/>
        </p:nvSpPr>
        <p:spPr>
          <a:xfrm>
            <a:off x="1764324" y="1026415"/>
            <a:ext cx="3474720" cy="369332"/>
          </a:xfrm>
          <a:prstGeom prst="rect">
            <a:avLst/>
          </a:prstGeom>
          <a:noFill/>
        </p:spPr>
        <p:txBody>
          <a:bodyPr wrap="square" rtlCol="0">
            <a:spAutoFit/>
          </a:bodyPr>
          <a:lstStyle/>
          <a:p>
            <a:r>
              <a:rPr lang="id-ID" dirty="0">
                <a:solidFill>
                  <a:schemeClr val="accent4">
                    <a:lumMod val="50000"/>
                  </a:schemeClr>
                </a:solidFill>
                <a:latin typeface="Hiragino Kaku Gothic StdN W8" panose="020B0800000000000000" pitchFamily="34" charset="-128"/>
                <a:ea typeface="Hiragino Kaku Gothic StdN W8" panose="020B0800000000000000" pitchFamily="34" charset="-128"/>
              </a:rPr>
              <a:t>Manajemen Konflik</a:t>
            </a:r>
          </a:p>
        </p:txBody>
      </p:sp>
      <p:sp>
        <p:nvSpPr>
          <p:cNvPr id="17" name="TextBox 16">
            <a:extLst>
              <a:ext uri="{FF2B5EF4-FFF2-40B4-BE49-F238E27FC236}">
                <a16:creationId xmlns:a16="http://schemas.microsoft.com/office/drawing/2014/main" id="{150ACB9E-466C-136C-C1B0-4C190EFB0DC7}"/>
              </a:ext>
            </a:extLst>
          </p:cNvPr>
          <p:cNvSpPr txBox="1"/>
          <p:nvPr/>
        </p:nvSpPr>
        <p:spPr>
          <a:xfrm>
            <a:off x="1042622" y="1540049"/>
            <a:ext cx="1746738" cy="338554"/>
          </a:xfrm>
          <a:prstGeom prst="rect">
            <a:avLst/>
          </a:prstGeom>
          <a:noFill/>
        </p:spPr>
        <p:txBody>
          <a:bodyPr wrap="square" rtlCol="0">
            <a:spAutoFit/>
          </a:bodyPr>
          <a:lstStyle/>
          <a:p>
            <a:pPr marL="342900" indent="-342900">
              <a:buFont typeface="+mj-lt"/>
              <a:buAutoNum type="alphaLcPeriod"/>
            </a:pPr>
            <a:r>
              <a:rPr lang="id-ID" sz="1600" b="1" dirty="0">
                <a:latin typeface="Quire Sans" panose="020B0502040400020003" pitchFamily="34" charset="0"/>
                <a:cs typeface="Quire Sans" panose="020B0502040400020003" pitchFamily="34" charset="0"/>
              </a:rPr>
              <a:t>Kompromi</a:t>
            </a:r>
          </a:p>
        </p:txBody>
      </p:sp>
      <p:sp>
        <p:nvSpPr>
          <p:cNvPr id="18" name="TextBox 17">
            <a:extLst>
              <a:ext uri="{FF2B5EF4-FFF2-40B4-BE49-F238E27FC236}">
                <a16:creationId xmlns:a16="http://schemas.microsoft.com/office/drawing/2014/main" id="{65FC8CA6-63BF-F9E3-D0EB-22CD50F49453}"/>
              </a:ext>
            </a:extLst>
          </p:cNvPr>
          <p:cNvSpPr txBox="1"/>
          <p:nvPr/>
        </p:nvSpPr>
        <p:spPr>
          <a:xfrm>
            <a:off x="1387231" y="2045408"/>
            <a:ext cx="3997191" cy="2400657"/>
          </a:xfrm>
          <a:prstGeom prst="rect">
            <a:avLst/>
          </a:prstGeom>
          <a:noFill/>
        </p:spPr>
        <p:txBody>
          <a:bodyPr wrap="square" rtlCol="0">
            <a:spAutoFit/>
          </a:bodyPr>
          <a:lstStyle/>
          <a:p>
            <a:pPr algn="just"/>
            <a:r>
              <a:rPr lang="id-ID" sz="1500" dirty="0">
                <a:latin typeface="Quire Sans Light" panose="020B0302040400020003" pitchFamily="34" charset="0"/>
              </a:rPr>
              <a:t>Kompromi </a:t>
            </a:r>
            <a:r>
              <a:rPr lang="id-ID" sz="1500" i="1" dirty="0">
                <a:latin typeface="Quire Sans Light" panose="020B0302040400020003" pitchFamily="34" charset="0"/>
              </a:rPr>
              <a:t>(</a:t>
            </a:r>
            <a:r>
              <a:rPr lang="id-ID" sz="1500" i="1" dirty="0" err="1">
                <a:latin typeface="Quire Sans Light" panose="020B0302040400020003" pitchFamily="34" charset="0"/>
              </a:rPr>
              <a:t>compromise</a:t>
            </a:r>
            <a:r>
              <a:rPr lang="id-ID" sz="1500" i="1" dirty="0">
                <a:latin typeface="Quire Sans Light" panose="020B0302040400020003" pitchFamily="34" charset="0"/>
              </a:rPr>
              <a:t>) </a:t>
            </a:r>
            <a:r>
              <a:rPr lang="id-ID" sz="1500" dirty="0">
                <a:latin typeface="Quire Sans Light" panose="020B0302040400020003" pitchFamily="34" charset="0"/>
              </a:rPr>
              <a:t>adalah kondisi ketika pihak-pihak yang terlibat saling mengurangi tuntutannya agar tercapai suatu penyelesaian atas konflik yang akan atau sudah terjadi. Contohnya, kompromi antara karyawan dan pimpinan terkait tuntutan sistem kerja dan pengupahan yang lebih baik. Kedua pihak bermusyawarah sehingga tercapai kompromi dan penyelesaian yang menguntungkan kedua belah pihak. </a:t>
            </a:r>
            <a:endParaRPr lang="id-ID" sz="1500" i="1" dirty="0">
              <a:latin typeface="Quire Sans Light" panose="020B0302040400020003" pitchFamily="34" charset="0"/>
            </a:endParaRPr>
          </a:p>
        </p:txBody>
      </p:sp>
      <p:sp>
        <p:nvSpPr>
          <p:cNvPr id="19" name="TextBox 18">
            <a:extLst>
              <a:ext uri="{FF2B5EF4-FFF2-40B4-BE49-F238E27FC236}">
                <a16:creationId xmlns:a16="http://schemas.microsoft.com/office/drawing/2014/main" id="{AC31CE65-D214-6BCD-F55E-A2F4E893BF3A}"/>
              </a:ext>
            </a:extLst>
          </p:cNvPr>
          <p:cNvSpPr txBox="1"/>
          <p:nvPr/>
        </p:nvSpPr>
        <p:spPr>
          <a:xfrm>
            <a:off x="6704869" y="1528326"/>
            <a:ext cx="1746738" cy="338554"/>
          </a:xfrm>
          <a:prstGeom prst="rect">
            <a:avLst/>
          </a:prstGeom>
          <a:noFill/>
        </p:spPr>
        <p:txBody>
          <a:bodyPr wrap="square" rtlCol="0">
            <a:spAutoFit/>
          </a:bodyPr>
          <a:lstStyle/>
          <a:p>
            <a:pPr marL="342900" indent="-342900">
              <a:buFont typeface="+mj-lt"/>
              <a:buAutoNum type="alphaLcPeriod" startAt="2"/>
            </a:pPr>
            <a:r>
              <a:rPr lang="id-ID" sz="1600" b="1" dirty="0">
                <a:latin typeface="Quire Sans" panose="020B0502040400020003" pitchFamily="34" charset="0"/>
                <a:cs typeface="Quire Sans" panose="020B0502040400020003" pitchFamily="34" charset="0"/>
              </a:rPr>
              <a:t>Konsiliasi</a:t>
            </a:r>
          </a:p>
        </p:txBody>
      </p:sp>
      <p:sp>
        <p:nvSpPr>
          <p:cNvPr id="20" name="TextBox 19">
            <a:extLst>
              <a:ext uri="{FF2B5EF4-FFF2-40B4-BE49-F238E27FC236}">
                <a16:creationId xmlns:a16="http://schemas.microsoft.com/office/drawing/2014/main" id="{405C9D2B-4351-121F-0860-72A35DEE7EA6}"/>
              </a:ext>
            </a:extLst>
          </p:cNvPr>
          <p:cNvSpPr txBox="1"/>
          <p:nvPr/>
        </p:nvSpPr>
        <p:spPr>
          <a:xfrm>
            <a:off x="7084645" y="1849026"/>
            <a:ext cx="3997191" cy="1477328"/>
          </a:xfrm>
          <a:prstGeom prst="rect">
            <a:avLst/>
          </a:prstGeom>
          <a:noFill/>
        </p:spPr>
        <p:txBody>
          <a:bodyPr wrap="square" rtlCol="0">
            <a:spAutoFit/>
          </a:bodyPr>
          <a:lstStyle/>
          <a:p>
            <a:pPr algn="just"/>
            <a:r>
              <a:rPr lang="id-ID" sz="1500" dirty="0">
                <a:latin typeface="Quire Sans Light" panose="020B0302040400020003" pitchFamily="34" charset="0"/>
              </a:rPr>
              <a:t>Konsiliasi merupakan usaha untuk mempertemukan keinginan-keinginan pihak yang bertikai untuk mencapai suatu kesepakatan. Bentuk pengendalian konflik dilakukan melalui lembaga yang memungkinkan diskusi dan pengambilan keputusan yang adil.</a:t>
            </a:r>
            <a:endParaRPr lang="id-ID" sz="1500" i="1" dirty="0">
              <a:latin typeface="Quire Sans Light" panose="020B0302040400020003" pitchFamily="34" charset="0"/>
            </a:endParaRPr>
          </a:p>
        </p:txBody>
      </p:sp>
      <p:sp>
        <p:nvSpPr>
          <p:cNvPr id="21" name="TextBox 20">
            <a:extLst>
              <a:ext uri="{FF2B5EF4-FFF2-40B4-BE49-F238E27FC236}">
                <a16:creationId xmlns:a16="http://schemas.microsoft.com/office/drawing/2014/main" id="{5917BEEC-AD9D-EF69-C739-2095D18DCF92}"/>
              </a:ext>
            </a:extLst>
          </p:cNvPr>
          <p:cNvSpPr txBox="1"/>
          <p:nvPr/>
        </p:nvSpPr>
        <p:spPr>
          <a:xfrm>
            <a:off x="7084645" y="3352800"/>
            <a:ext cx="3997191" cy="1938992"/>
          </a:xfrm>
          <a:prstGeom prst="rect">
            <a:avLst/>
          </a:prstGeom>
          <a:noFill/>
        </p:spPr>
        <p:txBody>
          <a:bodyPr wrap="square" rtlCol="0">
            <a:spAutoFit/>
          </a:bodyPr>
          <a:lstStyle/>
          <a:p>
            <a:pPr algn="just"/>
            <a:r>
              <a:rPr lang="id-ID" sz="1500" dirty="0">
                <a:latin typeface="Quire Sans Light" panose="020B0302040400020003" pitchFamily="34" charset="0"/>
              </a:rPr>
              <a:t>Lembaga-lembaga konsiliasi harus memenuhi empat hal berikut.</a:t>
            </a:r>
          </a:p>
          <a:p>
            <a:pPr marL="342900" indent="-342900" algn="just">
              <a:buFont typeface="+mj-lt"/>
              <a:buAutoNum type="alphaLcPeriod"/>
            </a:pPr>
            <a:r>
              <a:rPr lang="id-ID" sz="1500" dirty="0">
                <a:latin typeface="Quire Sans Light" panose="020B0302040400020003" pitchFamily="34" charset="0"/>
              </a:rPr>
              <a:t>Harus termasuk lembaga yang otonom</a:t>
            </a:r>
            <a:r>
              <a:rPr lang="id-ID" sz="1500" i="1" dirty="0">
                <a:latin typeface="Quire Sans Light" panose="020B0302040400020003" pitchFamily="34" charset="0"/>
              </a:rPr>
              <a:t>.</a:t>
            </a:r>
            <a:endParaRPr lang="id-ID" sz="1500" dirty="0">
              <a:latin typeface="Quire Sans Light" panose="020B0302040400020003" pitchFamily="34" charset="0"/>
            </a:endParaRPr>
          </a:p>
          <a:p>
            <a:pPr marL="342900" indent="-342900" algn="just">
              <a:buFont typeface="+mj-lt"/>
              <a:buAutoNum type="alphaLcPeriod"/>
            </a:pPr>
            <a:r>
              <a:rPr lang="id-ID" sz="1500" dirty="0">
                <a:latin typeface="Quire Sans Light" panose="020B0302040400020003" pitchFamily="34" charset="0"/>
              </a:rPr>
              <a:t>Kedudukan lembaga dalam masyarakat harus bersifat </a:t>
            </a:r>
            <a:r>
              <a:rPr lang="id-ID" sz="1500" dirty="0" err="1">
                <a:latin typeface="Quire Sans Light" panose="020B0302040400020003" pitchFamily="34" charset="0"/>
              </a:rPr>
              <a:t>monopolitis</a:t>
            </a:r>
            <a:r>
              <a:rPr lang="id-ID" sz="1500" dirty="0">
                <a:latin typeface="Quire Sans Light" panose="020B0302040400020003" pitchFamily="34" charset="0"/>
              </a:rPr>
              <a:t>.</a:t>
            </a:r>
          </a:p>
          <a:p>
            <a:pPr marL="342900" indent="-342900" algn="just">
              <a:buFont typeface="+mj-lt"/>
              <a:buAutoNum type="alphaLcPeriod"/>
            </a:pPr>
            <a:r>
              <a:rPr lang="id-ID" sz="1500" dirty="0">
                <a:latin typeface="Quire Sans Light" panose="020B0302040400020003" pitchFamily="34" charset="0"/>
              </a:rPr>
              <a:t>Harus berperan agar kelompok yang bertikai merasa terikat.</a:t>
            </a:r>
          </a:p>
          <a:p>
            <a:pPr marL="342900" indent="-342900" algn="just">
              <a:buFont typeface="+mj-lt"/>
              <a:buAutoNum type="alphaLcPeriod"/>
            </a:pPr>
            <a:r>
              <a:rPr lang="id-ID" sz="1500" dirty="0">
                <a:latin typeface="Quire Sans Light" panose="020B0302040400020003" pitchFamily="34" charset="0"/>
              </a:rPr>
              <a:t>Lembaga harus bersifat demokratis.</a:t>
            </a:r>
          </a:p>
        </p:txBody>
      </p:sp>
    </p:spTree>
    <p:extLst>
      <p:ext uri="{BB962C8B-B14F-4D97-AF65-F5344CB8AC3E}">
        <p14:creationId xmlns:p14="http://schemas.microsoft.com/office/powerpoint/2010/main" val="39805609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grpSp>
        <p:nvGrpSpPr>
          <p:cNvPr id="6" name="Group 5">
            <a:extLst>
              <a:ext uri="{FF2B5EF4-FFF2-40B4-BE49-F238E27FC236}">
                <a16:creationId xmlns:a16="http://schemas.microsoft.com/office/drawing/2014/main" id="{AC5680B8-36C0-EB3D-7D88-DE0BE9E7196A}"/>
              </a:ext>
            </a:extLst>
          </p:cNvPr>
          <p:cNvGrpSpPr/>
          <p:nvPr/>
        </p:nvGrpSpPr>
        <p:grpSpPr>
          <a:xfrm>
            <a:off x="0" y="5736169"/>
            <a:ext cx="12192000" cy="1121834"/>
            <a:chOff x="0" y="4302125"/>
            <a:chExt cx="9144000" cy="841375"/>
          </a:xfrm>
        </p:grpSpPr>
        <p:grpSp>
          <p:nvGrpSpPr>
            <p:cNvPr id="7" name="Group 6">
              <a:extLst>
                <a:ext uri="{FF2B5EF4-FFF2-40B4-BE49-F238E27FC236}">
                  <a16:creationId xmlns:a16="http://schemas.microsoft.com/office/drawing/2014/main" id="{4785E7D3-BF2D-0F86-FFD6-BAA1CC224672}"/>
                </a:ext>
              </a:extLst>
            </p:cNvPr>
            <p:cNvGrpSpPr/>
            <p:nvPr/>
          </p:nvGrpSpPr>
          <p:grpSpPr>
            <a:xfrm>
              <a:off x="0" y="4302125"/>
              <a:ext cx="9144000" cy="841375"/>
              <a:chOff x="0" y="4302125"/>
              <a:chExt cx="9144000" cy="841375"/>
            </a:xfrm>
          </p:grpSpPr>
          <p:grpSp>
            <p:nvGrpSpPr>
              <p:cNvPr id="9" name="Group 8">
                <a:extLst>
                  <a:ext uri="{FF2B5EF4-FFF2-40B4-BE49-F238E27FC236}">
                    <a16:creationId xmlns:a16="http://schemas.microsoft.com/office/drawing/2014/main" id="{B82C5F7A-6585-B26C-36C4-013AC4D7C000}"/>
                  </a:ext>
                </a:extLst>
              </p:cNvPr>
              <p:cNvGrpSpPr/>
              <p:nvPr/>
            </p:nvGrpSpPr>
            <p:grpSpPr>
              <a:xfrm>
                <a:off x="0" y="4302125"/>
                <a:ext cx="9144000" cy="841375"/>
                <a:chOff x="0" y="4302125"/>
                <a:chExt cx="9144000" cy="841375"/>
              </a:xfrm>
            </p:grpSpPr>
            <p:pic>
              <p:nvPicPr>
                <p:cNvPr id="11" name="Picture 2" descr="E:\ELISA\ERLANGGA LISA\2017\TEMPLATE PPT\SMP PPKN kelas X kelompok wajib\SMP PPKN kelas X kelompok wajib.png">
                  <a:extLst>
                    <a:ext uri="{FF2B5EF4-FFF2-40B4-BE49-F238E27FC236}">
                      <a16:creationId xmlns:a16="http://schemas.microsoft.com/office/drawing/2014/main" id="{C2E1EB85-F3D9-5950-38D7-97ACF05FE019}"/>
                    </a:ext>
                  </a:extLst>
                </p:cNvPr>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12" name="TextBox 16">
                  <a:extLst>
                    <a:ext uri="{FF2B5EF4-FFF2-40B4-BE49-F238E27FC236}">
                      <a16:creationId xmlns:a16="http://schemas.microsoft.com/office/drawing/2014/main" id="{C3290249-9DF1-CB6A-EFFF-E5BC45FB6E9D}"/>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10" name="Picture 9" descr="A picture containing text&#10;&#10;Description automatically generated">
                <a:extLst>
                  <a:ext uri="{FF2B5EF4-FFF2-40B4-BE49-F238E27FC236}">
                    <a16:creationId xmlns:a16="http://schemas.microsoft.com/office/drawing/2014/main" id="{AEB198A5-626F-A761-1D3D-1E3F3085CD32}"/>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8" name="Rectangle 7">
              <a:extLst>
                <a:ext uri="{FF2B5EF4-FFF2-40B4-BE49-F238E27FC236}">
                  <a16:creationId xmlns:a16="http://schemas.microsoft.com/office/drawing/2014/main" id="{6A009D0C-E008-8957-D431-3CF1A7487C9C}"/>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pic>
        <p:nvPicPr>
          <p:cNvPr id="15" name="Google Shape;489;p59">
            <a:extLst>
              <a:ext uri="{FF2B5EF4-FFF2-40B4-BE49-F238E27FC236}">
                <a16:creationId xmlns:a16="http://schemas.microsoft.com/office/drawing/2014/main" id="{F1CA9013-F39B-736A-153C-F7D9C7E6AF51}"/>
              </a:ext>
            </a:extLst>
          </p:cNvPr>
          <p:cNvPicPr preferRelativeResize="0"/>
          <p:nvPr/>
        </p:nvPicPr>
        <p:blipFill>
          <a:blip r:embed="rId6">
            <a:alphaModFix/>
            <a:duotone>
              <a:schemeClr val="accent4">
                <a:shade val="45000"/>
                <a:satMod val="135000"/>
              </a:schemeClr>
              <a:prstClr val="white"/>
            </a:duotone>
          </a:blip>
          <a:stretch>
            <a:fillRect/>
          </a:stretch>
        </p:blipFill>
        <p:spPr>
          <a:xfrm>
            <a:off x="233891" y="5182493"/>
            <a:ext cx="2015925" cy="1011623"/>
          </a:xfrm>
          <a:prstGeom prst="rect">
            <a:avLst/>
          </a:prstGeom>
          <a:noFill/>
          <a:ln>
            <a:noFill/>
          </a:ln>
        </p:spPr>
      </p:pic>
      <p:sp>
        <p:nvSpPr>
          <p:cNvPr id="5" name="Rounded Rectangle 4">
            <a:extLst>
              <a:ext uri="{FF2B5EF4-FFF2-40B4-BE49-F238E27FC236}">
                <a16:creationId xmlns:a16="http://schemas.microsoft.com/office/drawing/2014/main" id="{93FA9C8E-AC9C-8051-CEB2-2AFA021BE3FE}"/>
              </a:ext>
            </a:extLst>
          </p:cNvPr>
          <p:cNvSpPr/>
          <p:nvPr/>
        </p:nvSpPr>
        <p:spPr>
          <a:xfrm>
            <a:off x="1042622" y="938190"/>
            <a:ext cx="603250" cy="545782"/>
          </a:xfrm>
          <a:prstGeom prst="roundRect">
            <a:avLst/>
          </a:prstGeom>
          <a:solidFill>
            <a:schemeClr val="accent4">
              <a:lumMod val="75000"/>
              <a:alpha val="56078"/>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3.</a:t>
            </a:r>
          </a:p>
        </p:txBody>
      </p:sp>
      <p:sp>
        <p:nvSpPr>
          <p:cNvPr id="16" name="TextBox 15">
            <a:extLst>
              <a:ext uri="{FF2B5EF4-FFF2-40B4-BE49-F238E27FC236}">
                <a16:creationId xmlns:a16="http://schemas.microsoft.com/office/drawing/2014/main" id="{41FA756D-A3DE-2DF9-5301-41EE85A128FF}"/>
              </a:ext>
            </a:extLst>
          </p:cNvPr>
          <p:cNvSpPr txBox="1"/>
          <p:nvPr/>
        </p:nvSpPr>
        <p:spPr>
          <a:xfrm>
            <a:off x="1764324" y="1026415"/>
            <a:ext cx="3474720" cy="369332"/>
          </a:xfrm>
          <a:prstGeom prst="rect">
            <a:avLst/>
          </a:prstGeom>
          <a:noFill/>
        </p:spPr>
        <p:txBody>
          <a:bodyPr wrap="square" rtlCol="0">
            <a:spAutoFit/>
          </a:bodyPr>
          <a:lstStyle/>
          <a:p>
            <a:r>
              <a:rPr lang="id-ID" dirty="0">
                <a:solidFill>
                  <a:schemeClr val="accent4">
                    <a:lumMod val="50000"/>
                  </a:schemeClr>
                </a:solidFill>
                <a:latin typeface="Hiragino Kaku Gothic StdN W8" panose="020B0800000000000000" pitchFamily="34" charset="-128"/>
                <a:ea typeface="Hiragino Kaku Gothic StdN W8" panose="020B0800000000000000" pitchFamily="34" charset="-128"/>
              </a:rPr>
              <a:t>Manajemen Konflik</a:t>
            </a:r>
          </a:p>
        </p:txBody>
      </p:sp>
      <p:sp>
        <p:nvSpPr>
          <p:cNvPr id="17" name="TextBox 16">
            <a:extLst>
              <a:ext uri="{FF2B5EF4-FFF2-40B4-BE49-F238E27FC236}">
                <a16:creationId xmlns:a16="http://schemas.microsoft.com/office/drawing/2014/main" id="{150ACB9E-466C-136C-C1B0-4C190EFB0DC7}"/>
              </a:ext>
            </a:extLst>
          </p:cNvPr>
          <p:cNvSpPr txBox="1"/>
          <p:nvPr/>
        </p:nvSpPr>
        <p:spPr>
          <a:xfrm>
            <a:off x="1042622" y="1540049"/>
            <a:ext cx="1746738" cy="338554"/>
          </a:xfrm>
          <a:prstGeom prst="rect">
            <a:avLst/>
          </a:prstGeom>
          <a:noFill/>
        </p:spPr>
        <p:txBody>
          <a:bodyPr wrap="square" rtlCol="0">
            <a:spAutoFit/>
          </a:bodyPr>
          <a:lstStyle/>
          <a:p>
            <a:pPr marL="342900" indent="-342900">
              <a:buFont typeface="+mj-lt"/>
              <a:buAutoNum type="alphaLcPeriod" startAt="3"/>
            </a:pPr>
            <a:r>
              <a:rPr lang="id-ID" sz="1600" b="1" dirty="0">
                <a:latin typeface="Quire Sans" panose="020B0502040400020003" pitchFamily="34" charset="0"/>
                <a:cs typeface="Quire Sans" panose="020B0502040400020003" pitchFamily="34" charset="0"/>
              </a:rPr>
              <a:t>Mediasi</a:t>
            </a:r>
          </a:p>
        </p:txBody>
      </p:sp>
      <p:sp>
        <p:nvSpPr>
          <p:cNvPr id="18" name="TextBox 17">
            <a:extLst>
              <a:ext uri="{FF2B5EF4-FFF2-40B4-BE49-F238E27FC236}">
                <a16:creationId xmlns:a16="http://schemas.microsoft.com/office/drawing/2014/main" id="{65FC8CA6-63BF-F9E3-D0EB-22CD50F49453}"/>
              </a:ext>
            </a:extLst>
          </p:cNvPr>
          <p:cNvSpPr txBox="1"/>
          <p:nvPr/>
        </p:nvSpPr>
        <p:spPr>
          <a:xfrm>
            <a:off x="1387231" y="2045408"/>
            <a:ext cx="3997191" cy="2631490"/>
          </a:xfrm>
          <a:prstGeom prst="rect">
            <a:avLst/>
          </a:prstGeom>
          <a:noFill/>
        </p:spPr>
        <p:txBody>
          <a:bodyPr wrap="square" rtlCol="0">
            <a:spAutoFit/>
          </a:bodyPr>
          <a:lstStyle/>
          <a:p>
            <a:pPr algn="just"/>
            <a:r>
              <a:rPr lang="id-ID" sz="1500" dirty="0">
                <a:latin typeface="Quire Sans Light" panose="020B0302040400020003" pitchFamily="34" charset="0"/>
              </a:rPr>
              <a:t>Pengendalian konflik dengan cara mediasi dilakukan apabila kedua pihak yang berkonflik sepakat untuk menunjuk pihak ketiga sebagai mediator. Pihak ketiga ini akan memberikan pemikiran atau nasihat-nasihatnya tentang cara terbaik dalam menyelesaikan pertentangan mereka. </a:t>
            </a:r>
          </a:p>
          <a:p>
            <a:pPr algn="just"/>
            <a:r>
              <a:rPr lang="id-ID" sz="1500" dirty="0">
                <a:latin typeface="Quire Sans Light" panose="020B0302040400020003" pitchFamily="34" charset="0"/>
              </a:rPr>
              <a:t>Cara mediasi cukup efektif untuk mengurangi irasionalitas yang biasanya timbul dalam konflik. Mediasi yang berhasil akan berkontribusi pada terwujudnya perdamaian di masyarakat. </a:t>
            </a:r>
            <a:endParaRPr lang="id-ID" sz="1500" i="1" dirty="0">
              <a:latin typeface="Quire Sans Light" panose="020B0302040400020003" pitchFamily="34" charset="0"/>
            </a:endParaRPr>
          </a:p>
        </p:txBody>
      </p:sp>
      <p:sp>
        <p:nvSpPr>
          <p:cNvPr id="19" name="TextBox 18">
            <a:extLst>
              <a:ext uri="{FF2B5EF4-FFF2-40B4-BE49-F238E27FC236}">
                <a16:creationId xmlns:a16="http://schemas.microsoft.com/office/drawing/2014/main" id="{AC31CE65-D214-6BCD-F55E-A2F4E893BF3A}"/>
              </a:ext>
            </a:extLst>
          </p:cNvPr>
          <p:cNvSpPr txBox="1"/>
          <p:nvPr/>
        </p:nvSpPr>
        <p:spPr>
          <a:xfrm>
            <a:off x="6704869" y="1528326"/>
            <a:ext cx="1746738" cy="338554"/>
          </a:xfrm>
          <a:prstGeom prst="rect">
            <a:avLst/>
          </a:prstGeom>
          <a:noFill/>
        </p:spPr>
        <p:txBody>
          <a:bodyPr wrap="square" rtlCol="0">
            <a:spAutoFit/>
          </a:bodyPr>
          <a:lstStyle/>
          <a:p>
            <a:pPr marL="342900" indent="-342900">
              <a:buFont typeface="+mj-lt"/>
              <a:buAutoNum type="alphaLcPeriod" startAt="4"/>
            </a:pPr>
            <a:r>
              <a:rPr lang="id-ID" sz="1600" b="1" dirty="0">
                <a:latin typeface="Quire Sans" panose="020B0502040400020003" pitchFamily="34" charset="0"/>
                <a:cs typeface="Quire Sans" panose="020B0502040400020003" pitchFamily="34" charset="0"/>
              </a:rPr>
              <a:t>Arbitrase</a:t>
            </a:r>
          </a:p>
        </p:txBody>
      </p:sp>
      <p:sp>
        <p:nvSpPr>
          <p:cNvPr id="20" name="TextBox 19">
            <a:extLst>
              <a:ext uri="{FF2B5EF4-FFF2-40B4-BE49-F238E27FC236}">
                <a16:creationId xmlns:a16="http://schemas.microsoft.com/office/drawing/2014/main" id="{405C9D2B-4351-121F-0860-72A35DEE7EA6}"/>
              </a:ext>
            </a:extLst>
          </p:cNvPr>
          <p:cNvSpPr txBox="1"/>
          <p:nvPr/>
        </p:nvSpPr>
        <p:spPr>
          <a:xfrm>
            <a:off x="7037753" y="2045408"/>
            <a:ext cx="3997191" cy="2400657"/>
          </a:xfrm>
          <a:prstGeom prst="rect">
            <a:avLst/>
          </a:prstGeom>
          <a:noFill/>
        </p:spPr>
        <p:txBody>
          <a:bodyPr wrap="square" rtlCol="0">
            <a:spAutoFit/>
          </a:bodyPr>
          <a:lstStyle/>
          <a:p>
            <a:pPr algn="just"/>
            <a:r>
              <a:rPr lang="id-ID" sz="1500" dirty="0">
                <a:latin typeface="Quire Sans Light" panose="020B0302040400020003" pitchFamily="34" charset="0"/>
              </a:rPr>
              <a:t>Arbitrase merupakan cara untuk mencapai kompromi apabila pihak-pihak yang berhadapan tidak sanggup mencapainya sendiri. Arbitrase umumnya dilakukan apabila kedua belah pihak yang berkonflik sepakat untuk </a:t>
            </a:r>
            <a:r>
              <a:rPr lang="id-ID" sz="1500" dirty="0" err="1">
                <a:latin typeface="Quire Sans Light" panose="020B0302040400020003" pitchFamily="34" charset="0"/>
              </a:rPr>
              <a:t>menerimma</a:t>
            </a:r>
            <a:r>
              <a:rPr lang="id-ID" sz="1500" dirty="0">
                <a:latin typeface="Quire Sans Light" panose="020B0302040400020003" pitchFamily="34" charset="0"/>
              </a:rPr>
              <a:t> atau terpaksa menerima hadirnya pihak ketiga yang akan memberikan keputusan tertentu untuk menyelesaikan konflik. Kedua belah pihak harus menerima keputusan yang diambil pihak ketiga.</a:t>
            </a:r>
            <a:endParaRPr lang="id-ID" sz="1500" i="1" dirty="0">
              <a:latin typeface="Quire Sans Light" panose="020B0302040400020003" pitchFamily="34" charset="0"/>
            </a:endParaRPr>
          </a:p>
        </p:txBody>
      </p:sp>
    </p:spTree>
    <p:extLst>
      <p:ext uri="{BB962C8B-B14F-4D97-AF65-F5344CB8AC3E}">
        <p14:creationId xmlns:p14="http://schemas.microsoft.com/office/powerpoint/2010/main" val="5414137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D0373D6-C567-F03E-9F13-C008CD8CFC04}"/>
              </a:ext>
            </a:extLst>
          </p:cNvPr>
          <p:cNvSpPr/>
          <p:nvPr/>
        </p:nvSpPr>
        <p:spPr>
          <a:xfrm>
            <a:off x="0" y="5736164"/>
            <a:ext cx="12192000" cy="1121835"/>
          </a:xfrm>
          <a:prstGeom prst="rect">
            <a:avLst/>
          </a:prstGeom>
          <a:solidFill>
            <a:schemeClr val="accent4">
              <a:lumMod val="40000"/>
              <a:lumOff val="60000"/>
            </a:schemeClr>
          </a:solidFill>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6F69FC3C-26FF-AB94-57CD-6CB376E0B990}"/>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019C76E6-184A-D369-E52B-CB982AD94152}"/>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7CE14D48-128A-B2EC-7DFB-5F7B6A8DD29A}"/>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A2B2375E-27E0-5E92-3E6D-F81DDF4CEB47}"/>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0C8474FE-72A8-98D2-9279-0282E6FC6448}"/>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AC92DFB0-34D3-4E97-EEC9-F6CFB03BACDF}"/>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63DDC28D-52FE-F342-9C7C-72FEEA5EE35B}"/>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10" name="Rounded Rectangle 9">
            <a:extLst>
              <a:ext uri="{FF2B5EF4-FFF2-40B4-BE49-F238E27FC236}">
                <a16:creationId xmlns:a16="http://schemas.microsoft.com/office/drawing/2014/main" id="{E3A61C47-1747-B165-A3F6-63C91A55B234}"/>
              </a:ext>
            </a:extLst>
          </p:cNvPr>
          <p:cNvSpPr/>
          <p:nvPr/>
        </p:nvSpPr>
        <p:spPr>
          <a:xfrm>
            <a:off x="409575" y="387205"/>
            <a:ext cx="603250" cy="545782"/>
          </a:xfrm>
          <a:prstGeom prst="roundRect">
            <a:avLst/>
          </a:prstGeom>
          <a:solidFill>
            <a:schemeClr val="accent4">
              <a:lumMod val="75000"/>
              <a:alpha val="56078"/>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4.</a:t>
            </a:r>
          </a:p>
        </p:txBody>
      </p:sp>
      <p:sp>
        <p:nvSpPr>
          <p:cNvPr id="11" name="TextBox 10">
            <a:extLst>
              <a:ext uri="{FF2B5EF4-FFF2-40B4-BE49-F238E27FC236}">
                <a16:creationId xmlns:a16="http://schemas.microsoft.com/office/drawing/2014/main" id="{A0EC0F1D-6A70-FC55-4A5F-352B1B7EEC83}"/>
              </a:ext>
            </a:extLst>
          </p:cNvPr>
          <p:cNvSpPr txBox="1"/>
          <p:nvPr/>
        </p:nvSpPr>
        <p:spPr>
          <a:xfrm>
            <a:off x="1131277" y="475430"/>
            <a:ext cx="3474720" cy="369332"/>
          </a:xfrm>
          <a:prstGeom prst="rect">
            <a:avLst/>
          </a:prstGeom>
          <a:noFill/>
        </p:spPr>
        <p:txBody>
          <a:bodyPr wrap="square" rtlCol="0">
            <a:spAutoFit/>
          </a:bodyPr>
          <a:lstStyle/>
          <a:p>
            <a:r>
              <a:rPr lang="id-ID" dirty="0">
                <a:solidFill>
                  <a:schemeClr val="accent4">
                    <a:lumMod val="50000"/>
                  </a:schemeClr>
                </a:solidFill>
                <a:latin typeface="Hiragino Kaku Gothic StdN W8" panose="020B0800000000000000" pitchFamily="34" charset="-128"/>
                <a:ea typeface="Hiragino Kaku Gothic StdN W8" panose="020B0800000000000000" pitchFamily="34" charset="-128"/>
              </a:rPr>
              <a:t>Transformasi Konflik</a:t>
            </a:r>
          </a:p>
        </p:txBody>
      </p:sp>
      <p:pic>
        <p:nvPicPr>
          <p:cNvPr id="12" name="Picture 11" descr="A group of people standing together&#10;&#10;Description automatically generated with low confidence">
            <a:extLst>
              <a:ext uri="{FF2B5EF4-FFF2-40B4-BE49-F238E27FC236}">
                <a16:creationId xmlns:a16="http://schemas.microsoft.com/office/drawing/2014/main" id="{7847C1A3-5C77-0F9A-AF57-1E3D3340DDA3}"/>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r="-4653" b="-7225"/>
          <a:stretch/>
        </p:blipFill>
        <p:spPr>
          <a:xfrm flipH="1">
            <a:off x="-199411" y="3203936"/>
            <a:ext cx="3657601" cy="3613392"/>
          </a:xfrm>
          <a:prstGeom prst="rect">
            <a:avLst/>
          </a:prstGeom>
        </p:spPr>
      </p:pic>
      <p:sp>
        <p:nvSpPr>
          <p:cNvPr id="13" name="Rectangle 12">
            <a:extLst>
              <a:ext uri="{FF2B5EF4-FFF2-40B4-BE49-F238E27FC236}">
                <a16:creationId xmlns:a16="http://schemas.microsoft.com/office/drawing/2014/main" id="{C9944036-E8D9-8336-CE2D-FA20AE573AC9}"/>
              </a:ext>
            </a:extLst>
          </p:cNvPr>
          <p:cNvSpPr/>
          <p:nvPr/>
        </p:nvSpPr>
        <p:spPr>
          <a:xfrm>
            <a:off x="3278987" y="3794794"/>
            <a:ext cx="421599" cy="895139"/>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Rectangle 13">
            <a:extLst>
              <a:ext uri="{FF2B5EF4-FFF2-40B4-BE49-F238E27FC236}">
                <a16:creationId xmlns:a16="http://schemas.microsoft.com/office/drawing/2014/main" id="{87994AB9-7C22-C1D8-E28C-458FF72E86B9}"/>
              </a:ext>
            </a:extLst>
          </p:cNvPr>
          <p:cNvSpPr/>
          <p:nvPr/>
        </p:nvSpPr>
        <p:spPr>
          <a:xfrm>
            <a:off x="3121000" y="5762079"/>
            <a:ext cx="556573" cy="389683"/>
          </a:xfrm>
          <a:prstGeom prst="rect">
            <a:avLst/>
          </a:pr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5" name="Rectangle 14">
            <a:extLst>
              <a:ext uri="{FF2B5EF4-FFF2-40B4-BE49-F238E27FC236}">
                <a16:creationId xmlns:a16="http://schemas.microsoft.com/office/drawing/2014/main" id="{B30F0BCF-48D9-CEDE-B578-651559547C58}"/>
              </a:ext>
            </a:extLst>
          </p:cNvPr>
          <p:cNvSpPr/>
          <p:nvPr/>
        </p:nvSpPr>
        <p:spPr>
          <a:xfrm>
            <a:off x="3431269" y="4841022"/>
            <a:ext cx="421599" cy="895139"/>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TextBox 15">
            <a:extLst>
              <a:ext uri="{FF2B5EF4-FFF2-40B4-BE49-F238E27FC236}">
                <a16:creationId xmlns:a16="http://schemas.microsoft.com/office/drawing/2014/main" id="{0C4B23E7-CF2B-888B-8FEB-8DFD49A4DBBD}"/>
              </a:ext>
            </a:extLst>
          </p:cNvPr>
          <p:cNvSpPr txBox="1"/>
          <p:nvPr/>
        </p:nvSpPr>
        <p:spPr>
          <a:xfrm>
            <a:off x="1131277" y="841601"/>
            <a:ext cx="10374924" cy="1077218"/>
          </a:xfrm>
          <a:prstGeom prst="rect">
            <a:avLst/>
          </a:prstGeom>
          <a:noFill/>
        </p:spPr>
        <p:txBody>
          <a:bodyPr wrap="square" rtlCol="0">
            <a:spAutoFit/>
          </a:bodyPr>
          <a:lstStyle/>
          <a:p>
            <a:pPr algn="just"/>
            <a:r>
              <a:rPr lang="id-ID" sz="1600" dirty="0">
                <a:latin typeface="Quire Sans Light" panose="020B0302040400020003" pitchFamily="34" charset="0"/>
              </a:rPr>
              <a:t>Transformasi konflik </a:t>
            </a:r>
            <a:r>
              <a:rPr lang="id-ID" sz="1600" i="1" dirty="0">
                <a:latin typeface="Quire Sans Light" panose="020B0302040400020003" pitchFamily="34" charset="0"/>
              </a:rPr>
              <a:t>(</a:t>
            </a:r>
            <a:r>
              <a:rPr lang="id-ID" sz="1600" i="1" dirty="0" err="1">
                <a:latin typeface="Quire Sans Light" panose="020B0302040400020003" pitchFamily="34" charset="0"/>
              </a:rPr>
              <a:t>conflict</a:t>
            </a:r>
            <a:r>
              <a:rPr lang="id-ID" sz="1600" i="1" dirty="0">
                <a:latin typeface="Quire Sans Light" panose="020B0302040400020003" pitchFamily="34" charset="0"/>
              </a:rPr>
              <a:t> </a:t>
            </a:r>
            <a:r>
              <a:rPr lang="id-ID" sz="1600" i="1" dirty="0" err="1">
                <a:latin typeface="Quire Sans Light" panose="020B0302040400020003" pitchFamily="34" charset="0"/>
              </a:rPr>
              <a:t>transformation</a:t>
            </a:r>
            <a:r>
              <a:rPr lang="id-ID" sz="1600" i="1" dirty="0">
                <a:latin typeface="Quire Sans Light" panose="020B0302040400020003" pitchFamily="34" charset="0"/>
              </a:rPr>
              <a:t>) </a:t>
            </a:r>
            <a:r>
              <a:rPr lang="id-ID" sz="1600" dirty="0">
                <a:latin typeface="Quire Sans Light" panose="020B0302040400020003" pitchFamily="34" charset="0"/>
              </a:rPr>
              <a:t>adalah proses menanggulangi berbagai </a:t>
            </a:r>
            <a:r>
              <a:rPr lang="id-ID" sz="1600" dirty="0" err="1">
                <a:latin typeface="Quire Sans Light" panose="020B0302040400020003" pitchFamily="34" charset="0"/>
              </a:rPr>
              <a:t>permasalaha</a:t>
            </a:r>
            <a:r>
              <a:rPr lang="id-ID" sz="1600" dirty="0">
                <a:latin typeface="Quire Sans Light" panose="020B0302040400020003" pitchFamily="34" charset="0"/>
              </a:rPr>
              <a:t>, sumber-sumber, dan dampak negatif dari konflik. Untuk melakukan transformasi konflik, perlu memahami dinamika konflik dengan melihat sumber konflik, menganalisis karakter hubungan di antara berbagai pihak yang berkonflik, mencari model tindakan yang harus dilakukan, dan melihat penahapan konflik.</a:t>
            </a:r>
            <a:endParaRPr lang="id-ID" sz="1600" i="1" dirty="0">
              <a:latin typeface="Quire Sans Light" panose="020B0302040400020003" pitchFamily="34" charset="0"/>
            </a:endParaRPr>
          </a:p>
        </p:txBody>
      </p:sp>
      <p:sp>
        <p:nvSpPr>
          <p:cNvPr id="17" name="TextBox 16">
            <a:extLst>
              <a:ext uri="{FF2B5EF4-FFF2-40B4-BE49-F238E27FC236}">
                <a16:creationId xmlns:a16="http://schemas.microsoft.com/office/drawing/2014/main" id="{21088419-2F58-B268-D2F9-1C812F86539D}"/>
              </a:ext>
            </a:extLst>
          </p:cNvPr>
          <p:cNvSpPr txBox="1"/>
          <p:nvPr/>
        </p:nvSpPr>
        <p:spPr>
          <a:xfrm>
            <a:off x="3642068" y="2110017"/>
            <a:ext cx="7864133" cy="1323439"/>
          </a:xfrm>
          <a:prstGeom prst="rect">
            <a:avLst/>
          </a:prstGeom>
          <a:noFill/>
        </p:spPr>
        <p:txBody>
          <a:bodyPr wrap="square" rtlCol="0">
            <a:spAutoFit/>
          </a:bodyPr>
          <a:lstStyle/>
          <a:p>
            <a:r>
              <a:rPr lang="id-ID" sz="1600" dirty="0">
                <a:latin typeface="Quire Sans Light" panose="020B0302040400020003" pitchFamily="34" charset="0"/>
              </a:rPr>
              <a:t>Tahapan dinamika konflik menurut </a:t>
            </a:r>
            <a:r>
              <a:rPr lang="id-ID" sz="1600" b="1" dirty="0">
                <a:latin typeface="Quire Sans" panose="020B0502040400020003" pitchFamily="34" charset="0"/>
                <a:cs typeface="Quire Sans" panose="020B0502040400020003" pitchFamily="34" charset="0"/>
              </a:rPr>
              <a:t>Simon Fisher </a:t>
            </a:r>
            <a:r>
              <a:rPr lang="id-ID" sz="1600" dirty="0">
                <a:latin typeface="Quire Sans Light" panose="020B0302040400020003" pitchFamily="34" charset="0"/>
              </a:rPr>
              <a:t>adalah sebagai berikut.</a:t>
            </a:r>
          </a:p>
          <a:p>
            <a:pPr marL="342900" indent="-342900">
              <a:buFont typeface="+mj-lt"/>
              <a:buAutoNum type="alphaLcPeriod"/>
            </a:pPr>
            <a:r>
              <a:rPr lang="id-ID" sz="1600" b="1" dirty="0" err="1">
                <a:latin typeface="Quire Sans" panose="020B0502040400020003" pitchFamily="34" charset="0"/>
                <a:cs typeface="Quire Sans" panose="020B0502040400020003" pitchFamily="34" charset="0"/>
              </a:rPr>
              <a:t>Prakonflik</a:t>
            </a:r>
            <a:r>
              <a:rPr lang="id-ID" sz="1600" dirty="0">
                <a:latin typeface="Quire Sans Light" panose="020B0302040400020003" pitchFamily="34" charset="0"/>
              </a:rPr>
              <a:t> adalah adanya situasi ketidaksesuaian antara pihak satu dengan pihak lain.</a:t>
            </a:r>
          </a:p>
          <a:p>
            <a:pPr marL="342900" indent="-342900">
              <a:buFont typeface="+mj-lt"/>
              <a:buAutoNum type="alphaLcPeriod"/>
            </a:pPr>
            <a:r>
              <a:rPr lang="id-ID" sz="1600" b="1" dirty="0">
                <a:latin typeface="Quire Sans" panose="020B0502040400020003" pitchFamily="34" charset="0"/>
                <a:cs typeface="Quire Sans" panose="020B0502040400020003" pitchFamily="34" charset="0"/>
              </a:rPr>
              <a:t>Konfrontasi</a:t>
            </a:r>
            <a:r>
              <a:rPr lang="id-ID" sz="1600" dirty="0">
                <a:latin typeface="Quire Sans Light" panose="020B0302040400020003" pitchFamily="34" charset="0"/>
              </a:rPr>
              <a:t> adalah mulai terbukanya suatu konflik.</a:t>
            </a:r>
          </a:p>
          <a:p>
            <a:pPr marL="342900" indent="-342900">
              <a:buFont typeface="+mj-lt"/>
              <a:buAutoNum type="alphaLcPeriod"/>
            </a:pPr>
            <a:r>
              <a:rPr lang="id-ID" sz="1600" b="1" dirty="0">
                <a:latin typeface="Quire Sans" panose="020B0502040400020003" pitchFamily="34" charset="0"/>
                <a:cs typeface="Quire Sans" panose="020B0502040400020003" pitchFamily="34" charset="0"/>
              </a:rPr>
              <a:t>Krisis </a:t>
            </a:r>
            <a:r>
              <a:rPr lang="id-ID" sz="1600" dirty="0">
                <a:latin typeface="Quire Sans Light" panose="020B0302040400020003" pitchFamily="34" charset="0"/>
              </a:rPr>
              <a:t>adalah puncak terjadinya konflik atau pecahnya suatu konflik.</a:t>
            </a:r>
          </a:p>
          <a:p>
            <a:pPr marL="342900" indent="-342900">
              <a:buFont typeface="+mj-lt"/>
              <a:buAutoNum type="alphaLcPeriod"/>
            </a:pPr>
            <a:r>
              <a:rPr lang="id-ID" sz="1600" b="1" dirty="0" err="1">
                <a:latin typeface="Quire Sans" panose="020B0502040400020003" pitchFamily="34" charset="0"/>
                <a:cs typeface="Quire Sans" panose="020B0502040400020003" pitchFamily="34" charset="0"/>
              </a:rPr>
              <a:t>Pascakonflik</a:t>
            </a:r>
            <a:r>
              <a:rPr lang="id-ID" sz="1600" dirty="0">
                <a:latin typeface="Quire Sans Light" panose="020B0302040400020003" pitchFamily="34" charset="0"/>
              </a:rPr>
              <a:t> adalah keadaan yang mengakhiri berbagai konflik atau konfrontasi.</a:t>
            </a:r>
          </a:p>
        </p:txBody>
      </p:sp>
      <p:sp>
        <p:nvSpPr>
          <p:cNvPr id="18" name="TextBox 17">
            <a:extLst>
              <a:ext uri="{FF2B5EF4-FFF2-40B4-BE49-F238E27FC236}">
                <a16:creationId xmlns:a16="http://schemas.microsoft.com/office/drawing/2014/main" id="{1C4BE317-D9CA-C164-49F8-3887570C82BD}"/>
              </a:ext>
            </a:extLst>
          </p:cNvPr>
          <p:cNvSpPr txBox="1"/>
          <p:nvPr/>
        </p:nvSpPr>
        <p:spPr>
          <a:xfrm>
            <a:off x="3695690" y="3624655"/>
            <a:ext cx="7810512" cy="1569660"/>
          </a:xfrm>
          <a:prstGeom prst="rect">
            <a:avLst/>
          </a:prstGeom>
          <a:noFill/>
        </p:spPr>
        <p:txBody>
          <a:bodyPr wrap="square" rtlCol="0">
            <a:spAutoFit/>
          </a:bodyPr>
          <a:lstStyle/>
          <a:p>
            <a:r>
              <a:rPr lang="id-ID" sz="1600" dirty="0">
                <a:latin typeface="Quire Sans Light" panose="020B0302040400020003" pitchFamily="34" charset="0"/>
              </a:rPr>
              <a:t>Berdasarkan pemahaman terhadap dinamika konflik, proses transformasi konflik dapat dirancang meliputi hal-hal berikut.</a:t>
            </a:r>
          </a:p>
          <a:p>
            <a:pPr marL="342900" indent="-342900">
              <a:buFont typeface="+mj-lt"/>
              <a:buAutoNum type="alphaLcPeriod"/>
            </a:pPr>
            <a:r>
              <a:rPr lang="id-ID" sz="1600" dirty="0">
                <a:latin typeface="Quire Sans Light" panose="020B0302040400020003" pitchFamily="34" charset="0"/>
              </a:rPr>
              <a:t>Menciptakan perdamaian </a:t>
            </a:r>
            <a:r>
              <a:rPr lang="id-ID" sz="1600" i="1" dirty="0">
                <a:latin typeface="Quire Sans Light" panose="020B0302040400020003" pitchFamily="34" charset="0"/>
              </a:rPr>
              <a:t>(</a:t>
            </a:r>
            <a:r>
              <a:rPr lang="id-ID" sz="1600" i="1" dirty="0" err="1">
                <a:latin typeface="Quire Sans Light" panose="020B0302040400020003" pitchFamily="34" charset="0"/>
              </a:rPr>
              <a:t>peacemaking</a:t>
            </a:r>
            <a:r>
              <a:rPr lang="id-ID" sz="1600" i="1" dirty="0">
                <a:latin typeface="Quire Sans Light" panose="020B0302040400020003" pitchFamily="34" charset="0"/>
              </a:rPr>
              <a:t>).</a:t>
            </a:r>
          </a:p>
          <a:p>
            <a:pPr marL="342900" indent="-342900">
              <a:buFont typeface="+mj-lt"/>
              <a:buAutoNum type="alphaLcPeriod"/>
            </a:pPr>
            <a:r>
              <a:rPr lang="id-ID" sz="1600" dirty="0">
                <a:latin typeface="Quire Sans Light" panose="020B0302040400020003" pitchFamily="34" charset="0"/>
              </a:rPr>
              <a:t>Menjaga perdamaian </a:t>
            </a:r>
            <a:r>
              <a:rPr lang="id-ID" sz="1600" i="1" dirty="0">
                <a:latin typeface="Quire Sans Light" panose="020B0302040400020003" pitchFamily="34" charset="0"/>
              </a:rPr>
              <a:t>(</a:t>
            </a:r>
            <a:r>
              <a:rPr lang="id-ID" sz="1600" i="1" dirty="0" err="1">
                <a:latin typeface="Quire Sans Light" panose="020B0302040400020003" pitchFamily="34" charset="0"/>
              </a:rPr>
              <a:t>peacekeeping</a:t>
            </a:r>
            <a:r>
              <a:rPr lang="id-ID" sz="1600" i="1" dirty="0">
                <a:latin typeface="Quire Sans Light" panose="020B0302040400020003" pitchFamily="34" charset="0"/>
              </a:rPr>
              <a:t>).</a:t>
            </a:r>
          </a:p>
          <a:p>
            <a:pPr marL="342900" indent="-342900">
              <a:buFont typeface="+mj-lt"/>
              <a:buAutoNum type="alphaLcPeriod"/>
            </a:pPr>
            <a:r>
              <a:rPr lang="id-ID" sz="1600" dirty="0">
                <a:latin typeface="Quire Sans Light" panose="020B0302040400020003" pitchFamily="34" charset="0"/>
              </a:rPr>
              <a:t>Pengelolaan konflik </a:t>
            </a:r>
            <a:r>
              <a:rPr lang="id-ID" sz="1600" i="1" dirty="0">
                <a:latin typeface="Quire Sans Light" panose="020B0302040400020003" pitchFamily="34" charset="0"/>
              </a:rPr>
              <a:t>(</a:t>
            </a:r>
            <a:r>
              <a:rPr lang="id-ID" sz="1600" i="1" dirty="0" err="1">
                <a:latin typeface="Quire Sans Light" panose="020B0302040400020003" pitchFamily="34" charset="0"/>
              </a:rPr>
              <a:t>conflict</a:t>
            </a:r>
            <a:r>
              <a:rPr lang="id-ID" sz="1600" i="1" dirty="0">
                <a:latin typeface="Quire Sans Light" panose="020B0302040400020003" pitchFamily="34" charset="0"/>
              </a:rPr>
              <a:t> </a:t>
            </a:r>
            <a:r>
              <a:rPr lang="id-ID" sz="1600" i="1" dirty="0" err="1">
                <a:latin typeface="Quire Sans Light" panose="020B0302040400020003" pitchFamily="34" charset="0"/>
              </a:rPr>
              <a:t>management</a:t>
            </a:r>
            <a:r>
              <a:rPr lang="id-ID" sz="1600" i="1" dirty="0">
                <a:latin typeface="Quire Sans Light" panose="020B0302040400020003" pitchFamily="34" charset="0"/>
              </a:rPr>
              <a:t>).</a:t>
            </a:r>
          </a:p>
          <a:p>
            <a:pPr marL="342900" indent="-342900">
              <a:buFont typeface="+mj-lt"/>
              <a:buAutoNum type="alphaLcPeriod"/>
            </a:pPr>
            <a:r>
              <a:rPr lang="id-ID" sz="1600" dirty="0">
                <a:latin typeface="Quire Sans Light" panose="020B0302040400020003" pitchFamily="34" charset="0"/>
              </a:rPr>
              <a:t>Pembangunan perdamaian </a:t>
            </a:r>
            <a:r>
              <a:rPr lang="id-ID" sz="1600" i="1" dirty="0">
                <a:latin typeface="Quire Sans Light" panose="020B0302040400020003" pitchFamily="34" charset="0"/>
              </a:rPr>
              <a:t>(</a:t>
            </a:r>
            <a:r>
              <a:rPr lang="id-ID" sz="1600" i="1" dirty="0" err="1">
                <a:latin typeface="Quire Sans Light" panose="020B0302040400020003" pitchFamily="34" charset="0"/>
              </a:rPr>
              <a:t>peacebuilding</a:t>
            </a:r>
            <a:r>
              <a:rPr lang="id-ID" sz="1600" i="1" dirty="0">
                <a:latin typeface="Quire Sans Light" panose="020B0302040400020003" pitchFamily="34" charset="0"/>
              </a:rPr>
              <a:t>).</a:t>
            </a:r>
          </a:p>
        </p:txBody>
      </p:sp>
    </p:spTree>
    <p:extLst>
      <p:ext uri="{BB962C8B-B14F-4D97-AF65-F5344CB8AC3E}">
        <p14:creationId xmlns:p14="http://schemas.microsoft.com/office/powerpoint/2010/main" val="8222835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ounded Rectangle 36">
            <a:extLst>
              <a:ext uri="{FF2B5EF4-FFF2-40B4-BE49-F238E27FC236}">
                <a16:creationId xmlns:a16="http://schemas.microsoft.com/office/drawing/2014/main" id="{0B4AE237-7254-5D17-C881-FF6BB53EAEBA}"/>
              </a:ext>
            </a:extLst>
          </p:cNvPr>
          <p:cNvSpPr/>
          <p:nvPr/>
        </p:nvSpPr>
        <p:spPr>
          <a:xfrm>
            <a:off x="7035166" y="1134778"/>
            <a:ext cx="3863340" cy="418590"/>
          </a:xfrm>
          <a:prstGeom prst="roundRect">
            <a:avLst>
              <a:gd name="adj" fmla="val 50000"/>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id-ID" sz="1600" b="1" dirty="0">
                <a:solidFill>
                  <a:schemeClr val="tx2">
                    <a:lumMod val="50000"/>
                  </a:schemeClr>
                </a:solidFill>
                <a:latin typeface="Hiragino Kaku Gothic StdN W8" panose="020B0800000000000000" pitchFamily="34" charset="-128"/>
                <a:ea typeface="Hiragino Kaku Gothic StdN W8" panose="020B0800000000000000" pitchFamily="34" charset="-128"/>
              </a:rPr>
              <a:t>Tujuan Pembelajaran</a:t>
            </a:r>
          </a:p>
        </p:txBody>
      </p:sp>
      <p:grpSp>
        <p:nvGrpSpPr>
          <p:cNvPr id="2" name="Group 1">
            <a:extLst>
              <a:ext uri="{FF2B5EF4-FFF2-40B4-BE49-F238E27FC236}">
                <a16:creationId xmlns:a16="http://schemas.microsoft.com/office/drawing/2014/main" id="{E746B759-E8A6-E50F-BC9A-F9606F0D59FA}"/>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9A2EE464-FE3E-4A67-5FD5-25FC1E84D1A3}"/>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DA1F1634-A2D7-2C8E-EF51-6261F9049DCA}"/>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964D7C3A-F422-15C2-FBB3-AA31727D396D}"/>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997859C9-1506-EC2A-5D63-F96DF3C15D6A}"/>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BAA5531D-6513-3ACF-C82F-13D3129DA327}"/>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F64BEBDD-5918-85A4-6B5F-A608F59BCB68}"/>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grpSp>
        <p:nvGrpSpPr>
          <p:cNvPr id="9" name="Google Shape;664;p40">
            <a:extLst>
              <a:ext uri="{FF2B5EF4-FFF2-40B4-BE49-F238E27FC236}">
                <a16:creationId xmlns:a16="http://schemas.microsoft.com/office/drawing/2014/main" id="{0E356E4C-B4A1-92B0-94E6-38661F4AE738}"/>
              </a:ext>
            </a:extLst>
          </p:cNvPr>
          <p:cNvGrpSpPr/>
          <p:nvPr/>
        </p:nvGrpSpPr>
        <p:grpSpPr>
          <a:xfrm>
            <a:off x="442812" y="338125"/>
            <a:ext cx="979588" cy="979588"/>
            <a:chOff x="3796125" y="-35750"/>
            <a:chExt cx="773400" cy="773400"/>
          </a:xfrm>
        </p:grpSpPr>
        <p:sp>
          <p:nvSpPr>
            <p:cNvPr id="10" name="Google Shape;665;p40">
              <a:extLst>
                <a:ext uri="{FF2B5EF4-FFF2-40B4-BE49-F238E27FC236}">
                  <a16:creationId xmlns:a16="http://schemas.microsoft.com/office/drawing/2014/main" id="{C9F72850-EC2D-58A5-34AB-86D01B23F855}"/>
                </a:ext>
              </a:extLst>
            </p:cNvPr>
            <p:cNvSpPr/>
            <p:nvPr/>
          </p:nvSpPr>
          <p:spPr>
            <a:xfrm>
              <a:off x="3796125" y="-35750"/>
              <a:ext cx="773400" cy="7734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b="1" dirty="0"/>
            </a:p>
          </p:txBody>
        </p:sp>
        <p:sp>
          <p:nvSpPr>
            <p:cNvPr id="11" name="Google Shape;666;p40">
              <a:extLst>
                <a:ext uri="{FF2B5EF4-FFF2-40B4-BE49-F238E27FC236}">
                  <a16:creationId xmlns:a16="http://schemas.microsoft.com/office/drawing/2014/main" id="{113EE407-3A83-F4E6-AA7F-16935F234B78}"/>
                </a:ext>
              </a:extLst>
            </p:cNvPr>
            <p:cNvSpPr/>
            <p:nvPr/>
          </p:nvSpPr>
          <p:spPr>
            <a:xfrm rot="301067">
              <a:off x="3918082" y="92788"/>
              <a:ext cx="257035" cy="222951"/>
            </a:xfrm>
            <a:custGeom>
              <a:avLst/>
              <a:gdLst/>
              <a:ahLst/>
              <a:cxnLst/>
              <a:rect l="l" t="t" r="r" b="b"/>
              <a:pathLst>
                <a:path w="2835" h="2459" extrusionOk="0">
                  <a:moveTo>
                    <a:pt x="1758" y="1"/>
                  </a:moveTo>
                  <a:cubicBezTo>
                    <a:pt x="1525" y="1"/>
                    <a:pt x="1293" y="53"/>
                    <a:pt x="1084" y="154"/>
                  </a:cubicBezTo>
                  <a:cubicBezTo>
                    <a:pt x="572" y="381"/>
                    <a:pt x="203" y="857"/>
                    <a:pt x="72" y="1393"/>
                  </a:cubicBezTo>
                  <a:cubicBezTo>
                    <a:pt x="13" y="1631"/>
                    <a:pt x="1" y="1881"/>
                    <a:pt x="108" y="2107"/>
                  </a:cubicBezTo>
                  <a:cubicBezTo>
                    <a:pt x="246" y="2330"/>
                    <a:pt x="507" y="2458"/>
                    <a:pt x="773" y="2458"/>
                  </a:cubicBezTo>
                  <a:cubicBezTo>
                    <a:pt x="805" y="2458"/>
                    <a:pt x="838" y="2456"/>
                    <a:pt x="870" y="2452"/>
                  </a:cubicBezTo>
                  <a:cubicBezTo>
                    <a:pt x="1168" y="2440"/>
                    <a:pt x="1441" y="2297"/>
                    <a:pt x="1691" y="2131"/>
                  </a:cubicBezTo>
                  <a:cubicBezTo>
                    <a:pt x="2299" y="1714"/>
                    <a:pt x="2834" y="1000"/>
                    <a:pt x="2644" y="285"/>
                  </a:cubicBezTo>
                  <a:cubicBezTo>
                    <a:pt x="2385" y="94"/>
                    <a:pt x="2071" y="1"/>
                    <a:pt x="175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 name="TextBox 11">
            <a:extLst>
              <a:ext uri="{FF2B5EF4-FFF2-40B4-BE49-F238E27FC236}">
                <a16:creationId xmlns:a16="http://schemas.microsoft.com/office/drawing/2014/main" id="{1DF111E0-9441-4365-BBF9-1EBF7398AD18}"/>
              </a:ext>
            </a:extLst>
          </p:cNvPr>
          <p:cNvSpPr txBox="1"/>
          <p:nvPr/>
        </p:nvSpPr>
        <p:spPr>
          <a:xfrm>
            <a:off x="456769" y="446893"/>
            <a:ext cx="965631" cy="830997"/>
          </a:xfrm>
          <a:prstGeom prst="rect">
            <a:avLst/>
          </a:prstGeom>
          <a:noFill/>
        </p:spPr>
        <p:txBody>
          <a:bodyPr wrap="square" rtlCol="0">
            <a:spAutoFit/>
          </a:bodyPr>
          <a:lstStyle/>
          <a:p>
            <a:pPr algn="ctr"/>
            <a:r>
              <a:rPr lang="en-US" sz="2400" b="1" dirty="0">
                <a:solidFill>
                  <a:schemeClr val="bg1"/>
                </a:solidFill>
                <a:latin typeface="Cooper Black" panose="0208090404030B020404" pitchFamily="18" charset="77"/>
                <a:ea typeface="Hiragino Kaku Gothic StdN W8" panose="020B0800000000000000" pitchFamily="34" charset="-128"/>
              </a:rPr>
              <a:t>Bab </a:t>
            </a:r>
          </a:p>
          <a:p>
            <a:pPr algn="ctr"/>
            <a:r>
              <a:rPr lang="en-US" sz="2400" b="1" dirty="0">
                <a:solidFill>
                  <a:schemeClr val="bg1"/>
                </a:solidFill>
                <a:latin typeface="Cooper Black" panose="0208090404030B020404" pitchFamily="18" charset="77"/>
                <a:ea typeface="Hiragino Kaku Gothic StdN W8" panose="020B0800000000000000" pitchFamily="34" charset="-128"/>
              </a:rPr>
              <a:t>3</a:t>
            </a:r>
          </a:p>
        </p:txBody>
      </p:sp>
      <p:sp>
        <p:nvSpPr>
          <p:cNvPr id="13" name="TextBox 12">
            <a:extLst>
              <a:ext uri="{FF2B5EF4-FFF2-40B4-BE49-F238E27FC236}">
                <a16:creationId xmlns:a16="http://schemas.microsoft.com/office/drawing/2014/main" id="{026D8D06-2231-5A1B-AF55-46B74C646421}"/>
              </a:ext>
            </a:extLst>
          </p:cNvPr>
          <p:cNvSpPr txBox="1"/>
          <p:nvPr/>
        </p:nvSpPr>
        <p:spPr>
          <a:xfrm>
            <a:off x="1508847" y="385339"/>
            <a:ext cx="6320703" cy="523220"/>
          </a:xfrm>
          <a:prstGeom prst="rect">
            <a:avLst/>
          </a:prstGeom>
          <a:noFill/>
        </p:spPr>
        <p:txBody>
          <a:bodyPr wrap="square" rtlCol="0">
            <a:spAutoFit/>
          </a:bodyPr>
          <a:lstStyle/>
          <a:p>
            <a:r>
              <a:rPr lang="id-ID" sz="2800" dirty="0">
                <a:solidFill>
                  <a:schemeClr val="accent1">
                    <a:lumMod val="50000"/>
                  </a:schemeClr>
                </a:solidFill>
                <a:latin typeface="Cooper Black" panose="0208090404030B020404" pitchFamily="18" charset="77"/>
              </a:rPr>
              <a:t>Konflik Sosial</a:t>
            </a:r>
          </a:p>
        </p:txBody>
      </p:sp>
      <p:sp>
        <p:nvSpPr>
          <p:cNvPr id="17" name="Rectangle 16">
            <a:extLst>
              <a:ext uri="{FF2B5EF4-FFF2-40B4-BE49-F238E27FC236}">
                <a16:creationId xmlns:a16="http://schemas.microsoft.com/office/drawing/2014/main" id="{2F14E909-58F0-6854-B903-0F4E1A665842}"/>
              </a:ext>
            </a:extLst>
          </p:cNvPr>
          <p:cNvSpPr/>
          <p:nvPr/>
        </p:nvSpPr>
        <p:spPr>
          <a:xfrm>
            <a:off x="6635116" y="1837630"/>
            <a:ext cx="5528310" cy="50292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id-ID" sz="1400" dirty="0"/>
          </a:p>
        </p:txBody>
      </p:sp>
      <p:sp>
        <p:nvSpPr>
          <p:cNvPr id="18" name="Oval 17">
            <a:extLst>
              <a:ext uri="{FF2B5EF4-FFF2-40B4-BE49-F238E27FC236}">
                <a16:creationId xmlns:a16="http://schemas.microsoft.com/office/drawing/2014/main" id="{31F80407-B1A9-E2F1-6F39-7B4735A82997}"/>
              </a:ext>
            </a:extLst>
          </p:cNvPr>
          <p:cNvSpPr/>
          <p:nvPr/>
        </p:nvSpPr>
        <p:spPr>
          <a:xfrm>
            <a:off x="6326506" y="1799020"/>
            <a:ext cx="617220" cy="58293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d-ID" sz="1600" dirty="0">
                <a:latin typeface="Cooper Black" panose="0208090404030B020404" pitchFamily="18" charset="77"/>
              </a:rPr>
              <a:t>1.</a:t>
            </a:r>
          </a:p>
        </p:txBody>
      </p:sp>
      <p:sp>
        <p:nvSpPr>
          <p:cNvPr id="19" name="Rectangle 18">
            <a:extLst>
              <a:ext uri="{FF2B5EF4-FFF2-40B4-BE49-F238E27FC236}">
                <a16:creationId xmlns:a16="http://schemas.microsoft.com/office/drawing/2014/main" id="{3B921EFF-3325-112A-FA23-9DC0F04049CB}"/>
              </a:ext>
            </a:extLst>
          </p:cNvPr>
          <p:cNvSpPr/>
          <p:nvPr/>
        </p:nvSpPr>
        <p:spPr>
          <a:xfrm>
            <a:off x="6635116" y="2529145"/>
            <a:ext cx="5528310" cy="50292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Oval 19">
            <a:extLst>
              <a:ext uri="{FF2B5EF4-FFF2-40B4-BE49-F238E27FC236}">
                <a16:creationId xmlns:a16="http://schemas.microsoft.com/office/drawing/2014/main" id="{39665678-FC5A-7977-2967-AA456F8D2A47}"/>
              </a:ext>
            </a:extLst>
          </p:cNvPr>
          <p:cNvSpPr/>
          <p:nvPr/>
        </p:nvSpPr>
        <p:spPr>
          <a:xfrm>
            <a:off x="6326506" y="2483647"/>
            <a:ext cx="617220" cy="58293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d-ID" sz="1600" dirty="0">
                <a:latin typeface="Cooper Black" panose="0208090404030B020404" pitchFamily="18" charset="77"/>
              </a:rPr>
              <a:t>2.</a:t>
            </a:r>
          </a:p>
        </p:txBody>
      </p:sp>
      <p:sp>
        <p:nvSpPr>
          <p:cNvPr id="21" name="Rectangle 20">
            <a:extLst>
              <a:ext uri="{FF2B5EF4-FFF2-40B4-BE49-F238E27FC236}">
                <a16:creationId xmlns:a16="http://schemas.microsoft.com/office/drawing/2014/main" id="{288CD09A-CB1E-9C40-C3F9-591B9FA8213B}"/>
              </a:ext>
            </a:extLst>
          </p:cNvPr>
          <p:cNvSpPr/>
          <p:nvPr/>
        </p:nvSpPr>
        <p:spPr>
          <a:xfrm>
            <a:off x="6635116" y="3260665"/>
            <a:ext cx="5528309" cy="50292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Oval 21">
            <a:extLst>
              <a:ext uri="{FF2B5EF4-FFF2-40B4-BE49-F238E27FC236}">
                <a16:creationId xmlns:a16="http://schemas.microsoft.com/office/drawing/2014/main" id="{8B844068-2FF3-9033-6EF3-39D22A455B56}"/>
              </a:ext>
            </a:extLst>
          </p:cNvPr>
          <p:cNvSpPr/>
          <p:nvPr/>
        </p:nvSpPr>
        <p:spPr>
          <a:xfrm>
            <a:off x="6326506" y="3213772"/>
            <a:ext cx="617220" cy="58293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d-ID" sz="1600" dirty="0">
                <a:latin typeface="Cooper Black" panose="0208090404030B020404" pitchFamily="18" charset="77"/>
              </a:rPr>
              <a:t>3.</a:t>
            </a:r>
          </a:p>
        </p:txBody>
      </p:sp>
      <p:sp>
        <p:nvSpPr>
          <p:cNvPr id="23" name="Rectangle 22">
            <a:extLst>
              <a:ext uri="{FF2B5EF4-FFF2-40B4-BE49-F238E27FC236}">
                <a16:creationId xmlns:a16="http://schemas.microsoft.com/office/drawing/2014/main" id="{D44F5BCA-5850-070E-C83D-3C368E386908}"/>
              </a:ext>
            </a:extLst>
          </p:cNvPr>
          <p:cNvSpPr/>
          <p:nvPr/>
        </p:nvSpPr>
        <p:spPr>
          <a:xfrm>
            <a:off x="6635116" y="3990494"/>
            <a:ext cx="5528310" cy="50292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Oval 23">
            <a:extLst>
              <a:ext uri="{FF2B5EF4-FFF2-40B4-BE49-F238E27FC236}">
                <a16:creationId xmlns:a16="http://schemas.microsoft.com/office/drawing/2014/main" id="{11F577F3-E2D7-7F4A-6958-7A5E9B332C2D}"/>
              </a:ext>
            </a:extLst>
          </p:cNvPr>
          <p:cNvSpPr/>
          <p:nvPr/>
        </p:nvSpPr>
        <p:spPr>
          <a:xfrm>
            <a:off x="6326506" y="3943897"/>
            <a:ext cx="617220" cy="58293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d-ID" sz="1600" dirty="0">
                <a:latin typeface="Cooper Black" panose="0208090404030B020404" pitchFamily="18" charset="77"/>
              </a:rPr>
              <a:t>4.</a:t>
            </a:r>
          </a:p>
        </p:txBody>
      </p:sp>
      <p:sp>
        <p:nvSpPr>
          <p:cNvPr id="25" name="Rectangle 24">
            <a:extLst>
              <a:ext uri="{FF2B5EF4-FFF2-40B4-BE49-F238E27FC236}">
                <a16:creationId xmlns:a16="http://schemas.microsoft.com/office/drawing/2014/main" id="{0C980AFD-8C9D-EF5E-136A-49E0E7BA7E1C}"/>
              </a:ext>
            </a:extLst>
          </p:cNvPr>
          <p:cNvSpPr/>
          <p:nvPr/>
        </p:nvSpPr>
        <p:spPr>
          <a:xfrm>
            <a:off x="6635116" y="4720323"/>
            <a:ext cx="5528309" cy="735352"/>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Oval 25">
            <a:extLst>
              <a:ext uri="{FF2B5EF4-FFF2-40B4-BE49-F238E27FC236}">
                <a16:creationId xmlns:a16="http://schemas.microsoft.com/office/drawing/2014/main" id="{57AE92E6-C340-594E-AC74-BD0D822CE3CA}"/>
              </a:ext>
            </a:extLst>
          </p:cNvPr>
          <p:cNvSpPr/>
          <p:nvPr/>
        </p:nvSpPr>
        <p:spPr>
          <a:xfrm>
            <a:off x="6297929" y="4717535"/>
            <a:ext cx="702945" cy="735351"/>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d-ID" sz="1600" dirty="0">
                <a:latin typeface="Cooper Black" panose="0208090404030B020404" pitchFamily="18" charset="77"/>
              </a:rPr>
              <a:t>5.</a:t>
            </a:r>
          </a:p>
        </p:txBody>
      </p:sp>
      <p:sp>
        <p:nvSpPr>
          <p:cNvPr id="27" name="TextBox 26">
            <a:extLst>
              <a:ext uri="{FF2B5EF4-FFF2-40B4-BE49-F238E27FC236}">
                <a16:creationId xmlns:a16="http://schemas.microsoft.com/office/drawing/2014/main" id="{A7C687D4-2521-754A-4A8D-B9AEA9B27B7F}"/>
              </a:ext>
            </a:extLst>
          </p:cNvPr>
          <p:cNvSpPr txBox="1"/>
          <p:nvPr/>
        </p:nvSpPr>
        <p:spPr>
          <a:xfrm>
            <a:off x="7115176" y="1430656"/>
            <a:ext cx="4697730" cy="338554"/>
          </a:xfrm>
          <a:prstGeom prst="rect">
            <a:avLst/>
          </a:prstGeom>
          <a:noFill/>
        </p:spPr>
        <p:txBody>
          <a:bodyPr wrap="square" rtlCol="0">
            <a:spAutoFit/>
          </a:bodyPr>
          <a:lstStyle/>
          <a:p>
            <a:r>
              <a:rPr lang="id-ID" sz="1600" dirty="0">
                <a:latin typeface="Abadi" panose="020B0604020104020204" pitchFamily="34" charset="0"/>
                <a:ea typeface="Hiragino Kaku Gothic StdN W8" panose="020B0800000000000000" pitchFamily="34" charset="-128"/>
              </a:rPr>
              <a:t>Peserta didik diharapkan mampu:</a:t>
            </a:r>
          </a:p>
        </p:txBody>
      </p:sp>
      <p:sp>
        <p:nvSpPr>
          <p:cNvPr id="30" name="TextBox 29">
            <a:extLst>
              <a:ext uri="{FF2B5EF4-FFF2-40B4-BE49-F238E27FC236}">
                <a16:creationId xmlns:a16="http://schemas.microsoft.com/office/drawing/2014/main" id="{F81A459E-7A49-8550-0AAC-F534F94DD2A1}"/>
              </a:ext>
            </a:extLst>
          </p:cNvPr>
          <p:cNvSpPr txBox="1"/>
          <p:nvPr/>
        </p:nvSpPr>
        <p:spPr>
          <a:xfrm>
            <a:off x="7035166" y="1811322"/>
            <a:ext cx="5128260" cy="584775"/>
          </a:xfrm>
          <a:prstGeom prst="rect">
            <a:avLst/>
          </a:prstGeom>
          <a:noFill/>
        </p:spPr>
        <p:txBody>
          <a:bodyPr wrap="square" rtlCol="0">
            <a:spAutoFit/>
          </a:bodyPr>
          <a:lstStyle/>
          <a:p>
            <a:pPr algn="just"/>
            <a:r>
              <a:rPr lang="id-ID" sz="1600" dirty="0">
                <a:solidFill>
                  <a:schemeClr val="bg1"/>
                </a:solidFill>
                <a:latin typeface="Quire Sans" panose="020B0502040400020003" pitchFamily="34" charset="0"/>
                <a:cs typeface="Quire Sans" panose="020B0502040400020003" pitchFamily="34" charset="0"/>
              </a:rPr>
              <a:t>menjelaskan konsep konflik sosial dan kekerasan, serta dampak yang ditimbulkan;</a:t>
            </a:r>
          </a:p>
        </p:txBody>
      </p:sp>
      <p:sp>
        <p:nvSpPr>
          <p:cNvPr id="31" name="TextBox 30">
            <a:extLst>
              <a:ext uri="{FF2B5EF4-FFF2-40B4-BE49-F238E27FC236}">
                <a16:creationId xmlns:a16="http://schemas.microsoft.com/office/drawing/2014/main" id="{4CEE1455-8AF7-89C5-7FB1-38B22311EBB6}"/>
              </a:ext>
            </a:extLst>
          </p:cNvPr>
          <p:cNvSpPr txBox="1"/>
          <p:nvPr/>
        </p:nvSpPr>
        <p:spPr>
          <a:xfrm>
            <a:off x="7029451" y="2497851"/>
            <a:ext cx="5048250" cy="584775"/>
          </a:xfrm>
          <a:prstGeom prst="rect">
            <a:avLst/>
          </a:prstGeom>
          <a:noFill/>
        </p:spPr>
        <p:txBody>
          <a:bodyPr wrap="square" rtlCol="0">
            <a:spAutoFit/>
          </a:bodyPr>
          <a:lstStyle/>
          <a:p>
            <a:pPr algn="just"/>
            <a:r>
              <a:rPr lang="id-ID" sz="1600" dirty="0">
                <a:solidFill>
                  <a:schemeClr val="bg1"/>
                </a:solidFill>
                <a:latin typeface="Quire Sans" panose="020B0502040400020003" pitchFamily="34" charset="0"/>
                <a:cs typeface="Quire Sans" panose="020B0502040400020003" pitchFamily="34" charset="0"/>
              </a:rPr>
              <a:t>menjelaskan berbagai resolusi konflik dan upaya membangun perdamaian;</a:t>
            </a:r>
          </a:p>
        </p:txBody>
      </p:sp>
      <p:sp>
        <p:nvSpPr>
          <p:cNvPr id="32" name="TextBox 31">
            <a:extLst>
              <a:ext uri="{FF2B5EF4-FFF2-40B4-BE49-F238E27FC236}">
                <a16:creationId xmlns:a16="http://schemas.microsoft.com/office/drawing/2014/main" id="{9A11EA2A-3F15-0832-785D-C4B303FBBBD0}"/>
              </a:ext>
            </a:extLst>
          </p:cNvPr>
          <p:cNvSpPr txBox="1"/>
          <p:nvPr/>
        </p:nvSpPr>
        <p:spPr>
          <a:xfrm>
            <a:off x="7058025" y="3335960"/>
            <a:ext cx="5133975" cy="338554"/>
          </a:xfrm>
          <a:prstGeom prst="rect">
            <a:avLst/>
          </a:prstGeom>
          <a:noFill/>
        </p:spPr>
        <p:txBody>
          <a:bodyPr wrap="square" rtlCol="0">
            <a:spAutoFit/>
          </a:bodyPr>
          <a:lstStyle/>
          <a:p>
            <a:pPr algn="just"/>
            <a:r>
              <a:rPr lang="id-ID" sz="1600" dirty="0">
                <a:solidFill>
                  <a:schemeClr val="bg1"/>
                </a:solidFill>
                <a:latin typeface="Quire Sans" panose="020B0502040400020003" pitchFamily="34" charset="0"/>
                <a:cs typeface="Quire Sans" panose="020B0502040400020003" pitchFamily="34" charset="0"/>
              </a:rPr>
              <a:t>memanfaatkan analisis konflik dalam penelitian;</a:t>
            </a:r>
          </a:p>
        </p:txBody>
      </p:sp>
      <p:sp>
        <p:nvSpPr>
          <p:cNvPr id="33" name="TextBox 32">
            <a:extLst>
              <a:ext uri="{FF2B5EF4-FFF2-40B4-BE49-F238E27FC236}">
                <a16:creationId xmlns:a16="http://schemas.microsoft.com/office/drawing/2014/main" id="{84D0CD47-63A0-9350-7AD8-E43FDFFCEC12}"/>
              </a:ext>
            </a:extLst>
          </p:cNvPr>
          <p:cNvSpPr txBox="1"/>
          <p:nvPr/>
        </p:nvSpPr>
        <p:spPr>
          <a:xfrm>
            <a:off x="7029451" y="3938059"/>
            <a:ext cx="5048250" cy="584775"/>
          </a:xfrm>
          <a:prstGeom prst="rect">
            <a:avLst/>
          </a:prstGeom>
          <a:noFill/>
        </p:spPr>
        <p:txBody>
          <a:bodyPr wrap="square" rtlCol="0">
            <a:spAutoFit/>
          </a:bodyPr>
          <a:lstStyle/>
          <a:p>
            <a:pPr algn="just"/>
            <a:r>
              <a:rPr lang="id-ID" sz="1600" dirty="0">
                <a:solidFill>
                  <a:schemeClr val="bg1"/>
                </a:solidFill>
                <a:latin typeface="Quire Sans" panose="020B0502040400020003" pitchFamily="34" charset="0"/>
                <a:cs typeface="Quire Sans" panose="020B0502040400020003" pitchFamily="34" charset="0"/>
              </a:rPr>
              <a:t>melakukan penyelidikan dan pemecahan kasus berorientasi pemecahan masalah konflik; dan</a:t>
            </a:r>
          </a:p>
        </p:txBody>
      </p:sp>
      <p:sp>
        <p:nvSpPr>
          <p:cNvPr id="34" name="TextBox 33">
            <a:extLst>
              <a:ext uri="{FF2B5EF4-FFF2-40B4-BE49-F238E27FC236}">
                <a16:creationId xmlns:a16="http://schemas.microsoft.com/office/drawing/2014/main" id="{364B6030-C5AA-7A85-6AF0-B0114985D286}"/>
              </a:ext>
            </a:extLst>
          </p:cNvPr>
          <p:cNvSpPr txBox="1"/>
          <p:nvPr/>
        </p:nvSpPr>
        <p:spPr>
          <a:xfrm>
            <a:off x="7058025" y="4678953"/>
            <a:ext cx="5048250" cy="830997"/>
          </a:xfrm>
          <a:prstGeom prst="rect">
            <a:avLst/>
          </a:prstGeom>
          <a:noFill/>
        </p:spPr>
        <p:txBody>
          <a:bodyPr wrap="square" rtlCol="0">
            <a:spAutoFit/>
          </a:bodyPr>
          <a:lstStyle/>
          <a:p>
            <a:pPr algn="just"/>
            <a:r>
              <a:rPr lang="id-ID" sz="1600" dirty="0">
                <a:solidFill>
                  <a:schemeClr val="bg1"/>
                </a:solidFill>
                <a:latin typeface="Quire Sans" panose="020B0502040400020003" pitchFamily="34" charset="0"/>
                <a:cs typeface="Quire Sans" panose="020B0502040400020003" pitchFamily="34" charset="0"/>
              </a:rPr>
              <a:t>mengomunikasikan laporan hasil penyelidikan yang memuat rekomendasi pemecahan konflik sosial di lingkungan sekitar.</a:t>
            </a:r>
          </a:p>
        </p:txBody>
      </p:sp>
      <p:pic>
        <p:nvPicPr>
          <p:cNvPr id="14" name="Picture 13">
            <a:extLst>
              <a:ext uri="{FF2B5EF4-FFF2-40B4-BE49-F238E27FC236}">
                <a16:creationId xmlns:a16="http://schemas.microsoft.com/office/drawing/2014/main" id="{6AD5BAF3-2FC2-6CEE-53DA-00368BC6423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80992" y="1699788"/>
            <a:ext cx="5514057" cy="3676038"/>
          </a:xfrm>
          <a:prstGeom prst="snip2DiagRect">
            <a:avLst>
              <a:gd name="adj1" fmla="val 6856"/>
              <a:gd name="adj2" fmla="val 21811"/>
            </a:avLst>
          </a:prstGeom>
        </p:spPr>
      </p:pic>
    </p:spTree>
    <p:extLst>
      <p:ext uri="{BB962C8B-B14F-4D97-AF65-F5344CB8AC3E}">
        <p14:creationId xmlns:p14="http://schemas.microsoft.com/office/powerpoint/2010/main" val="8362082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ed Rectangle 16">
            <a:extLst>
              <a:ext uri="{FF2B5EF4-FFF2-40B4-BE49-F238E27FC236}">
                <a16:creationId xmlns:a16="http://schemas.microsoft.com/office/drawing/2014/main" id="{A257DB17-A85B-06D5-1A74-49C80E2E8F96}"/>
              </a:ext>
            </a:extLst>
          </p:cNvPr>
          <p:cNvSpPr/>
          <p:nvPr/>
        </p:nvSpPr>
        <p:spPr>
          <a:xfrm>
            <a:off x="1184031" y="1477088"/>
            <a:ext cx="8886092" cy="3587282"/>
          </a:xfrm>
          <a:prstGeom prst="roundRect">
            <a:avLst>
              <a:gd name="adj" fmla="val 8824"/>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id-ID"/>
          </a:p>
        </p:txBody>
      </p:sp>
      <p:grpSp>
        <p:nvGrpSpPr>
          <p:cNvPr id="2" name="Group 1">
            <a:extLst>
              <a:ext uri="{FF2B5EF4-FFF2-40B4-BE49-F238E27FC236}">
                <a16:creationId xmlns:a16="http://schemas.microsoft.com/office/drawing/2014/main" id="{6F69FC3C-26FF-AB94-57CD-6CB376E0B990}"/>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019C76E6-184A-D369-E52B-CB982AD94152}"/>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7CE14D48-128A-B2EC-7DFB-5F7B6A8DD29A}"/>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A2B2375E-27E0-5E92-3E6D-F81DDF4CEB47}"/>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0C8474FE-72A8-98D2-9279-0282E6FC6448}"/>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AC92DFB0-34D3-4E97-EEC9-F6CFB03BACDF}"/>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63DDC28D-52FE-F342-9C7C-72FEEA5EE35B}"/>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9" name="Rounded Rectangle 8">
            <a:extLst>
              <a:ext uri="{FF2B5EF4-FFF2-40B4-BE49-F238E27FC236}">
                <a16:creationId xmlns:a16="http://schemas.microsoft.com/office/drawing/2014/main" id="{894AE521-BCA9-C1DD-79F7-0E91CD473D16}"/>
              </a:ext>
            </a:extLst>
          </p:cNvPr>
          <p:cNvSpPr/>
          <p:nvPr/>
        </p:nvSpPr>
        <p:spPr>
          <a:xfrm>
            <a:off x="409575" y="387205"/>
            <a:ext cx="603250" cy="545782"/>
          </a:xfrm>
          <a:prstGeom prst="roundRect">
            <a:avLst/>
          </a:prstGeom>
          <a:solidFill>
            <a:schemeClr val="accent4">
              <a:lumMod val="75000"/>
              <a:alpha val="56078"/>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5.</a:t>
            </a:r>
          </a:p>
        </p:txBody>
      </p:sp>
      <p:sp>
        <p:nvSpPr>
          <p:cNvPr id="10" name="TextBox 9">
            <a:extLst>
              <a:ext uri="{FF2B5EF4-FFF2-40B4-BE49-F238E27FC236}">
                <a16:creationId xmlns:a16="http://schemas.microsoft.com/office/drawing/2014/main" id="{4BD27AA5-D19F-9ED4-6589-51565D424BB1}"/>
              </a:ext>
            </a:extLst>
          </p:cNvPr>
          <p:cNvSpPr txBox="1"/>
          <p:nvPr/>
        </p:nvSpPr>
        <p:spPr>
          <a:xfrm>
            <a:off x="1131276" y="475430"/>
            <a:ext cx="4577861" cy="369332"/>
          </a:xfrm>
          <a:prstGeom prst="rect">
            <a:avLst/>
          </a:prstGeom>
          <a:noFill/>
        </p:spPr>
        <p:txBody>
          <a:bodyPr wrap="square" rtlCol="0">
            <a:spAutoFit/>
          </a:bodyPr>
          <a:lstStyle/>
          <a:p>
            <a:r>
              <a:rPr lang="id-ID" dirty="0">
                <a:solidFill>
                  <a:schemeClr val="accent4">
                    <a:lumMod val="50000"/>
                  </a:schemeClr>
                </a:solidFill>
                <a:latin typeface="Hiragino Kaku Gothic StdN W8" panose="020B0800000000000000" pitchFamily="34" charset="-128"/>
                <a:ea typeface="Hiragino Kaku Gothic StdN W8" panose="020B0800000000000000" pitchFamily="34" charset="-128"/>
              </a:rPr>
              <a:t>Membangun Perdamaian Sosial</a:t>
            </a:r>
          </a:p>
        </p:txBody>
      </p:sp>
      <p:pic>
        <p:nvPicPr>
          <p:cNvPr id="16" name="Picture 15" descr="A group of people in a circle&#10;&#10;Description automatically generated with medium confidence">
            <a:extLst>
              <a:ext uri="{FF2B5EF4-FFF2-40B4-BE49-F238E27FC236}">
                <a16:creationId xmlns:a16="http://schemas.microsoft.com/office/drawing/2014/main" id="{91F24CBC-4C1E-9016-A1F2-71079455E6AA}"/>
              </a:ext>
            </a:extLst>
          </p:cNvPr>
          <p:cNvPicPr>
            <a:picLocks noChangeAspect="1"/>
          </p:cNvPicPr>
          <p:nvPr/>
        </p:nvPicPr>
        <p:blipFill>
          <a:blip r:embed="rId5"/>
          <a:stretch>
            <a:fillRect/>
          </a:stretch>
        </p:blipFill>
        <p:spPr>
          <a:xfrm>
            <a:off x="7010401" y="844762"/>
            <a:ext cx="4994030" cy="4994030"/>
          </a:xfrm>
          <a:prstGeom prst="rect">
            <a:avLst/>
          </a:prstGeom>
        </p:spPr>
      </p:pic>
      <p:sp>
        <p:nvSpPr>
          <p:cNvPr id="18" name="TextBox 17">
            <a:extLst>
              <a:ext uri="{FF2B5EF4-FFF2-40B4-BE49-F238E27FC236}">
                <a16:creationId xmlns:a16="http://schemas.microsoft.com/office/drawing/2014/main" id="{EE4EEA00-6A76-FE50-061E-F7657BE84804}"/>
              </a:ext>
            </a:extLst>
          </p:cNvPr>
          <p:cNvSpPr txBox="1"/>
          <p:nvPr/>
        </p:nvSpPr>
        <p:spPr>
          <a:xfrm>
            <a:off x="1570892" y="2075472"/>
            <a:ext cx="5896708" cy="2554545"/>
          </a:xfrm>
          <a:prstGeom prst="rect">
            <a:avLst/>
          </a:prstGeom>
          <a:noFill/>
        </p:spPr>
        <p:txBody>
          <a:bodyPr wrap="square" rtlCol="0">
            <a:spAutoFit/>
          </a:bodyPr>
          <a:lstStyle/>
          <a:p>
            <a:pPr algn="just"/>
            <a:r>
              <a:rPr lang="id-ID" sz="1600" dirty="0">
                <a:latin typeface="Quire Sans Light" panose="020B0302040400020003" pitchFamily="34" charset="0"/>
              </a:rPr>
              <a:t>Istilah damai sering diartikan sebagai ketenteraman, harmoni, dan ketenangan. Dalam praktiknya, perdamaian merupakan usaha untuk mengelola konflik identitas ataupun kepentingan yang dilakukan secara jangka panjang. Pelaksanaan perdamaian ini dapat diartikan sebagai situasi sempurna dari suatu hubungan sosial. Hal ini ditandai dengan tidak adanya konflik dan kekerasan, munculnya saling memahami atau menghormati perbedaan, serta adanya keadilan sosial. Jika perdamaian ini dapat dilakukan, yaitu dengan mengutamakan dialog, diharapkan akan tercipta kemaslahatan umat.</a:t>
            </a:r>
          </a:p>
        </p:txBody>
      </p:sp>
    </p:spTree>
    <p:extLst>
      <p:ext uri="{BB962C8B-B14F-4D97-AF65-F5344CB8AC3E}">
        <p14:creationId xmlns:p14="http://schemas.microsoft.com/office/powerpoint/2010/main" val="21450430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F3E2445E-C271-952E-28BA-C5D0F59CFCA5}"/>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1724C9B6-F2A8-C0CC-1635-AE9BB1F6483F}"/>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DDEE4578-5E6F-7F5B-0EF4-8F00783D02A9}"/>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AAB58DD1-D918-03B1-378A-F0F6BAF965AA}"/>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0E845EE4-C758-46B3-EB52-2619215159F4}"/>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563D1DE8-6305-2461-B01F-99FA2CB2EB7F}"/>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F24864D4-EDEF-181C-5299-E35E9C916222}"/>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16" name="Google Shape;358;p51">
            <a:extLst>
              <a:ext uri="{FF2B5EF4-FFF2-40B4-BE49-F238E27FC236}">
                <a16:creationId xmlns:a16="http://schemas.microsoft.com/office/drawing/2014/main" id="{5714C917-AAC0-7AB2-E8AE-8DD8EC856AC8}"/>
              </a:ext>
            </a:extLst>
          </p:cNvPr>
          <p:cNvSpPr/>
          <p:nvPr/>
        </p:nvSpPr>
        <p:spPr>
          <a:xfrm rot="-2148808">
            <a:off x="954900" y="1770942"/>
            <a:ext cx="647414" cy="266322"/>
          </a:xfrm>
          <a:custGeom>
            <a:avLst/>
            <a:gdLst/>
            <a:ahLst/>
            <a:cxnLst/>
            <a:rect l="l" t="t" r="r" b="b"/>
            <a:pathLst>
              <a:path w="36226" h="14902" extrusionOk="0">
                <a:moveTo>
                  <a:pt x="991" y="1"/>
                </a:moveTo>
                <a:lnTo>
                  <a:pt x="36226" y="3565"/>
                </a:lnTo>
                <a:cubicBezTo>
                  <a:pt x="36226" y="3565"/>
                  <a:pt x="34800" y="4452"/>
                  <a:pt x="34729" y="5291"/>
                </a:cubicBezTo>
                <a:cubicBezTo>
                  <a:pt x="34658" y="6123"/>
                  <a:pt x="35905" y="7244"/>
                  <a:pt x="35905" y="7244"/>
                </a:cubicBezTo>
                <a:cubicBezTo>
                  <a:pt x="35905" y="7244"/>
                  <a:pt x="34397" y="8289"/>
                  <a:pt x="34495" y="9138"/>
                </a:cubicBezTo>
                <a:cubicBezTo>
                  <a:pt x="34588" y="9993"/>
                  <a:pt x="35230" y="11114"/>
                  <a:pt x="35230" y="11114"/>
                </a:cubicBezTo>
                <a:cubicBezTo>
                  <a:pt x="35230" y="11114"/>
                  <a:pt x="33053" y="12943"/>
                  <a:pt x="34903" y="14902"/>
                </a:cubicBezTo>
                <a:lnTo>
                  <a:pt x="1" y="11364"/>
                </a:lnTo>
                <a:cubicBezTo>
                  <a:pt x="1" y="11364"/>
                  <a:pt x="1345" y="10134"/>
                  <a:pt x="1400" y="9465"/>
                </a:cubicBezTo>
                <a:cubicBezTo>
                  <a:pt x="1460" y="8801"/>
                  <a:pt x="333" y="7576"/>
                  <a:pt x="333" y="7576"/>
                </a:cubicBezTo>
                <a:cubicBezTo>
                  <a:pt x="333" y="7576"/>
                  <a:pt x="1884" y="6477"/>
                  <a:pt x="1977" y="5476"/>
                </a:cubicBezTo>
                <a:cubicBezTo>
                  <a:pt x="2064" y="4469"/>
                  <a:pt x="915" y="3473"/>
                  <a:pt x="915" y="3473"/>
                </a:cubicBezTo>
                <a:cubicBezTo>
                  <a:pt x="915" y="3473"/>
                  <a:pt x="2015" y="2901"/>
                  <a:pt x="2091" y="1954"/>
                </a:cubicBezTo>
                <a:cubicBezTo>
                  <a:pt x="2172" y="1007"/>
                  <a:pt x="991" y="1"/>
                  <a:pt x="991" y="1"/>
                </a:cubicBezTo>
                <a:close/>
              </a:path>
            </a:pathLst>
          </a:custGeom>
          <a:solidFill>
            <a:schemeClr val="dk1">
              <a:alpha val="26789"/>
            </a:schemeClr>
          </a:solidFill>
          <a:ln>
            <a:noFill/>
          </a:ln>
          <a:effectLst>
            <a:outerShdw blurRad="57150" dist="19050" dir="5400000" algn="bl" rotWithShape="0">
              <a:srgbClr val="000000">
                <a:alpha val="31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sp>
        <p:nvSpPr>
          <p:cNvPr id="17" name="Google Shape;359;p51">
            <a:extLst>
              <a:ext uri="{FF2B5EF4-FFF2-40B4-BE49-F238E27FC236}">
                <a16:creationId xmlns:a16="http://schemas.microsoft.com/office/drawing/2014/main" id="{768A5662-3FCD-2A1E-2ABB-275E3948048A}"/>
              </a:ext>
            </a:extLst>
          </p:cNvPr>
          <p:cNvSpPr/>
          <p:nvPr/>
        </p:nvSpPr>
        <p:spPr>
          <a:xfrm rot="3969605">
            <a:off x="6151373" y="4373862"/>
            <a:ext cx="504629" cy="656495"/>
          </a:xfrm>
          <a:custGeom>
            <a:avLst/>
            <a:gdLst/>
            <a:ahLst/>
            <a:cxnLst/>
            <a:rect l="l" t="t" r="r" b="b"/>
            <a:pathLst>
              <a:path w="28231" h="36727" extrusionOk="0">
                <a:moveTo>
                  <a:pt x="9835" y="1"/>
                </a:moveTo>
                <a:cubicBezTo>
                  <a:pt x="9835" y="1"/>
                  <a:pt x="9694" y="1552"/>
                  <a:pt x="8877" y="2031"/>
                </a:cubicBezTo>
                <a:cubicBezTo>
                  <a:pt x="8631" y="2175"/>
                  <a:pt x="8359" y="2226"/>
                  <a:pt x="8099" y="2226"/>
                </a:cubicBezTo>
                <a:cubicBezTo>
                  <a:pt x="7495" y="2226"/>
                  <a:pt x="6956" y="1955"/>
                  <a:pt x="6956" y="1955"/>
                </a:cubicBezTo>
                <a:cubicBezTo>
                  <a:pt x="6956" y="1955"/>
                  <a:pt x="6815" y="3468"/>
                  <a:pt x="5944" y="3979"/>
                </a:cubicBezTo>
                <a:cubicBezTo>
                  <a:pt x="5694" y="4127"/>
                  <a:pt x="5367" y="4179"/>
                  <a:pt x="5027" y="4179"/>
                </a:cubicBezTo>
                <a:cubicBezTo>
                  <a:pt x="4189" y="4179"/>
                  <a:pt x="3277" y="3860"/>
                  <a:pt x="3277" y="3860"/>
                </a:cubicBezTo>
                <a:cubicBezTo>
                  <a:pt x="3277" y="3860"/>
                  <a:pt x="2940" y="5492"/>
                  <a:pt x="2363" y="5830"/>
                </a:cubicBezTo>
                <a:cubicBezTo>
                  <a:pt x="2184" y="5936"/>
                  <a:pt x="1888" y="5973"/>
                  <a:pt x="1566" y="5973"/>
                </a:cubicBezTo>
                <a:cubicBezTo>
                  <a:pt x="850" y="5973"/>
                  <a:pt x="1" y="5792"/>
                  <a:pt x="1" y="5792"/>
                </a:cubicBezTo>
                <a:lnTo>
                  <a:pt x="1" y="5792"/>
                </a:lnTo>
                <a:lnTo>
                  <a:pt x="18233" y="36726"/>
                </a:lnTo>
                <a:cubicBezTo>
                  <a:pt x="18569" y="35013"/>
                  <a:pt x="19849" y="34712"/>
                  <a:pt x="20707" y="34712"/>
                </a:cubicBezTo>
                <a:cubicBezTo>
                  <a:pt x="21170" y="34712"/>
                  <a:pt x="21509" y="34800"/>
                  <a:pt x="21509" y="34800"/>
                </a:cubicBezTo>
                <a:cubicBezTo>
                  <a:pt x="21509" y="34800"/>
                  <a:pt x="22048" y="33624"/>
                  <a:pt x="22685" y="33053"/>
                </a:cubicBezTo>
                <a:cubicBezTo>
                  <a:pt x="22886" y="32873"/>
                  <a:pt x="23195" y="32811"/>
                  <a:pt x="23525" y="32811"/>
                </a:cubicBezTo>
                <a:cubicBezTo>
                  <a:pt x="24241" y="32811"/>
                  <a:pt x="25052" y="33102"/>
                  <a:pt x="25052" y="33102"/>
                </a:cubicBezTo>
                <a:cubicBezTo>
                  <a:pt x="25052" y="33102"/>
                  <a:pt x="25237" y="31431"/>
                  <a:pt x="25961" y="31006"/>
                </a:cubicBezTo>
                <a:cubicBezTo>
                  <a:pt x="26140" y="30901"/>
                  <a:pt x="26369" y="30861"/>
                  <a:pt x="26614" y="30861"/>
                </a:cubicBezTo>
                <a:cubicBezTo>
                  <a:pt x="27354" y="30861"/>
                  <a:pt x="28231" y="31224"/>
                  <a:pt x="28231" y="31224"/>
                </a:cubicBezTo>
                <a:lnTo>
                  <a:pt x="9835" y="1"/>
                </a:lnTo>
                <a:close/>
              </a:path>
            </a:pathLst>
          </a:custGeom>
          <a:solidFill>
            <a:schemeClr val="dk1">
              <a:alpha val="26789"/>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pic>
        <p:nvPicPr>
          <p:cNvPr id="19" name="Picture 18" descr="A group of people with their hands up&#10;&#10;Description automatically generated with low confidence">
            <a:extLst>
              <a:ext uri="{FF2B5EF4-FFF2-40B4-BE49-F238E27FC236}">
                <a16:creationId xmlns:a16="http://schemas.microsoft.com/office/drawing/2014/main" id="{24388380-B7C2-D4D6-8ECF-0E6E8D86A14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21318163">
            <a:off x="1403501" y="1677524"/>
            <a:ext cx="4875293" cy="3250195"/>
          </a:xfrm>
          <a:prstGeom prst="rect">
            <a:avLst/>
          </a:prstGeom>
        </p:spPr>
      </p:pic>
      <p:sp>
        <p:nvSpPr>
          <p:cNvPr id="20" name="TextBox 19">
            <a:extLst>
              <a:ext uri="{FF2B5EF4-FFF2-40B4-BE49-F238E27FC236}">
                <a16:creationId xmlns:a16="http://schemas.microsoft.com/office/drawing/2014/main" id="{FEFA219E-F417-DF52-FF77-46753F21961B}"/>
              </a:ext>
            </a:extLst>
          </p:cNvPr>
          <p:cNvSpPr txBox="1"/>
          <p:nvPr/>
        </p:nvSpPr>
        <p:spPr>
          <a:xfrm>
            <a:off x="6439310" y="2367028"/>
            <a:ext cx="5447890" cy="954107"/>
          </a:xfrm>
          <a:prstGeom prst="rect">
            <a:avLst/>
          </a:prstGeom>
          <a:noFill/>
        </p:spPr>
        <p:txBody>
          <a:bodyPr wrap="square" rtlCol="0">
            <a:spAutoFit/>
          </a:bodyPr>
          <a:lstStyle/>
          <a:p>
            <a:pPr marL="514350" indent="-514350">
              <a:buFont typeface="+mj-lt"/>
              <a:buAutoNum type="alphaUcPeriod" startAt="3"/>
            </a:pPr>
            <a:r>
              <a:rPr lang="id-ID" sz="2800" dirty="0">
                <a:solidFill>
                  <a:srgbClr val="0168CD"/>
                </a:solidFill>
                <a:latin typeface="Cooper Black" panose="0208090404030B020404" pitchFamily="18" charset="77"/>
                <a:ea typeface="Dotum" panose="020B0600000101010101" pitchFamily="34" charset="-127"/>
              </a:rPr>
              <a:t>Penelitian Berbasis Pemecahan Konflik</a:t>
            </a:r>
          </a:p>
        </p:txBody>
      </p:sp>
    </p:spTree>
    <p:extLst>
      <p:ext uri="{BB962C8B-B14F-4D97-AF65-F5344CB8AC3E}">
        <p14:creationId xmlns:p14="http://schemas.microsoft.com/office/powerpoint/2010/main" val="11789444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6F69FC3C-26FF-AB94-57CD-6CB376E0B990}"/>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019C76E6-184A-D369-E52B-CB982AD94152}"/>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7CE14D48-128A-B2EC-7DFB-5F7B6A8DD29A}"/>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A2B2375E-27E0-5E92-3E6D-F81DDF4CEB47}"/>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0C8474FE-72A8-98D2-9279-0282E6FC6448}"/>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AC92DFB0-34D3-4E97-EEC9-F6CFB03BACDF}"/>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63DDC28D-52FE-F342-9C7C-72FEEA5EE35B}"/>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9" name="Rounded Rectangle 8">
            <a:extLst>
              <a:ext uri="{FF2B5EF4-FFF2-40B4-BE49-F238E27FC236}">
                <a16:creationId xmlns:a16="http://schemas.microsoft.com/office/drawing/2014/main" id="{5FD6117D-8D14-D8CD-EED1-2879AB4810C7}"/>
              </a:ext>
            </a:extLst>
          </p:cNvPr>
          <p:cNvSpPr/>
          <p:nvPr/>
        </p:nvSpPr>
        <p:spPr>
          <a:xfrm>
            <a:off x="368300" y="265749"/>
            <a:ext cx="603250" cy="545782"/>
          </a:xfrm>
          <a:prstGeom prst="roundRect">
            <a:avLst/>
          </a:prstGeom>
          <a:solidFill>
            <a:schemeClr val="accent4">
              <a:lumMod val="75000"/>
              <a:alpha val="56078"/>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1.</a:t>
            </a:r>
          </a:p>
        </p:txBody>
      </p:sp>
      <p:sp>
        <p:nvSpPr>
          <p:cNvPr id="10" name="TextBox 9">
            <a:extLst>
              <a:ext uri="{FF2B5EF4-FFF2-40B4-BE49-F238E27FC236}">
                <a16:creationId xmlns:a16="http://schemas.microsoft.com/office/drawing/2014/main" id="{1E63E75D-6671-3499-3C7A-E9700339647C}"/>
              </a:ext>
            </a:extLst>
          </p:cNvPr>
          <p:cNvSpPr txBox="1"/>
          <p:nvPr/>
        </p:nvSpPr>
        <p:spPr>
          <a:xfrm>
            <a:off x="1005840" y="353974"/>
            <a:ext cx="6156960" cy="369332"/>
          </a:xfrm>
          <a:prstGeom prst="rect">
            <a:avLst/>
          </a:prstGeom>
          <a:noFill/>
        </p:spPr>
        <p:txBody>
          <a:bodyPr wrap="square" rtlCol="0">
            <a:spAutoFit/>
          </a:bodyPr>
          <a:lstStyle/>
          <a:p>
            <a:r>
              <a:rPr lang="id-ID" dirty="0">
                <a:solidFill>
                  <a:schemeClr val="accent4">
                    <a:lumMod val="50000"/>
                  </a:schemeClr>
                </a:solidFill>
                <a:latin typeface="Hiragino Kaku Gothic StdN W8" panose="020B0800000000000000" pitchFamily="34" charset="-128"/>
                <a:ea typeface="Hiragino Kaku Gothic StdN W8" panose="020B0800000000000000" pitchFamily="34" charset="-128"/>
              </a:rPr>
              <a:t>Tahap Identifikasi atau Pemetaan Konflik</a:t>
            </a:r>
          </a:p>
        </p:txBody>
      </p:sp>
      <p:sp>
        <p:nvSpPr>
          <p:cNvPr id="11" name="TextBox 10">
            <a:extLst>
              <a:ext uri="{FF2B5EF4-FFF2-40B4-BE49-F238E27FC236}">
                <a16:creationId xmlns:a16="http://schemas.microsoft.com/office/drawing/2014/main" id="{31F7DDAA-99B9-756F-9D80-D3C8D7E426FA}"/>
              </a:ext>
            </a:extLst>
          </p:cNvPr>
          <p:cNvSpPr txBox="1"/>
          <p:nvPr/>
        </p:nvSpPr>
        <p:spPr>
          <a:xfrm>
            <a:off x="1024890" y="811531"/>
            <a:ext cx="10287000" cy="1323439"/>
          </a:xfrm>
          <a:prstGeom prst="rect">
            <a:avLst/>
          </a:prstGeom>
          <a:noFill/>
        </p:spPr>
        <p:txBody>
          <a:bodyPr wrap="square" rtlCol="0">
            <a:spAutoFit/>
          </a:bodyPr>
          <a:lstStyle/>
          <a:p>
            <a:pPr algn="just"/>
            <a:r>
              <a:rPr lang="id-ID" sz="1600" dirty="0">
                <a:latin typeface="Quire Sans Light" panose="020B0302040400020003" pitchFamily="34" charset="0"/>
              </a:rPr>
              <a:t>Pada penelitian berbasis pemecahan konflik, masalah yang diteliti adalah solusi atas pertentangan atau konflik </a:t>
            </a:r>
            <a:r>
              <a:rPr lang="id-ID" sz="1600" dirty="0" err="1">
                <a:latin typeface="Quire Sans Light" panose="020B0302040400020003" pitchFamily="34" charset="0"/>
              </a:rPr>
              <a:t>antarklub</a:t>
            </a:r>
            <a:r>
              <a:rPr lang="id-ID" sz="1600" dirty="0">
                <a:latin typeface="Quire Sans Light" panose="020B0302040400020003" pitchFamily="34" charset="0"/>
              </a:rPr>
              <a:t> ekstrakurikuler di SMA X. Dalam merumuskan pemecahan atau solusi konflik, hal pertama yang perlu dilakukan adalah mengidentifikasi unsur-unsur yang terdapat pada konflik dan melakukan pemetaan konflik. </a:t>
            </a:r>
          </a:p>
          <a:p>
            <a:pPr algn="just"/>
            <a:r>
              <a:rPr lang="id-ID" sz="1600" dirty="0">
                <a:latin typeface="Quire Sans Light" panose="020B0302040400020003" pitchFamily="34" charset="0"/>
              </a:rPr>
              <a:t>Amr </a:t>
            </a:r>
            <a:r>
              <a:rPr lang="id-ID" sz="1600" dirty="0" err="1">
                <a:latin typeface="Quire Sans Light" panose="020B0302040400020003" pitchFamily="34" charset="0"/>
              </a:rPr>
              <a:t>Abdalla</a:t>
            </a:r>
            <a:r>
              <a:rPr lang="id-ID" sz="1600" dirty="0">
                <a:latin typeface="Quire Sans Light" panose="020B0302040400020003" pitchFamily="34" charset="0"/>
              </a:rPr>
              <a:t>, seorang sosiolog dari </a:t>
            </a:r>
            <a:r>
              <a:rPr lang="id-ID" sz="1600" dirty="0" err="1">
                <a:latin typeface="Quire Sans Light" panose="020B0302040400020003" pitchFamily="34" charset="0"/>
              </a:rPr>
              <a:t>University</a:t>
            </a:r>
            <a:r>
              <a:rPr lang="id-ID" sz="1600" dirty="0">
                <a:latin typeface="Quire Sans Light" panose="020B0302040400020003" pitchFamily="34" charset="0"/>
              </a:rPr>
              <a:t> </a:t>
            </a:r>
            <a:r>
              <a:rPr lang="id-ID" sz="1600" dirty="0" err="1">
                <a:latin typeface="Quire Sans Light" panose="020B0302040400020003" pitchFamily="34" charset="0"/>
              </a:rPr>
              <a:t>for</a:t>
            </a:r>
            <a:r>
              <a:rPr lang="id-ID" sz="1600" dirty="0">
                <a:latin typeface="Quire Sans Light" panose="020B0302040400020003" pitchFamily="34" charset="0"/>
              </a:rPr>
              <a:t> Peace yang dibentuk oleh PBB, memetakan konflik dengan model SIPABIO </a:t>
            </a:r>
            <a:r>
              <a:rPr lang="id-ID" sz="1600" i="1" dirty="0">
                <a:latin typeface="Quire Sans Light" panose="020B0302040400020003" pitchFamily="34" charset="0"/>
              </a:rPr>
              <a:t>(</a:t>
            </a:r>
            <a:r>
              <a:rPr lang="id-ID" sz="1600" i="1" dirty="0" err="1">
                <a:latin typeface="Quire Sans Light" panose="020B0302040400020003" pitchFamily="34" charset="0"/>
              </a:rPr>
              <a:t>sources</a:t>
            </a:r>
            <a:r>
              <a:rPr lang="id-ID" sz="1600" i="1" dirty="0">
                <a:latin typeface="Quire Sans Light" panose="020B0302040400020003" pitchFamily="34" charset="0"/>
              </a:rPr>
              <a:t>, </a:t>
            </a:r>
            <a:r>
              <a:rPr lang="id-ID" sz="1600" i="1" dirty="0" err="1">
                <a:latin typeface="Quire Sans Light" panose="020B0302040400020003" pitchFamily="34" charset="0"/>
              </a:rPr>
              <a:t>issues</a:t>
            </a:r>
            <a:r>
              <a:rPr lang="id-ID" sz="1600" i="1" dirty="0">
                <a:latin typeface="Quire Sans Light" panose="020B0302040400020003" pitchFamily="34" charset="0"/>
              </a:rPr>
              <a:t>, </a:t>
            </a:r>
            <a:r>
              <a:rPr lang="id-ID" sz="1600" i="1" dirty="0" err="1">
                <a:latin typeface="Quire Sans Light" panose="020B0302040400020003" pitchFamily="34" charset="0"/>
              </a:rPr>
              <a:t>parties</a:t>
            </a:r>
            <a:r>
              <a:rPr lang="id-ID" sz="1600" i="1" dirty="0">
                <a:latin typeface="Quire Sans Light" panose="020B0302040400020003" pitchFamily="34" charset="0"/>
              </a:rPr>
              <a:t>, </a:t>
            </a:r>
            <a:r>
              <a:rPr lang="id-ID" sz="1600" i="1" dirty="0" err="1">
                <a:latin typeface="Quire Sans Light" panose="020B0302040400020003" pitchFamily="34" charset="0"/>
              </a:rPr>
              <a:t>attitudes</a:t>
            </a:r>
            <a:r>
              <a:rPr lang="id-ID" sz="1600" i="1" dirty="0">
                <a:latin typeface="Quire Sans Light" panose="020B0302040400020003" pitchFamily="34" charset="0"/>
              </a:rPr>
              <a:t>, </a:t>
            </a:r>
            <a:r>
              <a:rPr lang="id-ID" sz="1600" i="1" dirty="0" err="1">
                <a:latin typeface="Quire Sans Light" panose="020B0302040400020003" pitchFamily="34" charset="0"/>
              </a:rPr>
              <a:t>behavior</a:t>
            </a:r>
            <a:r>
              <a:rPr lang="id-ID" sz="1600" i="1" dirty="0">
                <a:latin typeface="Quire Sans Light" panose="020B0302040400020003" pitchFamily="34" charset="0"/>
              </a:rPr>
              <a:t>, </a:t>
            </a:r>
            <a:r>
              <a:rPr lang="id-ID" sz="1600" i="1" dirty="0" err="1">
                <a:latin typeface="Quire Sans Light" panose="020B0302040400020003" pitchFamily="34" charset="0"/>
              </a:rPr>
              <a:t>intervention</a:t>
            </a:r>
            <a:r>
              <a:rPr lang="id-ID" sz="1600" i="1" dirty="0">
                <a:latin typeface="Quire Sans Light" panose="020B0302040400020003" pitchFamily="34" charset="0"/>
              </a:rPr>
              <a:t>, </a:t>
            </a:r>
            <a:r>
              <a:rPr lang="id-ID" sz="1600" dirty="0">
                <a:latin typeface="Quire Sans Light" panose="020B0302040400020003" pitchFamily="34" charset="0"/>
              </a:rPr>
              <a:t>dan</a:t>
            </a:r>
            <a:r>
              <a:rPr lang="id-ID" sz="1600" i="1" dirty="0">
                <a:latin typeface="Quire Sans Light" panose="020B0302040400020003" pitchFamily="34" charset="0"/>
              </a:rPr>
              <a:t> </a:t>
            </a:r>
            <a:r>
              <a:rPr lang="id-ID" sz="1600" i="1" dirty="0" err="1">
                <a:latin typeface="Quire Sans Light" panose="020B0302040400020003" pitchFamily="34" charset="0"/>
              </a:rPr>
              <a:t>outcome</a:t>
            </a:r>
            <a:r>
              <a:rPr lang="id-ID" sz="1600" i="1" dirty="0">
                <a:latin typeface="Quire Sans Light" panose="020B0302040400020003" pitchFamily="34" charset="0"/>
              </a:rPr>
              <a:t>).</a:t>
            </a:r>
          </a:p>
        </p:txBody>
      </p:sp>
      <p:sp>
        <p:nvSpPr>
          <p:cNvPr id="12" name="Oval 11">
            <a:extLst>
              <a:ext uri="{FF2B5EF4-FFF2-40B4-BE49-F238E27FC236}">
                <a16:creationId xmlns:a16="http://schemas.microsoft.com/office/drawing/2014/main" id="{86C4A43E-69DE-262B-E96F-1B89274ED57C}"/>
              </a:ext>
            </a:extLst>
          </p:cNvPr>
          <p:cNvSpPr/>
          <p:nvPr/>
        </p:nvSpPr>
        <p:spPr>
          <a:xfrm>
            <a:off x="1024890" y="2618213"/>
            <a:ext cx="1348353" cy="1317356"/>
          </a:xfrm>
          <a:prstGeom prst="ellipse">
            <a:avLst/>
          </a:pr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d-ID" sz="1400" i="1" dirty="0" err="1">
                <a:solidFill>
                  <a:schemeClr val="accent4">
                    <a:lumMod val="50000"/>
                  </a:schemeClr>
                </a:solidFill>
                <a:latin typeface="Quire Sans" panose="020B0502040400020003" pitchFamily="34" charset="0"/>
                <a:cs typeface="Quire Sans" panose="020B0502040400020003" pitchFamily="34" charset="0"/>
              </a:rPr>
              <a:t>Source</a:t>
            </a:r>
            <a:endParaRPr lang="id-ID" sz="1400" i="1" dirty="0">
              <a:solidFill>
                <a:schemeClr val="accent4">
                  <a:lumMod val="50000"/>
                </a:schemeClr>
              </a:solidFill>
              <a:latin typeface="Quire Sans" panose="020B0502040400020003" pitchFamily="34" charset="0"/>
              <a:cs typeface="Quire Sans" panose="020B0502040400020003" pitchFamily="34" charset="0"/>
            </a:endParaRPr>
          </a:p>
          <a:p>
            <a:pPr algn="ctr"/>
            <a:r>
              <a:rPr lang="id-ID" sz="1400" dirty="0">
                <a:solidFill>
                  <a:schemeClr val="accent4">
                    <a:lumMod val="50000"/>
                  </a:schemeClr>
                </a:solidFill>
                <a:latin typeface="Quire Sans" panose="020B0502040400020003" pitchFamily="34" charset="0"/>
                <a:cs typeface="Quire Sans" panose="020B0502040400020003" pitchFamily="34" charset="0"/>
              </a:rPr>
              <a:t>(Sumber Konflik)</a:t>
            </a:r>
          </a:p>
        </p:txBody>
      </p:sp>
      <p:sp>
        <p:nvSpPr>
          <p:cNvPr id="13" name="Oval 12">
            <a:extLst>
              <a:ext uri="{FF2B5EF4-FFF2-40B4-BE49-F238E27FC236}">
                <a16:creationId xmlns:a16="http://schemas.microsoft.com/office/drawing/2014/main" id="{082584A4-140A-1A95-F0B7-F7ED7BC6DDE9}"/>
              </a:ext>
            </a:extLst>
          </p:cNvPr>
          <p:cNvSpPr/>
          <p:nvPr/>
        </p:nvSpPr>
        <p:spPr>
          <a:xfrm>
            <a:off x="2954430" y="2646074"/>
            <a:ext cx="1348353" cy="1317356"/>
          </a:xfrm>
          <a:prstGeom prst="ellipse">
            <a:avLst/>
          </a:pr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d-ID" sz="1400" i="1" dirty="0" err="1">
                <a:solidFill>
                  <a:schemeClr val="accent4">
                    <a:lumMod val="50000"/>
                  </a:schemeClr>
                </a:solidFill>
                <a:latin typeface="Quire Sans" panose="020B0502040400020003" pitchFamily="34" charset="0"/>
                <a:cs typeface="Quire Sans" panose="020B0502040400020003" pitchFamily="34" charset="0"/>
              </a:rPr>
              <a:t>Attitudes</a:t>
            </a:r>
            <a:endParaRPr lang="id-ID" sz="1400" i="1" dirty="0">
              <a:solidFill>
                <a:schemeClr val="accent4">
                  <a:lumMod val="50000"/>
                </a:schemeClr>
              </a:solidFill>
              <a:latin typeface="Quire Sans" panose="020B0502040400020003" pitchFamily="34" charset="0"/>
              <a:cs typeface="Quire Sans" panose="020B0502040400020003" pitchFamily="34" charset="0"/>
            </a:endParaRPr>
          </a:p>
          <a:p>
            <a:pPr algn="ctr"/>
            <a:r>
              <a:rPr lang="id-ID" sz="1400" dirty="0">
                <a:solidFill>
                  <a:schemeClr val="accent4">
                    <a:lumMod val="50000"/>
                  </a:schemeClr>
                </a:solidFill>
                <a:latin typeface="Quire Sans" panose="020B0502040400020003" pitchFamily="34" charset="0"/>
                <a:cs typeface="Quire Sans" panose="020B0502040400020003" pitchFamily="34" charset="0"/>
              </a:rPr>
              <a:t>(Sikap)</a:t>
            </a:r>
          </a:p>
        </p:txBody>
      </p:sp>
      <p:sp>
        <p:nvSpPr>
          <p:cNvPr id="14" name="Oval 13">
            <a:extLst>
              <a:ext uri="{FF2B5EF4-FFF2-40B4-BE49-F238E27FC236}">
                <a16:creationId xmlns:a16="http://schemas.microsoft.com/office/drawing/2014/main" id="{7329C1C5-BC24-BEFB-0337-BCD1B2B17621}"/>
              </a:ext>
            </a:extLst>
          </p:cNvPr>
          <p:cNvSpPr/>
          <p:nvPr/>
        </p:nvSpPr>
        <p:spPr>
          <a:xfrm>
            <a:off x="4987001" y="2668025"/>
            <a:ext cx="1348353" cy="1317356"/>
          </a:xfrm>
          <a:prstGeom prst="ellipse">
            <a:avLst/>
          </a:pr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d-ID" sz="1400" i="1" dirty="0" err="1">
                <a:solidFill>
                  <a:schemeClr val="accent4">
                    <a:lumMod val="50000"/>
                  </a:schemeClr>
                </a:solidFill>
                <a:latin typeface="Quire Sans" panose="020B0502040400020003" pitchFamily="34" charset="0"/>
                <a:cs typeface="Quire Sans" panose="020B0502040400020003" pitchFamily="34" charset="0"/>
              </a:rPr>
              <a:t>Behavior</a:t>
            </a:r>
            <a:endParaRPr lang="id-ID" sz="1400" i="1" dirty="0">
              <a:solidFill>
                <a:schemeClr val="accent4">
                  <a:lumMod val="50000"/>
                </a:schemeClr>
              </a:solidFill>
              <a:latin typeface="Quire Sans" panose="020B0502040400020003" pitchFamily="34" charset="0"/>
              <a:cs typeface="Quire Sans" panose="020B0502040400020003" pitchFamily="34" charset="0"/>
            </a:endParaRPr>
          </a:p>
          <a:p>
            <a:pPr algn="ctr"/>
            <a:r>
              <a:rPr lang="id-ID" sz="1400" dirty="0">
                <a:solidFill>
                  <a:schemeClr val="accent4">
                    <a:lumMod val="50000"/>
                  </a:schemeClr>
                </a:solidFill>
                <a:latin typeface="Quire Sans" panose="020B0502040400020003" pitchFamily="34" charset="0"/>
                <a:cs typeface="Quire Sans" panose="020B0502040400020003" pitchFamily="34" charset="0"/>
              </a:rPr>
              <a:t>(Perilaku/Tindakan)</a:t>
            </a:r>
          </a:p>
        </p:txBody>
      </p:sp>
      <p:sp>
        <p:nvSpPr>
          <p:cNvPr id="15" name="Oval 14">
            <a:extLst>
              <a:ext uri="{FF2B5EF4-FFF2-40B4-BE49-F238E27FC236}">
                <a16:creationId xmlns:a16="http://schemas.microsoft.com/office/drawing/2014/main" id="{81A0EE58-BD09-2B71-2A85-99A65A361515}"/>
              </a:ext>
            </a:extLst>
          </p:cNvPr>
          <p:cNvSpPr/>
          <p:nvPr/>
        </p:nvSpPr>
        <p:spPr>
          <a:xfrm>
            <a:off x="1024889" y="4496485"/>
            <a:ext cx="1348353" cy="1317356"/>
          </a:xfrm>
          <a:prstGeom prst="ellipse">
            <a:avLst/>
          </a:pr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d-ID" sz="1400" i="1" dirty="0" err="1">
                <a:solidFill>
                  <a:schemeClr val="accent4">
                    <a:lumMod val="50000"/>
                  </a:schemeClr>
                </a:solidFill>
                <a:latin typeface="Quire Sans" panose="020B0502040400020003" pitchFamily="34" charset="0"/>
                <a:cs typeface="Quire Sans" panose="020B0502040400020003" pitchFamily="34" charset="0"/>
              </a:rPr>
              <a:t>Issues</a:t>
            </a:r>
            <a:endParaRPr lang="id-ID" sz="1400" i="1" dirty="0">
              <a:solidFill>
                <a:schemeClr val="accent4">
                  <a:lumMod val="50000"/>
                </a:schemeClr>
              </a:solidFill>
              <a:latin typeface="Quire Sans" panose="020B0502040400020003" pitchFamily="34" charset="0"/>
              <a:cs typeface="Quire Sans" panose="020B0502040400020003" pitchFamily="34" charset="0"/>
            </a:endParaRPr>
          </a:p>
          <a:p>
            <a:pPr algn="ctr"/>
            <a:r>
              <a:rPr lang="id-ID" sz="1400" dirty="0">
                <a:solidFill>
                  <a:schemeClr val="accent4">
                    <a:lumMod val="50000"/>
                  </a:schemeClr>
                </a:solidFill>
                <a:latin typeface="Quire Sans" panose="020B0502040400020003" pitchFamily="34" charset="0"/>
                <a:cs typeface="Quire Sans" panose="020B0502040400020003" pitchFamily="34" charset="0"/>
              </a:rPr>
              <a:t>(Isu-isu)</a:t>
            </a:r>
          </a:p>
        </p:txBody>
      </p:sp>
      <p:sp>
        <p:nvSpPr>
          <p:cNvPr id="17" name="Oval 16">
            <a:extLst>
              <a:ext uri="{FF2B5EF4-FFF2-40B4-BE49-F238E27FC236}">
                <a16:creationId xmlns:a16="http://schemas.microsoft.com/office/drawing/2014/main" id="{A06BDD5D-0BC1-AD83-9838-572A6B36001A}"/>
              </a:ext>
            </a:extLst>
          </p:cNvPr>
          <p:cNvSpPr/>
          <p:nvPr/>
        </p:nvSpPr>
        <p:spPr>
          <a:xfrm>
            <a:off x="2954430" y="4544436"/>
            <a:ext cx="1348353" cy="1317356"/>
          </a:xfrm>
          <a:prstGeom prst="ellipse">
            <a:avLst/>
          </a:pr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d-ID" sz="1400" i="1" dirty="0" err="1">
                <a:solidFill>
                  <a:schemeClr val="accent4">
                    <a:lumMod val="50000"/>
                  </a:schemeClr>
                </a:solidFill>
                <a:latin typeface="Quire Sans" panose="020B0502040400020003" pitchFamily="34" charset="0"/>
                <a:cs typeface="Quire Sans" panose="020B0502040400020003" pitchFamily="34" charset="0"/>
              </a:rPr>
              <a:t>Parties</a:t>
            </a:r>
            <a:endParaRPr lang="id-ID" sz="1400" i="1" dirty="0">
              <a:solidFill>
                <a:schemeClr val="accent4">
                  <a:lumMod val="50000"/>
                </a:schemeClr>
              </a:solidFill>
              <a:latin typeface="Quire Sans" panose="020B0502040400020003" pitchFamily="34" charset="0"/>
              <a:cs typeface="Quire Sans" panose="020B0502040400020003" pitchFamily="34" charset="0"/>
            </a:endParaRPr>
          </a:p>
          <a:p>
            <a:pPr algn="ctr"/>
            <a:r>
              <a:rPr lang="id-ID" sz="1400" dirty="0">
                <a:solidFill>
                  <a:schemeClr val="accent4">
                    <a:lumMod val="50000"/>
                  </a:schemeClr>
                </a:solidFill>
                <a:latin typeface="Quire Sans" panose="020B0502040400020003" pitchFamily="34" charset="0"/>
                <a:cs typeface="Quire Sans" panose="020B0502040400020003" pitchFamily="34" charset="0"/>
              </a:rPr>
              <a:t>(Pihak)</a:t>
            </a:r>
          </a:p>
        </p:txBody>
      </p:sp>
      <p:sp>
        <p:nvSpPr>
          <p:cNvPr id="18" name="Oval 17">
            <a:extLst>
              <a:ext uri="{FF2B5EF4-FFF2-40B4-BE49-F238E27FC236}">
                <a16:creationId xmlns:a16="http://schemas.microsoft.com/office/drawing/2014/main" id="{D8DB924E-20B3-F7BA-D0B0-DE08C6D1FDFE}"/>
              </a:ext>
            </a:extLst>
          </p:cNvPr>
          <p:cNvSpPr/>
          <p:nvPr/>
        </p:nvSpPr>
        <p:spPr>
          <a:xfrm>
            <a:off x="4987001" y="4566387"/>
            <a:ext cx="1348353" cy="1317356"/>
          </a:xfrm>
          <a:prstGeom prst="ellipse">
            <a:avLst/>
          </a:pr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d-ID" sz="1200" i="1" dirty="0" err="1">
                <a:solidFill>
                  <a:schemeClr val="accent4">
                    <a:lumMod val="50000"/>
                  </a:schemeClr>
                </a:solidFill>
                <a:latin typeface="Quire Sans" panose="020B0502040400020003" pitchFamily="34" charset="0"/>
                <a:cs typeface="Quire Sans" panose="020B0502040400020003" pitchFamily="34" charset="0"/>
              </a:rPr>
              <a:t>Intervention</a:t>
            </a:r>
            <a:r>
              <a:rPr lang="id-ID" sz="1400" i="1" dirty="0">
                <a:solidFill>
                  <a:schemeClr val="accent4">
                    <a:lumMod val="50000"/>
                  </a:schemeClr>
                </a:solidFill>
                <a:latin typeface="Quire Sans" panose="020B0502040400020003" pitchFamily="34" charset="0"/>
                <a:cs typeface="Quire Sans" panose="020B0502040400020003" pitchFamily="34" charset="0"/>
              </a:rPr>
              <a:t> </a:t>
            </a:r>
            <a:r>
              <a:rPr lang="id-ID" sz="1200" dirty="0">
                <a:solidFill>
                  <a:schemeClr val="accent4">
                    <a:lumMod val="50000"/>
                  </a:schemeClr>
                </a:solidFill>
                <a:latin typeface="Quire Sans" panose="020B0502040400020003" pitchFamily="34" charset="0"/>
                <a:cs typeface="Quire Sans" panose="020B0502040400020003" pitchFamily="34" charset="0"/>
              </a:rPr>
              <a:t>(Campur Tangan Pihak Lain)</a:t>
            </a:r>
          </a:p>
        </p:txBody>
      </p:sp>
      <p:sp>
        <p:nvSpPr>
          <p:cNvPr id="19" name="Oval 18">
            <a:extLst>
              <a:ext uri="{FF2B5EF4-FFF2-40B4-BE49-F238E27FC236}">
                <a16:creationId xmlns:a16="http://schemas.microsoft.com/office/drawing/2014/main" id="{85174C5F-4DF9-252B-6D9E-820558414CD7}"/>
              </a:ext>
            </a:extLst>
          </p:cNvPr>
          <p:cNvSpPr/>
          <p:nvPr/>
        </p:nvSpPr>
        <p:spPr>
          <a:xfrm>
            <a:off x="7019572" y="4560774"/>
            <a:ext cx="1348353" cy="1317356"/>
          </a:xfrm>
          <a:prstGeom prst="ellipse">
            <a:avLst/>
          </a:pr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d-ID" sz="1400" i="1" dirty="0" err="1">
                <a:solidFill>
                  <a:schemeClr val="accent4">
                    <a:lumMod val="50000"/>
                  </a:schemeClr>
                </a:solidFill>
                <a:latin typeface="Quire Sans" panose="020B0502040400020003" pitchFamily="34" charset="0"/>
                <a:cs typeface="Quire Sans" panose="020B0502040400020003" pitchFamily="34" charset="0"/>
              </a:rPr>
              <a:t>Outcomes</a:t>
            </a:r>
            <a:endParaRPr lang="id-ID" sz="1400" i="1" dirty="0">
              <a:solidFill>
                <a:schemeClr val="accent4">
                  <a:lumMod val="50000"/>
                </a:schemeClr>
              </a:solidFill>
              <a:latin typeface="Quire Sans" panose="020B0502040400020003" pitchFamily="34" charset="0"/>
              <a:cs typeface="Quire Sans" panose="020B0502040400020003" pitchFamily="34" charset="0"/>
            </a:endParaRPr>
          </a:p>
          <a:p>
            <a:pPr algn="ctr"/>
            <a:r>
              <a:rPr lang="id-ID" sz="1400" dirty="0">
                <a:solidFill>
                  <a:schemeClr val="accent4">
                    <a:lumMod val="50000"/>
                  </a:schemeClr>
                </a:solidFill>
                <a:latin typeface="Quire Sans" panose="020B0502040400020003" pitchFamily="34" charset="0"/>
                <a:cs typeface="Quire Sans" panose="020B0502040400020003" pitchFamily="34" charset="0"/>
              </a:rPr>
              <a:t>(Hasil Akhir)</a:t>
            </a:r>
          </a:p>
        </p:txBody>
      </p:sp>
      <p:sp>
        <p:nvSpPr>
          <p:cNvPr id="20" name="Triangle 19">
            <a:extLst>
              <a:ext uri="{FF2B5EF4-FFF2-40B4-BE49-F238E27FC236}">
                <a16:creationId xmlns:a16="http://schemas.microsoft.com/office/drawing/2014/main" id="{1B1DC20F-3DF7-DE8B-E2C1-A16B77620AE3}"/>
              </a:ext>
            </a:extLst>
          </p:cNvPr>
          <p:cNvSpPr/>
          <p:nvPr/>
        </p:nvSpPr>
        <p:spPr>
          <a:xfrm rot="10800000">
            <a:off x="1422400" y="4103290"/>
            <a:ext cx="468393" cy="273107"/>
          </a:xfrm>
          <a:prstGeom prst="triangle">
            <a:avLst/>
          </a:pr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Triangle 20">
            <a:extLst>
              <a:ext uri="{FF2B5EF4-FFF2-40B4-BE49-F238E27FC236}">
                <a16:creationId xmlns:a16="http://schemas.microsoft.com/office/drawing/2014/main" id="{EBFF0ADC-E3D7-28B3-EBD8-0C2B53860D8C}"/>
              </a:ext>
            </a:extLst>
          </p:cNvPr>
          <p:cNvSpPr/>
          <p:nvPr/>
        </p:nvSpPr>
        <p:spPr>
          <a:xfrm rot="10800000">
            <a:off x="5426980" y="4199145"/>
            <a:ext cx="468393" cy="273107"/>
          </a:xfrm>
          <a:prstGeom prst="triangle">
            <a:avLst/>
          </a:pr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Triangle 21">
            <a:extLst>
              <a:ext uri="{FF2B5EF4-FFF2-40B4-BE49-F238E27FC236}">
                <a16:creationId xmlns:a16="http://schemas.microsoft.com/office/drawing/2014/main" id="{E84933AF-49F5-4A53-3CBF-4410FCE60748}"/>
              </a:ext>
            </a:extLst>
          </p:cNvPr>
          <p:cNvSpPr/>
          <p:nvPr/>
        </p:nvSpPr>
        <p:spPr>
          <a:xfrm>
            <a:off x="3373174" y="4134191"/>
            <a:ext cx="468393" cy="273107"/>
          </a:xfrm>
          <a:prstGeom prst="triangle">
            <a:avLst/>
          </a:pr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Triangle 22">
            <a:extLst>
              <a:ext uri="{FF2B5EF4-FFF2-40B4-BE49-F238E27FC236}">
                <a16:creationId xmlns:a16="http://schemas.microsoft.com/office/drawing/2014/main" id="{803BBBA0-8E03-3D96-C01D-A6A00BD61813}"/>
              </a:ext>
            </a:extLst>
          </p:cNvPr>
          <p:cNvSpPr/>
          <p:nvPr/>
        </p:nvSpPr>
        <p:spPr>
          <a:xfrm rot="5400000">
            <a:off x="4356233" y="3218600"/>
            <a:ext cx="468393" cy="273107"/>
          </a:xfrm>
          <a:prstGeom prst="triangle">
            <a:avLst/>
          </a:pr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Triangle 24">
            <a:extLst>
              <a:ext uri="{FF2B5EF4-FFF2-40B4-BE49-F238E27FC236}">
                <a16:creationId xmlns:a16="http://schemas.microsoft.com/office/drawing/2014/main" id="{6D526215-3F50-240C-1A98-02B6EF8247C9}"/>
              </a:ext>
            </a:extLst>
          </p:cNvPr>
          <p:cNvSpPr/>
          <p:nvPr/>
        </p:nvSpPr>
        <p:spPr>
          <a:xfrm rot="5400000">
            <a:off x="2372450" y="5035658"/>
            <a:ext cx="468393" cy="273107"/>
          </a:xfrm>
          <a:prstGeom prst="triangle">
            <a:avLst/>
          </a:pr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Triangle 25">
            <a:extLst>
              <a:ext uri="{FF2B5EF4-FFF2-40B4-BE49-F238E27FC236}">
                <a16:creationId xmlns:a16="http://schemas.microsoft.com/office/drawing/2014/main" id="{BA3476F9-DEC6-9E6F-01BD-19B717566E27}"/>
              </a:ext>
            </a:extLst>
          </p:cNvPr>
          <p:cNvSpPr/>
          <p:nvPr/>
        </p:nvSpPr>
        <p:spPr>
          <a:xfrm rot="5400000">
            <a:off x="6308729" y="5071462"/>
            <a:ext cx="468393" cy="273107"/>
          </a:xfrm>
          <a:prstGeom prst="triangle">
            <a:avLst/>
          </a:pr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15830522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6F69FC3C-26FF-AB94-57CD-6CB376E0B990}"/>
              </a:ext>
            </a:extLst>
          </p:cNvPr>
          <p:cNvGrpSpPr/>
          <p:nvPr/>
        </p:nvGrpSpPr>
        <p:grpSpPr>
          <a:xfrm>
            <a:off x="368300" y="5736166"/>
            <a:ext cx="12192000" cy="1121834"/>
            <a:chOff x="0" y="4302125"/>
            <a:chExt cx="9144000" cy="841375"/>
          </a:xfrm>
        </p:grpSpPr>
        <p:grpSp>
          <p:nvGrpSpPr>
            <p:cNvPr id="3" name="Group 2">
              <a:extLst>
                <a:ext uri="{FF2B5EF4-FFF2-40B4-BE49-F238E27FC236}">
                  <a16:creationId xmlns:a16="http://schemas.microsoft.com/office/drawing/2014/main" id="{019C76E6-184A-D369-E52B-CB982AD94152}"/>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7CE14D48-128A-B2EC-7DFB-5F7B6A8DD29A}"/>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A2B2375E-27E0-5E92-3E6D-F81DDF4CEB47}"/>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0C8474FE-72A8-98D2-9279-0282E6FC6448}"/>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AC92DFB0-34D3-4E97-EEC9-F6CFB03BACDF}"/>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63DDC28D-52FE-F342-9C7C-72FEEA5EE35B}"/>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9" name="Rounded Rectangle 8">
            <a:extLst>
              <a:ext uri="{FF2B5EF4-FFF2-40B4-BE49-F238E27FC236}">
                <a16:creationId xmlns:a16="http://schemas.microsoft.com/office/drawing/2014/main" id="{1C36A82E-46AC-9060-BF22-711268074682}"/>
              </a:ext>
            </a:extLst>
          </p:cNvPr>
          <p:cNvSpPr/>
          <p:nvPr/>
        </p:nvSpPr>
        <p:spPr>
          <a:xfrm>
            <a:off x="368300" y="265749"/>
            <a:ext cx="603250" cy="545782"/>
          </a:xfrm>
          <a:prstGeom prst="roundRect">
            <a:avLst/>
          </a:prstGeom>
          <a:solidFill>
            <a:schemeClr val="accent4">
              <a:lumMod val="75000"/>
              <a:alpha val="56078"/>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1.</a:t>
            </a:r>
          </a:p>
        </p:txBody>
      </p:sp>
      <p:sp>
        <p:nvSpPr>
          <p:cNvPr id="10" name="TextBox 9">
            <a:extLst>
              <a:ext uri="{FF2B5EF4-FFF2-40B4-BE49-F238E27FC236}">
                <a16:creationId xmlns:a16="http://schemas.microsoft.com/office/drawing/2014/main" id="{BF2FCCF9-2395-D160-9783-1AB611F9A8B3}"/>
              </a:ext>
            </a:extLst>
          </p:cNvPr>
          <p:cNvSpPr txBox="1"/>
          <p:nvPr/>
        </p:nvSpPr>
        <p:spPr>
          <a:xfrm>
            <a:off x="1005840" y="353974"/>
            <a:ext cx="6156960" cy="369332"/>
          </a:xfrm>
          <a:prstGeom prst="rect">
            <a:avLst/>
          </a:prstGeom>
          <a:noFill/>
        </p:spPr>
        <p:txBody>
          <a:bodyPr wrap="square" rtlCol="0">
            <a:spAutoFit/>
          </a:bodyPr>
          <a:lstStyle/>
          <a:p>
            <a:r>
              <a:rPr lang="id-ID" dirty="0">
                <a:solidFill>
                  <a:schemeClr val="accent4">
                    <a:lumMod val="50000"/>
                  </a:schemeClr>
                </a:solidFill>
                <a:latin typeface="Hiragino Kaku Gothic StdN W8" panose="020B0800000000000000" pitchFamily="34" charset="-128"/>
                <a:ea typeface="Hiragino Kaku Gothic StdN W8" panose="020B0800000000000000" pitchFamily="34" charset="-128"/>
              </a:rPr>
              <a:t>Tahap Identifikasi atau Pemetaan Konflik</a:t>
            </a:r>
          </a:p>
        </p:txBody>
      </p:sp>
      <p:sp>
        <p:nvSpPr>
          <p:cNvPr id="11" name="TextBox 10">
            <a:extLst>
              <a:ext uri="{FF2B5EF4-FFF2-40B4-BE49-F238E27FC236}">
                <a16:creationId xmlns:a16="http://schemas.microsoft.com/office/drawing/2014/main" id="{83032C52-497A-344E-1E25-6E5EF7E233AE}"/>
              </a:ext>
            </a:extLst>
          </p:cNvPr>
          <p:cNvSpPr txBox="1"/>
          <p:nvPr/>
        </p:nvSpPr>
        <p:spPr>
          <a:xfrm>
            <a:off x="1005840" y="811531"/>
            <a:ext cx="9918834" cy="338554"/>
          </a:xfrm>
          <a:prstGeom prst="rect">
            <a:avLst/>
          </a:prstGeom>
          <a:noFill/>
        </p:spPr>
        <p:txBody>
          <a:bodyPr wrap="square" rtlCol="0">
            <a:spAutoFit/>
          </a:bodyPr>
          <a:lstStyle/>
          <a:p>
            <a:r>
              <a:rPr lang="id-ID" sz="1600" dirty="0">
                <a:latin typeface="Quire Sans Light" panose="020B0302040400020003" pitchFamily="34" charset="0"/>
                <a:cs typeface="Quire Sans" panose="020B0502040400020003" pitchFamily="34" charset="0"/>
              </a:rPr>
              <a:t>Mengacu pada contoh kasus yang dipilih, maka identifikasi unsur-unsur konflik dapat dirumuskan sebagai berikut.</a:t>
            </a:r>
          </a:p>
        </p:txBody>
      </p:sp>
      <p:graphicFrame>
        <p:nvGraphicFramePr>
          <p:cNvPr id="12" name="Table 11">
            <a:extLst>
              <a:ext uri="{FF2B5EF4-FFF2-40B4-BE49-F238E27FC236}">
                <a16:creationId xmlns:a16="http://schemas.microsoft.com/office/drawing/2014/main" id="{5B31B763-977A-8AB4-B54C-336D504CAE32}"/>
              </a:ext>
            </a:extLst>
          </p:cNvPr>
          <p:cNvGraphicFramePr>
            <a:graphicFrameLocks noGrp="1"/>
          </p:cNvGraphicFramePr>
          <p:nvPr>
            <p:extLst>
              <p:ext uri="{D42A27DB-BD31-4B8C-83A1-F6EECF244321}">
                <p14:modId xmlns:p14="http://schemas.microsoft.com/office/powerpoint/2010/main" val="3235439624"/>
              </p:ext>
            </p:extLst>
          </p:nvPr>
        </p:nvGraphicFramePr>
        <p:xfrm>
          <a:off x="1005840" y="1297015"/>
          <a:ext cx="9646118" cy="4617118"/>
        </p:xfrm>
        <a:graphic>
          <a:graphicData uri="http://schemas.openxmlformats.org/drawingml/2006/table">
            <a:tbl>
              <a:tblPr firstRow="1" firstCol="1" bandRow="1">
                <a:tableStyleId>{1E171933-4619-4E11-9A3F-F7608DF75F80}</a:tableStyleId>
              </a:tblPr>
              <a:tblGrid>
                <a:gridCol w="2574797">
                  <a:extLst>
                    <a:ext uri="{9D8B030D-6E8A-4147-A177-3AD203B41FA5}">
                      <a16:colId xmlns:a16="http://schemas.microsoft.com/office/drawing/2014/main" val="2178298152"/>
                    </a:ext>
                  </a:extLst>
                </a:gridCol>
                <a:gridCol w="7071321">
                  <a:extLst>
                    <a:ext uri="{9D8B030D-6E8A-4147-A177-3AD203B41FA5}">
                      <a16:colId xmlns:a16="http://schemas.microsoft.com/office/drawing/2014/main" val="2996265451"/>
                    </a:ext>
                  </a:extLst>
                </a:gridCol>
              </a:tblGrid>
              <a:tr h="193007">
                <a:tc>
                  <a:txBody>
                    <a:bodyPr/>
                    <a:lstStyle/>
                    <a:p>
                      <a:pPr algn="ctr"/>
                      <a:r>
                        <a:rPr lang="en-US" sz="1500" b="1" i="0" kern="100" dirty="0" err="1">
                          <a:solidFill>
                            <a:schemeClr val="bg2">
                              <a:lumMod val="10000"/>
                            </a:schemeClr>
                          </a:solidFill>
                          <a:effectLst/>
                          <a:latin typeface="Quire Sans" panose="020B0502040400020003" pitchFamily="34" charset="0"/>
                          <a:cs typeface="Quire Sans" panose="020B0502040400020003" pitchFamily="34" charset="0"/>
                        </a:rPr>
                        <a:t>Aspek</a:t>
                      </a:r>
                      <a:endParaRPr lang="en-US" sz="1500" b="1" i="0" kern="100" dirty="0">
                        <a:solidFill>
                          <a:schemeClr val="bg2">
                            <a:lumMod val="10000"/>
                          </a:schemeClr>
                        </a:solidFill>
                        <a:effectLst/>
                        <a:latin typeface="Quire Sans" panose="020B0502040400020003" pitchFamily="34" charset="0"/>
                        <a:ea typeface="Times New Roman" panose="02020603050405020304" pitchFamily="18" charset="0"/>
                        <a:cs typeface="Quire Sans" panose="020B0502040400020003" pitchFamily="34" charset="0"/>
                      </a:endParaRPr>
                    </a:p>
                  </a:txBody>
                  <a:tcPr marL="68580" marR="68580" marT="0" marB="0"/>
                </a:tc>
                <a:tc>
                  <a:txBody>
                    <a:bodyPr/>
                    <a:lstStyle/>
                    <a:p>
                      <a:pPr algn="ctr"/>
                      <a:r>
                        <a:rPr lang="en-US" sz="1500" b="1" i="0" kern="100" dirty="0" err="1">
                          <a:solidFill>
                            <a:schemeClr val="bg2">
                              <a:lumMod val="10000"/>
                            </a:schemeClr>
                          </a:solidFill>
                          <a:effectLst/>
                          <a:latin typeface="Quire Sans" panose="020B0502040400020003" pitchFamily="34" charset="0"/>
                          <a:cs typeface="Quire Sans" panose="020B0502040400020003" pitchFamily="34" charset="0"/>
                        </a:rPr>
                        <a:t>Jawaban</a:t>
                      </a:r>
                      <a:endParaRPr lang="en-US" sz="1500" b="1" i="0" kern="100" dirty="0">
                        <a:solidFill>
                          <a:schemeClr val="bg2">
                            <a:lumMod val="10000"/>
                          </a:schemeClr>
                        </a:solidFill>
                        <a:effectLst/>
                        <a:latin typeface="Quire Sans" panose="020B0502040400020003" pitchFamily="34" charset="0"/>
                        <a:ea typeface="Times New Roman" panose="02020603050405020304" pitchFamily="18" charset="0"/>
                        <a:cs typeface="Quire Sans" panose="020B0502040400020003" pitchFamily="34" charset="0"/>
                      </a:endParaRPr>
                    </a:p>
                  </a:txBody>
                  <a:tcPr marL="68580" marR="68580" marT="0" marB="0"/>
                </a:tc>
                <a:extLst>
                  <a:ext uri="{0D108BD9-81ED-4DB2-BD59-A6C34878D82A}">
                    <a16:rowId xmlns:a16="http://schemas.microsoft.com/office/drawing/2014/main" val="2980591183"/>
                  </a:ext>
                </a:extLst>
              </a:tr>
              <a:tr h="193007">
                <a:tc>
                  <a:txBody>
                    <a:bodyPr/>
                    <a:lstStyle/>
                    <a:p>
                      <a:r>
                        <a:rPr lang="en-US" sz="1500" b="0" i="0" kern="100" dirty="0" err="1">
                          <a:effectLst/>
                          <a:latin typeface="Quire Sans Light" panose="020B0302040400020003" pitchFamily="34" charset="0"/>
                        </a:rPr>
                        <a:t>Isu</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konflik</a:t>
                      </a:r>
                      <a:endParaRPr lang="en-US" sz="1500" b="0" i="0" kern="100" dirty="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500" b="0" i="0" kern="100">
                          <a:effectLst/>
                          <a:latin typeface="Quire Sans Light" panose="020B0302040400020003" pitchFamily="34" charset="0"/>
                        </a:rPr>
                        <a:t>Pertentangan atau konflik antarklub ekstrakurikuler di SMA X.</a:t>
                      </a:r>
                      <a:endParaRPr lang="en-US" sz="1500" b="0" i="0" kern="10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043186087"/>
                  </a:ext>
                </a:extLst>
              </a:tr>
              <a:tr h="193007">
                <a:tc>
                  <a:txBody>
                    <a:bodyPr/>
                    <a:lstStyle/>
                    <a:p>
                      <a:r>
                        <a:rPr lang="en-US" sz="1500" b="0" i="0" kern="100" dirty="0" err="1">
                          <a:effectLst/>
                          <a:latin typeface="Quire Sans Light" panose="020B0302040400020003" pitchFamily="34" charset="0"/>
                        </a:rPr>
                        <a:t>Pihak</a:t>
                      </a:r>
                      <a:r>
                        <a:rPr lang="en-US" sz="1500" b="0" i="0" kern="100" dirty="0">
                          <a:effectLst/>
                          <a:latin typeface="Quire Sans Light" panose="020B0302040400020003" pitchFamily="34" charset="0"/>
                        </a:rPr>
                        <a:t> yang </a:t>
                      </a:r>
                      <a:r>
                        <a:rPr lang="en-US" sz="1500" b="0" i="0" kern="100" dirty="0" err="1">
                          <a:effectLst/>
                          <a:latin typeface="Quire Sans Light" panose="020B0302040400020003" pitchFamily="34" charset="0"/>
                        </a:rPr>
                        <a:t>bertikai</a:t>
                      </a:r>
                      <a:endParaRPr lang="en-US" sz="1500" b="0" i="0" kern="100" dirty="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500" b="0" i="0" kern="100">
                          <a:effectLst/>
                          <a:latin typeface="Quire Sans Light" panose="020B0302040400020003" pitchFamily="34" charset="0"/>
                        </a:rPr>
                        <a:t>Anggota Klub Musik dan Klub Drama di SMA X.</a:t>
                      </a:r>
                      <a:endParaRPr lang="en-US" sz="1500" b="0" i="0" kern="10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091167141"/>
                  </a:ext>
                </a:extLst>
              </a:tr>
              <a:tr h="579020">
                <a:tc>
                  <a:txBody>
                    <a:bodyPr/>
                    <a:lstStyle/>
                    <a:p>
                      <a:r>
                        <a:rPr lang="en-US" sz="1500" b="0" i="0" kern="100">
                          <a:effectLst/>
                          <a:latin typeface="Quire Sans Light" panose="020B0302040400020003" pitchFamily="34" charset="0"/>
                        </a:rPr>
                        <a:t>Hubungan antara pihak-pihak yang bertikai</a:t>
                      </a:r>
                      <a:endParaRPr lang="en-US" sz="1500" b="0" i="0" kern="10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500" b="0" i="0" kern="100" dirty="0" err="1">
                          <a:effectLst/>
                          <a:latin typeface="Quire Sans Light" panose="020B0302040400020003" pitchFamily="34" charset="0"/>
                        </a:rPr>
                        <a:t>Pihak-pihak</a:t>
                      </a:r>
                      <a:r>
                        <a:rPr lang="en-US" sz="1500" b="0" i="0" kern="100" dirty="0">
                          <a:effectLst/>
                          <a:latin typeface="Quire Sans Light" panose="020B0302040400020003" pitchFamily="34" charset="0"/>
                        </a:rPr>
                        <a:t> yang </a:t>
                      </a:r>
                      <a:r>
                        <a:rPr lang="en-US" sz="1500" b="0" i="0" kern="100" dirty="0" err="1">
                          <a:effectLst/>
                          <a:latin typeface="Quire Sans Light" panose="020B0302040400020003" pitchFamily="34" charset="0"/>
                        </a:rPr>
                        <a:t>bertikai</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memiliki</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hubungan</a:t>
                      </a:r>
                      <a:r>
                        <a:rPr lang="en-US" sz="1500" b="0" i="0" kern="100" dirty="0">
                          <a:effectLst/>
                          <a:latin typeface="Quire Sans Light" panose="020B0302040400020003" pitchFamily="34" charset="0"/>
                        </a:rPr>
                        <a:t> yang </a:t>
                      </a:r>
                      <a:r>
                        <a:rPr lang="en-US" sz="1500" b="0" i="0" kern="100" dirty="0" err="1">
                          <a:effectLst/>
                          <a:latin typeface="Quire Sans Light" panose="020B0302040400020003" pitchFamily="34" charset="0"/>
                        </a:rPr>
                        <a:t>sejajar</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atau</a:t>
                      </a:r>
                      <a:r>
                        <a:rPr lang="en-US" sz="1500" b="0" i="0" kern="100" dirty="0">
                          <a:effectLst/>
                          <a:latin typeface="Quire Sans Light" panose="020B0302040400020003" pitchFamily="34" charset="0"/>
                        </a:rPr>
                        <a:t> horizontal.</a:t>
                      </a:r>
                      <a:endParaRPr lang="en-US" sz="1500" b="0" i="0" kern="100" dirty="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85777498"/>
                  </a:ext>
                </a:extLst>
              </a:tr>
              <a:tr h="1544052">
                <a:tc>
                  <a:txBody>
                    <a:bodyPr/>
                    <a:lstStyle/>
                    <a:p>
                      <a:r>
                        <a:rPr lang="en-US" sz="1500" b="0" i="0" kern="100" dirty="0" err="1">
                          <a:effectLst/>
                          <a:latin typeface="Quire Sans Light" panose="020B0302040400020003" pitchFamily="34" charset="0"/>
                        </a:rPr>
                        <a:t>Sumber</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konflik</a:t>
                      </a:r>
                      <a:endParaRPr lang="en-US" sz="1500" b="0" i="0" kern="100" dirty="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500" b="0" i="0" kern="100" dirty="0" err="1">
                          <a:effectLst/>
                          <a:latin typeface="Quire Sans Light" panose="020B0302040400020003" pitchFamily="34" charset="0"/>
                        </a:rPr>
                        <a:t>Perbedaan</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kepentingan</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antara</a:t>
                      </a:r>
                      <a:r>
                        <a:rPr lang="en-US" sz="1500" b="0" i="0" kern="100" dirty="0">
                          <a:effectLst/>
                          <a:latin typeface="Quire Sans Light" panose="020B0302040400020003" pitchFamily="34" charset="0"/>
                        </a:rPr>
                        <a:t> Klub </a:t>
                      </a:r>
                      <a:r>
                        <a:rPr lang="en-US" sz="1500" b="0" i="0" kern="100" dirty="0" err="1">
                          <a:effectLst/>
                          <a:latin typeface="Quire Sans Light" panose="020B0302040400020003" pitchFamily="34" charset="0"/>
                        </a:rPr>
                        <a:t>Musik</a:t>
                      </a:r>
                      <a:r>
                        <a:rPr lang="en-US" sz="1500" b="0" i="0" kern="100" dirty="0">
                          <a:effectLst/>
                          <a:latin typeface="Quire Sans Light" panose="020B0302040400020003" pitchFamily="34" charset="0"/>
                        </a:rPr>
                        <a:t> dan Klub Drama </a:t>
                      </a:r>
                      <a:r>
                        <a:rPr lang="en-US" sz="1500" b="0" i="0" kern="100" dirty="0" err="1">
                          <a:effectLst/>
                          <a:latin typeface="Quire Sans Light" panose="020B0302040400020003" pitchFamily="34" charset="0"/>
                        </a:rPr>
                        <a:t>terkait</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jadwal</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pementasan</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karya</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klub</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Kedua</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klub</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berencana</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mengadakan</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pementasan</a:t>
                      </a:r>
                      <a:r>
                        <a:rPr lang="en-US" sz="1500" b="0" i="0" kern="100" dirty="0">
                          <a:effectLst/>
                          <a:latin typeface="Quire Sans Light" panose="020B0302040400020003" pitchFamily="34" charset="0"/>
                        </a:rPr>
                        <a:t> pada </a:t>
                      </a:r>
                      <a:r>
                        <a:rPr lang="en-US" sz="1500" b="0" i="0" kern="100" dirty="0" err="1">
                          <a:effectLst/>
                          <a:latin typeface="Quire Sans Light" panose="020B0302040400020003" pitchFamily="34" charset="0"/>
                        </a:rPr>
                        <a:t>tanggal</a:t>
                      </a:r>
                      <a:r>
                        <a:rPr lang="en-US" sz="1500" b="0" i="0" kern="100" dirty="0">
                          <a:effectLst/>
                          <a:latin typeface="Quire Sans Light" panose="020B0302040400020003" pitchFamily="34" charset="0"/>
                        </a:rPr>
                        <a:t> yang </a:t>
                      </a:r>
                      <a:r>
                        <a:rPr lang="en-US" sz="1500" b="0" i="0" kern="100" dirty="0" err="1">
                          <a:effectLst/>
                          <a:latin typeface="Quire Sans Light" panose="020B0302040400020003" pitchFamily="34" charset="0"/>
                        </a:rPr>
                        <a:t>sama</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sehingga</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timbul</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beberapa</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kendala</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seperti</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tempat</a:t>
                      </a:r>
                      <a:r>
                        <a:rPr lang="en-US" sz="1500" b="0" i="0" kern="100" dirty="0">
                          <a:effectLst/>
                          <a:latin typeface="Quire Sans Light" panose="020B0302040400020003" pitchFamily="34" charset="0"/>
                        </a:rPr>
                        <a:t> dan </a:t>
                      </a:r>
                      <a:r>
                        <a:rPr lang="en-US" sz="1500" b="0" i="0" kern="100" dirty="0" err="1">
                          <a:effectLst/>
                          <a:latin typeface="Quire Sans Light" panose="020B0302040400020003" pitchFamily="34" charset="0"/>
                        </a:rPr>
                        <a:t>peralatan</a:t>
                      </a:r>
                      <a:r>
                        <a:rPr lang="en-US" sz="1500" b="0" i="0" kern="100" dirty="0">
                          <a:effectLst/>
                          <a:latin typeface="Quire Sans Light" panose="020B0302040400020003" pitchFamily="34" charset="0"/>
                        </a:rPr>
                        <a:t> yang </a:t>
                      </a:r>
                      <a:r>
                        <a:rPr lang="en-US" sz="1500" b="0" i="0" kern="100" dirty="0" err="1">
                          <a:effectLst/>
                          <a:latin typeface="Quire Sans Light" panose="020B0302040400020003" pitchFamily="34" charset="0"/>
                        </a:rPr>
                        <a:t>terbatas</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jadi</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tidak</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bisa</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digunakan</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untuk</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dua</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kegiatan</a:t>
                      </a:r>
                      <a:r>
                        <a:rPr lang="en-US" sz="1500" b="0" i="0" kern="100" dirty="0">
                          <a:effectLst/>
                          <a:latin typeface="Quire Sans Light" panose="020B0302040400020003" pitchFamily="34" charset="0"/>
                        </a:rPr>
                        <a:t> pada </a:t>
                      </a:r>
                      <a:r>
                        <a:rPr lang="en-US" sz="1500" b="0" i="0" kern="100" dirty="0" err="1">
                          <a:effectLst/>
                          <a:latin typeface="Quire Sans Light" panose="020B0302040400020003" pitchFamily="34" charset="0"/>
                        </a:rPr>
                        <a:t>saat</a:t>
                      </a:r>
                      <a:r>
                        <a:rPr lang="en-US" sz="1500" b="0" i="0" kern="100" dirty="0">
                          <a:effectLst/>
                          <a:latin typeface="Quire Sans Light" panose="020B0302040400020003" pitchFamily="34" charset="0"/>
                        </a:rPr>
                        <a:t> yang </a:t>
                      </a:r>
                      <a:r>
                        <a:rPr lang="en-US" sz="1500" b="0" i="0" kern="100" dirty="0" err="1">
                          <a:effectLst/>
                          <a:latin typeface="Quire Sans Light" panose="020B0302040400020003" pitchFamily="34" charset="0"/>
                        </a:rPr>
                        <a:t>bersamaan</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Selain</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itu</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ada</a:t>
                      </a:r>
                      <a:r>
                        <a:rPr lang="en-US" sz="1500" b="0" i="0" kern="100" dirty="0">
                          <a:effectLst/>
                          <a:latin typeface="Quire Sans Light" panose="020B0302040400020003" pitchFamily="34" charset="0"/>
                        </a:rPr>
                        <a:t> juga </a:t>
                      </a:r>
                      <a:r>
                        <a:rPr lang="en-US" sz="1500" b="0" i="0" kern="100" dirty="0" err="1">
                          <a:effectLst/>
                          <a:latin typeface="Quire Sans Light" panose="020B0302040400020003" pitchFamily="34" charset="0"/>
                        </a:rPr>
                        <a:t>potensi</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berkurangnya</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jumlah</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penonton</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karena</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terbagi</a:t>
                      </a:r>
                      <a:r>
                        <a:rPr lang="en-US" sz="1500" b="0" i="0" kern="100" dirty="0">
                          <a:effectLst/>
                          <a:latin typeface="Quire Sans Light" panose="020B0302040400020003" pitchFamily="34" charset="0"/>
                        </a:rPr>
                        <a:t> pada </a:t>
                      </a:r>
                      <a:r>
                        <a:rPr lang="en-US" sz="1500" b="0" i="0" kern="100" dirty="0" err="1">
                          <a:effectLst/>
                          <a:latin typeface="Quire Sans Light" panose="020B0302040400020003" pitchFamily="34" charset="0"/>
                        </a:rPr>
                        <a:t>dua</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kegiatan</a:t>
                      </a:r>
                      <a:r>
                        <a:rPr lang="en-US" sz="1500" b="0" i="0" kern="100" dirty="0">
                          <a:effectLst/>
                          <a:latin typeface="Quire Sans Light" panose="020B0302040400020003" pitchFamily="34" charset="0"/>
                        </a:rPr>
                        <a:t> yang </a:t>
                      </a:r>
                      <a:r>
                        <a:rPr lang="en-US" sz="1500" b="0" i="0" kern="100" dirty="0" err="1">
                          <a:effectLst/>
                          <a:latin typeface="Quire Sans Light" panose="020B0302040400020003" pitchFamily="34" charset="0"/>
                        </a:rPr>
                        <a:t>berbeda</a:t>
                      </a:r>
                      <a:r>
                        <a:rPr lang="en-US" sz="1500" b="0" i="0" kern="100" dirty="0">
                          <a:effectLst/>
                          <a:latin typeface="Quire Sans Light" panose="020B0302040400020003" pitchFamily="34" charset="0"/>
                        </a:rPr>
                        <a:t>.</a:t>
                      </a:r>
                      <a:endParaRPr lang="en-US" sz="1500" b="0" i="0" kern="100" dirty="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814468248"/>
                  </a:ext>
                </a:extLst>
              </a:tr>
              <a:tr h="772026">
                <a:tc>
                  <a:txBody>
                    <a:bodyPr/>
                    <a:lstStyle/>
                    <a:p>
                      <a:r>
                        <a:rPr lang="en-US" sz="1500" b="0" i="0" kern="100" dirty="0" err="1">
                          <a:effectLst/>
                          <a:latin typeface="Quire Sans Light" panose="020B0302040400020003" pitchFamily="34" charset="0"/>
                        </a:rPr>
                        <a:t>Perilaku</a:t>
                      </a:r>
                      <a:r>
                        <a:rPr lang="en-US" sz="1500" b="0" i="0" kern="100" dirty="0">
                          <a:effectLst/>
                          <a:latin typeface="Quire Sans Light" panose="020B0302040400020003" pitchFamily="34" charset="0"/>
                        </a:rPr>
                        <a:t>/Tindakan</a:t>
                      </a:r>
                      <a:endParaRPr lang="en-US" sz="1500" b="0" i="0" kern="100" dirty="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500" b="0" i="0" kern="100" dirty="0" err="1">
                          <a:effectLst/>
                          <a:latin typeface="Quire Sans Light" panose="020B0302040400020003" pitchFamily="34" charset="0"/>
                        </a:rPr>
                        <a:t>Kedua</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belah</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pihak</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tidak</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ada</a:t>
                      </a:r>
                      <a:r>
                        <a:rPr lang="en-US" sz="1500" b="0" i="0" kern="100" dirty="0">
                          <a:effectLst/>
                          <a:latin typeface="Quire Sans Light" panose="020B0302040400020003" pitchFamily="34" charset="0"/>
                        </a:rPr>
                        <a:t> yang </a:t>
                      </a:r>
                      <a:r>
                        <a:rPr lang="en-US" sz="1500" b="0" i="0" kern="100" dirty="0" err="1">
                          <a:effectLst/>
                          <a:latin typeface="Quire Sans Light" panose="020B0302040400020003" pitchFamily="34" charset="0"/>
                        </a:rPr>
                        <a:t>bersedia</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mengubah</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jadwalnya</a:t>
                      </a:r>
                      <a:r>
                        <a:rPr lang="en-US" sz="1500" b="0" i="0" kern="100" dirty="0">
                          <a:effectLst/>
                          <a:latin typeface="Quire Sans Light" panose="020B0302040400020003" pitchFamily="34" charset="0"/>
                        </a:rPr>
                        <a:t> dan </a:t>
                      </a:r>
                      <a:r>
                        <a:rPr lang="en-US" sz="1500" b="0" i="0" kern="100" dirty="0" err="1">
                          <a:effectLst/>
                          <a:latin typeface="Quire Sans Light" panose="020B0302040400020003" pitchFamily="34" charset="0"/>
                        </a:rPr>
                        <a:t>cenderung</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melakukan</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aksi</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mencari</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dukungan</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dari</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berbagai</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pihak</a:t>
                      </a:r>
                      <a:r>
                        <a:rPr lang="en-US" sz="1500" b="0" i="0" kern="100" dirty="0">
                          <a:effectLst/>
                          <a:latin typeface="Quire Sans Light" panose="020B0302040400020003" pitchFamily="34" charset="0"/>
                        </a:rPr>
                        <a:t> agar </a:t>
                      </a:r>
                      <a:r>
                        <a:rPr lang="en-US" sz="1500" b="0" i="0" kern="100" dirty="0" err="1">
                          <a:effectLst/>
                          <a:latin typeface="Quire Sans Light" panose="020B0302040400020003" pitchFamily="34" charset="0"/>
                        </a:rPr>
                        <a:t>kegiatan</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pementasan</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klub</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mereka</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dapat</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terlaksana</a:t>
                      </a:r>
                      <a:r>
                        <a:rPr lang="en-US" sz="1500" b="0" i="0" kern="100" dirty="0">
                          <a:effectLst/>
                          <a:latin typeface="Quire Sans Light" panose="020B0302040400020003" pitchFamily="34" charset="0"/>
                        </a:rPr>
                        <a:t> pada </a:t>
                      </a:r>
                      <a:r>
                        <a:rPr lang="en-US" sz="1500" b="0" i="0" kern="100" dirty="0" err="1">
                          <a:effectLst/>
                          <a:latin typeface="Quire Sans Light" panose="020B0302040400020003" pitchFamily="34" charset="0"/>
                        </a:rPr>
                        <a:t>tanggal</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tersebut</a:t>
                      </a:r>
                      <a:r>
                        <a:rPr lang="en-US" sz="1500" b="0" i="0" kern="100" dirty="0">
                          <a:effectLst/>
                          <a:latin typeface="Quire Sans Light" panose="020B0302040400020003" pitchFamily="34" charset="0"/>
                        </a:rPr>
                        <a:t>.</a:t>
                      </a:r>
                      <a:endParaRPr lang="en-US" sz="1500" b="0" i="0" kern="100" dirty="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100411436"/>
                  </a:ext>
                </a:extLst>
              </a:tr>
              <a:tr h="579020">
                <a:tc>
                  <a:txBody>
                    <a:bodyPr/>
                    <a:lstStyle/>
                    <a:p>
                      <a:r>
                        <a:rPr lang="en-US" sz="1500" b="0" i="0" kern="100">
                          <a:effectLst/>
                          <a:latin typeface="Quire Sans Light" panose="020B0302040400020003" pitchFamily="34" charset="0"/>
                        </a:rPr>
                        <a:t>Campur tangan pihak lain</a:t>
                      </a:r>
                      <a:endParaRPr lang="en-US" sz="1500" b="0" i="0" kern="10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500" b="0" i="0" kern="100" dirty="0" err="1">
                          <a:effectLst/>
                          <a:latin typeface="Quire Sans Light" panose="020B0302040400020003" pitchFamily="34" charset="0"/>
                        </a:rPr>
                        <a:t>Siswa</a:t>
                      </a:r>
                      <a:r>
                        <a:rPr lang="en-US" sz="1500" b="0" i="0" kern="100" dirty="0">
                          <a:effectLst/>
                          <a:latin typeface="Quire Sans Light" panose="020B0302040400020003" pitchFamily="34" charset="0"/>
                        </a:rPr>
                        <a:t> SMA X, Guru </a:t>
                      </a:r>
                      <a:r>
                        <a:rPr lang="en-US" sz="1500" b="0" i="0" kern="100" dirty="0" err="1">
                          <a:effectLst/>
                          <a:latin typeface="Quire Sans Light" panose="020B0302040400020003" pitchFamily="34" charset="0"/>
                        </a:rPr>
                        <a:t>Pembimbing</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Ekskul</a:t>
                      </a:r>
                      <a:r>
                        <a:rPr lang="en-US" sz="1500" b="0" i="0" kern="100" dirty="0">
                          <a:effectLst/>
                          <a:latin typeface="Quire Sans Light" panose="020B0302040400020003" pitchFamily="34" charset="0"/>
                        </a:rPr>
                        <a:t> Klub </a:t>
                      </a:r>
                      <a:r>
                        <a:rPr lang="en-US" sz="1500" b="0" i="0" kern="100" dirty="0" err="1">
                          <a:effectLst/>
                          <a:latin typeface="Quire Sans Light" panose="020B0302040400020003" pitchFamily="34" charset="0"/>
                        </a:rPr>
                        <a:t>Musik</a:t>
                      </a:r>
                      <a:r>
                        <a:rPr lang="en-US" sz="1500" b="0" i="0" kern="100" dirty="0">
                          <a:effectLst/>
                          <a:latin typeface="Quire Sans Light" panose="020B0302040400020003" pitchFamily="34" charset="0"/>
                        </a:rPr>
                        <a:t>, Guru </a:t>
                      </a:r>
                      <a:r>
                        <a:rPr lang="en-US" sz="1500" b="0" i="0" kern="100" dirty="0" err="1">
                          <a:effectLst/>
                          <a:latin typeface="Quire Sans Light" panose="020B0302040400020003" pitchFamily="34" charset="0"/>
                        </a:rPr>
                        <a:t>Pembimbing</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Ekskul</a:t>
                      </a:r>
                      <a:r>
                        <a:rPr lang="en-US" sz="1500" b="0" i="0" kern="100" dirty="0">
                          <a:effectLst/>
                          <a:latin typeface="Quire Sans Light" panose="020B0302040400020003" pitchFamily="34" charset="0"/>
                        </a:rPr>
                        <a:t> Klub Drama, Guru </a:t>
                      </a:r>
                      <a:r>
                        <a:rPr lang="en-US" sz="1500" b="0" i="0" kern="100" dirty="0" err="1">
                          <a:effectLst/>
                          <a:latin typeface="Quire Sans Light" panose="020B0302040400020003" pitchFamily="34" charset="0"/>
                        </a:rPr>
                        <a:t>Bimbingan</a:t>
                      </a:r>
                      <a:r>
                        <a:rPr lang="en-US" sz="1500" b="0" i="0" kern="100" dirty="0">
                          <a:effectLst/>
                          <a:latin typeface="Quire Sans Light" panose="020B0302040400020003" pitchFamily="34" charset="0"/>
                        </a:rPr>
                        <a:t> dan </a:t>
                      </a:r>
                      <a:r>
                        <a:rPr lang="en-US" sz="1500" b="0" i="0" kern="100" dirty="0" err="1">
                          <a:effectLst/>
                          <a:latin typeface="Quire Sans Light" panose="020B0302040400020003" pitchFamily="34" charset="0"/>
                        </a:rPr>
                        <a:t>Konseling</a:t>
                      </a:r>
                      <a:r>
                        <a:rPr lang="en-US" sz="1500" b="0" i="0" kern="100" dirty="0">
                          <a:effectLst/>
                          <a:latin typeface="Quire Sans Light" panose="020B0302040400020003" pitchFamily="34" charset="0"/>
                        </a:rPr>
                        <a:t>, dan </a:t>
                      </a:r>
                      <a:r>
                        <a:rPr lang="en-US" sz="1500" b="0" i="0" kern="100" dirty="0" err="1">
                          <a:effectLst/>
                          <a:latin typeface="Quire Sans Light" panose="020B0302040400020003" pitchFamily="34" charset="0"/>
                        </a:rPr>
                        <a:t>Kepala</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Sekolah</a:t>
                      </a:r>
                      <a:r>
                        <a:rPr lang="en-US" sz="1500" b="0" i="0" kern="100" dirty="0">
                          <a:effectLst/>
                          <a:latin typeface="Quire Sans Light" panose="020B0302040400020003" pitchFamily="34" charset="0"/>
                        </a:rPr>
                        <a:t>.</a:t>
                      </a:r>
                      <a:endParaRPr lang="en-US" sz="1500" b="0" i="0" kern="100" dirty="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228170743"/>
                  </a:ext>
                </a:extLst>
              </a:tr>
              <a:tr h="0">
                <a:tc>
                  <a:txBody>
                    <a:bodyPr/>
                    <a:lstStyle/>
                    <a:p>
                      <a:r>
                        <a:rPr lang="en-US" sz="1500" b="0" i="0" kern="100">
                          <a:effectLst/>
                          <a:latin typeface="Quire Sans Light" panose="020B0302040400020003" pitchFamily="34" charset="0"/>
                        </a:rPr>
                        <a:t>Hasil akhir</a:t>
                      </a:r>
                      <a:endParaRPr lang="en-US" sz="1500" b="0" i="0" kern="10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500" b="0" i="0" kern="100" dirty="0" err="1">
                          <a:effectLst/>
                          <a:latin typeface="Quire Sans Light" panose="020B0302040400020003" pitchFamily="34" charset="0"/>
                        </a:rPr>
                        <a:t>Terjadi</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perpecahan</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antarwarga</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sekolah</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khususnya</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antara</a:t>
                      </a:r>
                      <a:r>
                        <a:rPr lang="en-US" sz="1500" b="0" i="0" kern="100" dirty="0">
                          <a:effectLst/>
                          <a:latin typeface="Quire Sans Light" panose="020B0302040400020003" pitchFamily="34" charset="0"/>
                        </a:rPr>
                        <a:t> </a:t>
                      </a:r>
                      <a:r>
                        <a:rPr lang="en-US" sz="1500" b="0" i="0" kern="100" dirty="0" err="1">
                          <a:effectLst/>
                          <a:latin typeface="Quire Sans Light" panose="020B0302040400020003" pitchFamily="34" charset="0"/>
                        </a:rPr>
                        <a:t>anggota</a:t>
                      </a:r>
                      <a:r>
                        <a:rPr lang="en-US" sz="1500" b="0" i="0" kern="100" dirty="0">
                          <a:effectLst/>
                          <a:latin typeface="Quire Sans Light" panose="020B0302040400020003" pitchFamily="34" charset="0"/>
                        </a:rPr>
                        <a:t> Klub </a:t>
                      </a:r>
                      <a:r>
                        <a:rPr lang="en-US" sz="1500" b="0" i="0" kern="100" dirty="0" err="1">
                          <a:effectLst/>
                          <a:latin typeface="Quire Sans Light" panose="020B0302040400020003" pitchFamily="34" charset="0"/>
                        </a:rPr>
                        <a:t>Musik</a:t>
                      </a:r>
                      <a:r>
                        <a:rPr lang="en-US" sz="1500" b="0" i="0" kern="100" dirty="0">
                          <a:effectLst/>
                          <a:latin typeface="Quire Sans Light" panose="020B0302040400020003" pitchFamily="34" charset="0"/>
                        </a:rPr>
                        <a:t> dan Klub Drama.</a:t>
                      </a:r>
                      <a:endParaRPr lang="en-US" sz="1500" b="0" i="0" kern="100" dirty="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443772339"/>
                  </a:ext>
                </a:extLst>
              </a:tr>
            </a:tbl>
          </a:graphicData>
        </a:graphic>
      </p:graphicFrame>
    </p:spTree>
    <p:extLst>
      <p:ext uri="{BB962C8B-B14F-4D97-AF65-F5344CB8AC3E}">
        <p14:creationId xmlns:p14="http://schemas.microsoft.com/office/powerpoint/2010/main" val="34249341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F3E2221-F090-6504-255A-06D5656B0B2E}"/>
              </a:ext>
            </a:extLst>
          </p:cNvPr>
          <p:cNvGrpSpPr/>
          <p:nvPr/>
        </p:nvGrpSpPr>
        <p:grpSpPr>
          <a:xfrm>
            <a:off x="11229" y="5734800"/>
            <a:ext cx="12192000" cy="1123200"/>
            <a:chOff x="0" y="4302125"/>
            <a:chExt cx="9144000" cy="841375"/>
          </a:xfrm>
        </p:grpSpPr>
        <p:grpSp>
          <p:nvGrpSpPr>
            <p:cNvPr id="3" name="Group 2">
              <a:extLst>
                <a:ext uri="{FF2B5EF4-FFF2-40B4-BE49-F238E27FC236}">
                  <a16:creationId xmlns:a16="http://schemas.microsoft.com/office/drawing/2014/main" id="{1728F0C0-0D54-B404-B0F5-13E0FAC50E54}"/>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6016304C-7A49-5017-C003-57890EA0B245}"/>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448B653A-1709-C153-517B-2746F02988D6}"/>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69B130F3-C934-D355-07F0-D2D6D8B7D2F7}"/>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CA21ED8B-FB0F-9915-EDB5-89350D104D5E}"/>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A9C2E1A9-CB4E-A386-5A13-AEDDBD8C353C}"/>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9" name="Rounded Rectangle 8">
            <a:extLst>
              <a:ext uri="{FF2B5EF4-FFF2-40B4-BE49-F238E27FC236}">
                <a16:creationId xmlns:a16="http://schemas.microsoft.com/office/drawing/2014/main" id="{568CC3E6-B01A-2440-EF4A-625288D4C72E}"/>
              </a:ext>
            </a:extLst>
          </p:cNvPr>
          <p:cNvSpPr/>
          <p:nvPr/>
        </p:nvSpPr>
        <p:spPr>
          <a:xfrm>
            <a:off x="368300" y="265749"/>
            <a:ext cx="603250" cy="545782"/>
          </a:xfrm>
          <a:prstGeom prst="roundRect">
            <a:avLst/>
          </a:prstGeom>
          <a:solidFill>
            <a:schemeClr val="accent4">
              <a:lumMod val="75000"/>
              <a:alpha val="56078"/>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1.</a:t>
            </a:r>
          </a:p>
        </p:txBody>
      </p:sp>
      <p:sp>
        <p:nvSpPr>
          <p:cNvPr id="10" name="TextBox 9">
            <a:extLst>
              <a:ext uri="{FF2B5EF4-FFF2-40B4-BE49-F238E27FC236}">
                <a16:creationId xmlns:a16="http://schemas.microsoft.com/office/drawing/2014/main" id="{A2BA0795-73C7-48B5-1CAA-798709CCA4AA}"/>
              </a:ext>
            </a:extLst>
          </p:cNvPr>
          <p:cNvSpPr txBox="1"/>
          <p:nvPr/>
        </p:nvSpPr>
        <p:spPr>
          <a:xfrm>
            <a:off x="1005840" y="353974"/>
            <a:ext cx="6156960" cy="369332"/>
          </a:xfrm>
          <a:prstGeom prst="rect">
            <a:avLst/>
          </a:prstGeom>
          <a:noFill/>
        </p:spPr>
        <p:txBody>
          <a:bodyPr wrap="square" rtlCol="0">
            <a:spAutoFit/>
          </a:bodyPr>
          <a:lstStyle/>
          <a:p>
            <a:r>
              <a:rPr lang="id-ID" dirty="0">
                <a:solidFill>
                  <a:schemeClr val="accent4">
                    <a:lumMod val="50000"/>
                  </a:schemeClr>
                </a:solidFill>
                <a:latin typeface="Hiragino Kaku Gothic StdN W8" panose="020B0800000000000000" pitchFamily="34" charset="-128"/>
                <a:ea typeface="Hiragino Kaku Gothic StdN W8" panose="020B0800000000000000" pitchFamily="34" charset="-128"/>
              </a:rPr>
              <a:t>Tahap Identifikasi atau Pemetaan Konflik</a:t>
            </a:r>
          </a:p>
        </p:txBody>
      </p:sp>
      <p:sp>
        <p:nvSpPr>
          <p:cNvPr id="11" name="TextBox 10">
            <a:extLst>
              <a:ext uri="{FF2B5EF4-FFF2-40B4-BE49-F238E27FC236}">
                <a16:creationId xmlns:a16="http://schemas.microsoft.com/office/drawing/2014/main" id="{90EA6412-8E89-BF7D-ADF0-9B41914E637D}"/>
              </a:ext>
            </a:extLst>
          </p:cNvPr>
          <p:cNvSpPr txBox="1"/>
          <p:nvPr/>
        </p:nvSpPr>
        <p:spPr>
          <a:xfrm>
            <a:off x="1005840" y="811531"/>
            <a:ext cx="9918834" cy="338554"/>
          </a:xfrm>
          <a:prstGeom prst="rect">
            <a:avLst/>
          </a:prstGeom>
          <a:noFill/>
        </p:spPr>
        <p:txBody>
          <a:bodyPr wrap="square" rtlCol="0">
            <a:spAutoFit/>
          </a:bodyPr>
          <a:lstStyle/>
          <a:p>
            <a:r>
              <a:rPr lang="id-ID" sz="1600" dirty="0">
                <a:latin typeface="Quire Sans Light" panose="020B0302040400020003" pitchFamily="34" charset="0"/>
                <a:cs typeface="Quire Sans" panose="020B0502040400020003" pitchFamily="34" charset="0"/>
              </a:rPr>
              <a:t>Informasi terkait rancangan penelitian dapat dirumuskan sebagai berikut.</a:t>
            </a:r>
          </a:p>
        </p:txBody>
      </p:sp>
      <p:graphicFrame>
        <p:nvGraphicFramePr>
          <p:cNvPr id="12" name="Table 11">
            <a:extLst>
              <a:ext uri="{FF2B5EF4-FFF2-40B4-BE49-F238E27FC236}">
                <a16:creationId xmlns:a16="http://schemas.microsoft.com/office/drawing/2014/main" id="{DAA596E1-C445-915A-9ADF-A655352B363D}"/>
              </a:ext>
            </a:extLst>
          </p:cNvPr>
          <p:cNvGraphicFramePr>
            <a:graphicFrameLocks noGrp="1"/>
          </p:cNvGraphicFramePr>
          <p:nvPr>
            <p:extLst>
              <p:ext uri="{D42A27DB-BD31-4B8C-83A1-F6EECF244321}">
                <p14:modId xmlns:p14="http://schemas.microsoft.com/office/powerpoint/2010/main" val="1701487010"/>
              </p:ext>
            </p:extLst>
          </p:nvPr>
        </p:nvGraphicFramePr>
        <p:xfrm>
          <a:off x="1079500" y="1203831"/>
          <a:ext cx="10095298" cy="4689189"/>
        </p:xfrm>
        <a:graphic>
          <a:graphicData uri="http://schemas.openxmlformats.org/drawingml/2006/table">
            <a:tbl>
              <a:tblPr firstRow="1" firstCol="1" bandRow="1">
                <a:tableStyleId>{1E171933-4619-4E11-9A3F-F7608DF75F80}</a:tableStyleId>
              </a:tblPr>
              <a:tblGrid>
                <a:gridCol w="2694694">
                  <a:extLst>
                    <a:ext uri="{9D8B030D-6E8A-4147-A177-3AD203B41FA5}">
                      <a16:colId xmlns:a16="http://schemas.microsoft.com/office/drawing/2014/main" val="983290236"/>
                    </a:ext>
                  </a:extLst>
                </a:gridCol>
                <a:gridCol w="7400604">
                  <a:extLst>
                    <a:ext uri="{9D8B030D-6E8A-4147-A177-3AD203B41FA5}">
                      <a16:colId xmlns:a16="http://schemas.microsoft.com/office/drawing/2014/main" val="3862144998"/>
                    </a:ext>
                  </a:extLst>
                </a:gridCol>
              </a:tblGrid>
              <a:tr h="204344">
                <a:tc>
                  <a:txBody>
                    <a:bodyPr/>
                    <a:lstStyle/>
                    <a:p>
                      <a:pPr algn="ctr"/>
                      <a:r>
                        <a:rPr lang="en-US" sz="1400" b="1" i="0" kern="100" dirty="0">
                          <a:effectLst/>
                          <a:latin typeface="Quire Sans" panose="020B0502040400020003" pitchFamily="34" charset="0"/>
                          <a:cs typeface="Quire Sans" panose="020B0502040400020003" pitchFamily="34" charset="0"/>
                        </a:rPr>
                        <a:t>Bagian</a:t>
                      </a:r>
                      <a:endParaRPr lang="en-US" sz="1400" b="1" i="0" kern="100" dirty="0">
                        <a:effectLst/>
                        <a:latin typeface="Quire Sans" panose="020B0502040400020003" pitchFamily="34" charset="0"/>
                        <a:ea typeface="Times New Roman" panose="02020603050405020304" pitchFamily="18" charset="0"/>
                        <a:cs typeface="Quire Sans" panose="020B0502040400020003" pitchFamily="34" charset="0"/>
                      </a:endParaRPr>
                    </a:p>
                  </a:txBody>
                  <a:tcPr marL="62760" marR="62760" marT="0" marB="0"/>
                </a:tc>
                <a:tc>
                  <a:txBody>
                    <a:bodyPr/>
                    <a:lstStyle/>
                    <a:p>
                      <a:pPr algn="ctr"/>
                      <a:r>
                        <a:rPr lang="en-US" sz="1400" b="1" i="0" kern="100" dirty="0" err="1">
                          <a:effectLst/>
                          <a:latin typeface="Quire Sans" panose="020B0502040400020003" pitchFamily="34" charset="0"/>
                          <a:cs typeface="Quire Sans" panose="020B0502040400020003" pitchFamily="34" charset="0"/>
                        </a:rPr>
                        <a:t>Rumusan</a:t>
                      </a:r>
                      <a:endParaRPr lang="en-US" sz="1400" b="1" i="0" kern="100" dirty="0">
                        <a:effectLst/>
                        <a:latin typeface="Quire Sans" panose="020B0502040400020003" pitchFamily="34" charset="0"/>
                        <a:ea typeface="Times New Roman" panose="02020603050405020304" pitchFamily="18" charset="0"/>
                        <a:cs typeface="Quire Sans" panose="020B0502040400020003" pitchFamily="34" charset="0"/>
                      </a:endParaRPr>
                    </a:p>
                  </a:txBody>
                  <a:tcPr marL="62760" marR="62760" marT="0" marB="0"/>
                </a:tc>
                <a:extLst>
                  <a:ext uri="{0D108BD9-81ED-4DB2-BD59-A6C34878D82A}">
                    <a16:rowId xmlns:a16="http://schemas.microsoft.com/office/drawing/2014/main" val="1823431385"/>
                  </a:ext>
                </a:extLst>
              </a:tr>
              <a:tr h="204344">
                <a:tc>
                  <a:txBody>
                    <a:bodyPr/>
                    <a:lstStyle/>
                    <a:p>
                      <a:r>
                        <a:rPr lang="en-US" sz="1400" b="0" i="0" kern="100" dirty="0" err="1">
                          <a:effectLst/>
                          <a:latin typeface="Quire Sans Light" panose="020B0302040400020003" pitchFamily="34" charset="0"/>
                        </a:rPr>
                        <a:t>Topik</a:t>
                      </a:r>
                      <a:r>
                        <a:rPr lang="en-US" sz="1400" b="0" i="0" kern="100" dirty="0">
                          <a:effectLst/>
                          <a:latin typeface="Quire Sans Light" panose="020B0302040400020003" pitchFamily="34" charset="0"/>
                        </a:rPr>
                        <a:t> </a:t>
                      </a:r>
                      <a:r>
                        <a:rPr lang="en-US" sz="1400" b="0" i="0" kern="100" dirty="0" err="1">
                          <a:effectLst/>
                          <a:latin typeface="Quire Sans Light" panose="020B0302040400020003" pitchFamily="34" charset="0"/>
                        </a:rPr>
                        <a:t>Penelitian</a:t>
                      </a:r>
                      <a:endParaRPr lang="en-US" sz="1400" b="0" i="0" kern="100" dirty="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2760" marR="62760" marT="0" marB="0"/>
                </a:tc>
                <a:tc>
                  <a:txBody>
                    <a:bodyPr/>
                    <a:lstStyle/>
                    <a:p>
                      <a:r>
                        <a:rPr lang="en-US" sz="1400" b="0" i="0" kern="100" dirty="0" err="1">
                          <a:effectLst/>
                          <a:latin typeface="Quire Sans Light" panose="020B0302040400020003" pitchFamily="34" charset="0"/>
                        </a:rPr>
                        <a:t>Pemecahan</a:t>
                      </a:r>
                      <a:r>
                        <a:rPr lang="en-US" sz="1400" b="0" i="0" kern="100" dirty="0">
                          <a:effectLst/>
                          <a:latin typeface="Quire Sans Light" panose="020B0302040400020003" pitchFamily="34" charset="0"/>
                        </a:rPr>
                        <a:t> </a:t>
                      </a:r>
                      <a:r>
                        <a:rPr lang="en-US" sz="1400" b="0" i="0" kern="100" dirty="0" err="1">
                          <a:effectLst/>
                          <a:latin typeface="Quire Sans Light" panose="020B0302040400020003" pitchFamily="34" charset="0"/>
                        </a:rPr>
                        <a:t>konflik</a:t>
                      </a:r>
                      <a:r>
                        <a:rPr lang="en-US" sz="1400" b="0" i="0" kern="100" dirty="0">
                          <a:effectLst/>
                          <a:latin typeface="Quire Sans Light" panose="020B0302040400020003" pitchFamily="34" charset="0"/>
                        </a:rPr>
                        <a:t> </a:t>
                      </a:r>
                      <a:r>
                        <a:rPr lang="en-US" sz="1400" b="0" i="0" kern="100" dirty="0" err="1">
                          <a:effectLst/>
                          <a:latin typeface="Quire Sans Light" panose="020B0302040400020003" pitchFamily="34" charset="0"/>
                        </a:rPr>
                        <a:t>antarklub</a:t>
                      </a:r>
                      <a:r>
                        <a:rPr lang="en-US" sz="1400" b="0" i="0" kern="100" dirty="0">
                          <a:effectLst/>
                          <a:latin typeface="Quire Sans Light" panose="020B0302040400020003" pitchFamily="34" charset="0"/>
                        </a:rPr>
                        <a:t> </a:t>
                      </a:r>
                      <a:r>
                        <a:rPr lang="en-US" sz="1400" b="0" i="0" kern="100" dirty="0" err="1">
                          <a:effectLst/>
                          <a:latin typeface="Quire Sans Light" panose="020B0302040400020003" pitchFamily="34" charset="0"/>
                        </a:rPr>
                        <a:t>ekstrakurikuler</a:t>
                      </a:r>
                      <a:r>
                        <a:rPr lang="en-US" sz="1400" b="0" i="0" kern="100" dirty="0">
                          <a:effectLst/>
                          <a:latin typeface="Quire Sans Light" panose="020B0302040400020003" pitchFamily="34" charset="0"/>
                        </a:rPr>
                        <a:t> di SMA X.</a:t>
                      </a:r>
                      <a:endParaRPr lang="en-US" sz="1400" b="0" i="0" kern="100" dirty="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2760" marR="62760" marT="0" marB="0"/>
                </a:tc>
                <a:extLst>
                  <a:ext uri="{0D108BD9-81ED-4DB2-BD59-A6C34878D82A}">
                    <a16:rowId xmlns:a16="http://schemas.microsoft.com/office/drawing/2014/main" val="924405948"/>
                  </a:ext>
                </a:extLst>
              </a:tr>
              <a:tr h="408687">
                <a:tc>
                  <a:txBody>
                    <a:bodyPr/>
                    <a:lstStyle/>
                    <a:p>
                      <a:r>
                        <a:rPr lang="en-US" sz="1400" b="0" i="0" kern="100" dirty="0" err="1">
                          <a:effectLst/>
                          <a:latin typeface="Quire Sans Light" panose="020B0302040400020003" pitchFamily="34" charset="0"/>
                        </a:rPr>
                        <a:t>Latar</a:t>
                      </a:r>
                      <a:r>
                        <a:rPr lang="en-US" sz="1400" b="0" i="0" kern="100" dirty="0">
                          <a:effectLst/>
                          <a:latin typeface="Quire Sans Light" panose="020B0302040400020003" pitchFamily="34" charset="0"/>
                        </a:rPr>
                        <a:t> </a:t>
                      </a:r>
                      <a:r>
                        <a:rPr lang="en-US" sz="1400" b="0" i="0" kern="100" dirty="0" err="1">
                          <a:effectLst/>
                          <a:latin typeface="Quire Sans Light" panose="020B0302040400020003" pitchFamily="34" charset="0"/>
                        </a:rPr>
                        <a:t>Belakang</a:t>
                      </a:r>
                      <a:r>
                        <a:rPr lang="en-US" sz="1400" b="0" i="0" kern="100" dirty="0">
                          <a:effectLst/>
                          <a:latin typeface="Quire Sans Light" panose="020B0302040400020003" pitchFamily="34" charset="0"/>
                        </a:rPr>
                        <a:t> </a:t>
                      </a:r>
                      <a:r>
                        <a:rPr lang="en-US" sz="1400" b="0" i="0" kern="100" dirty="0" err="1">
                          <a:effectLst/>
                          <a:latin typeface="Quire Sans Light" panose="020B0302040400020003" pitchFamily="34" charset="0"/>
                        </a:rPr>
                        <a:t>Masalah</a:t>
                      </a:r>
                      <a:endParaRPr lang="en-US" sz="1400" b="0" i="0" kern="100" dirty="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2760" marR="62760" marT="0" marB="0"/>
                </a:tc>
                <a:tc>
                  <a:txBody>
                    <a:bodyPr/>
                    <a:lstStyle/>
                    <a:p>
                      <a:r>
                        <a:rPr lang="en-US" sz="1400" b="0" i="0" kern="100" dirty="0" err="1">
                          <a:effectLst/>
                          <a:latin typeface="Quire Sans Light" panose="020B0302040400020003" pitchFamily="34" charset="0"/>
                        </a:rPr>
                        <a:t>Pertentangan</a:t>
                      </a:r>
                      <a:r>
                        <a:rPr lang="en-US" sz="1400" b="0" i="0" kern="100" dirty="0">
                          <a:effectLst/>
                          <a:latin typeface="Quire Sans Light" panose="020B0302040400020003" pitchFamily="34" charset="0"/>
                        </a:rPr>
                        <a:t> </a:t>
                      </a:r>
                      <a:r>
                        <a:rPr lang="en-US" sz="1400" b="0" i="0" kern="100" dirty="0" err="1">
                          <a:effectLst/>
                          <a:latin typeface="Quire Sans Light" panose="020B0302040400020003" pitchFamily="34" charset="0"/>
                        </a:rPr>
                        <a:t>atau</a:t>
                      </a:r>
                      <a:r>
                        <a:rPr lang="en-US" sz="1400" b="0" i="0" kern="100" dirty="0">
                          <a:effectLst/>
                          <a:latin typeface="Quire Sans Light" panose="020B0302040400020003" pitchFamily="34" charset="0"/>
                        </a:rPr>
                        <a:t> </a:t>
                      </a:r>
                      <a:r>
                        <a:rPr lang="en-US" sz="1400" b="0" i="0" kern="100" dirty="0" err="1">
                          <a:effectLst/>
                          <a:latin typeface="Quire Sans Light" panose="020B0302040400020003" pitchFamily="34" charset="0"/>
                        </a:rPr>
                        <a:t>konflik</a:t>
                      </a:r>
                      <a:r>
                        <a:rPr lang="en-US" sz="1400" b="0" i="0" kern="100" dirty="0">
                          <a:effectLst/>
                          <a:latin typeface="Quire Sans Light" panose="020B0302040400020003" pitchFamily="34" charset="0"/>
                        </a:rPr>
                        <a:t> yang </a:t>
                      </a:r>
                      <a:r>
                        <a:rPr lang="en-US" sz="1400" b="0" i="0" kern="100" dirty="0" err="1">
                          <a:effectLst/>
                          <a:latin typeface="Quire Sans Light" panose="020B0302040400020003" pitchFamily="34" charset="0"/>
                        </a:rPr>
                        <a:t>terjadi</a:t>
                      </a:r>
                      <a:r>
                        <a:rPr lang="en-US" sz="1400" b="0" i="0" kern="100" dirty="0">
                          <a:effectLst/>
                          <a:latin typeface="Quire Sans Light" panose="020B0302040400020003" pitchFamily="34" charset="0"/>
                        </a:rPr>
                        <a:t> </a:t>
                      </a:r>
                      <a:r>
                        <a:rPr lang="en-US" sz="1400" b="0" i="0" kern="100" dirty="0" err="1">
                          <a:effectLst/>
                          <a:latin typeface="Quire Sans Light" panose="020B0302040400020003" pitchFamily="34" charset="0"/>
                        </a:rPr>
                        <a:t>antara</a:t>
                      </a:r>
                      <a:r>
                        <a:rPr lang="en-US" sz="1400" b="0" i="0" kern="100" dirty="0">
                          <a:effectLst/>
                          <a:latin typeface="Quire Sans Light" panose="020B0302040400020003" pitchFamily="34" charset="0"/>
                        </a:rPr>
                        <a:t> Klub </a:t>
                      </a:r>
                      <a:r>
                        <a:rPr lang="en-US" sz="1400" b="0" i="0" kern="100" dirty="0" err="1">
                          <a:effectLst/>
                          <a:latin typeface="Quire Sans Light" panose="020B0302040400020003" pitchFamily="34" charset="0"/>
                        </a:rPr>
                        <a:t>Musik</a:t>
                      </a:r>
                      <a:r>
                        <a:rPr lang="en-US" sz="1400" b="0" i="0" kern="100" dirty="0">
                          <a:effectLst/>
                          <a:latin typeface="Quire Sans Light" panose="020B0302040400020003" pitchFamily="34" charset="0"/>
                        </a:rPr>
                        <a:t> dan Klub Drama di SMA X </a:t>
                      </a:r>
                      <a:r>
                        <a:rPr lang="en-US" sz="1400" b="0" i="0" kern="100" dirty="0" err="1">
                          <a:effectLst/>
                          <a:latin typeface="Quire Sans Light" panose="020B0302040400020003" pitchFamily="34" charset="0"/>
                        </a:rPr>
                        <a:t>terkait</a:t>
                      </a:r>
                      <a:r>
                        <a:rPr lang="en-US" sz="1400" b="0" i="0" kern="100" dirty="0">
                          <a:effectLst/>
                          <a:latin typeface="Quire Sans Light" panose="020B0302040400020003" pitchFamily="34" charset="0"/>
                        </a:rPr>
                        <a:t> </a:t>
                      </a:r>
                      <a:r>
                        <a:rPr lang="en-US" sz="1400" b="0" i="0" kern="100" dirty="0" err="1">
                          <a:effectLst/>
                          <a:latin typeface="Quire Sans Light" panose="020B0302040400020003" pitchFamily="34" charset="0"/>
                        </a:rPr>
                        <a:t>jadwal</a:t>
                      </a:r>
                      <a:r>
                        <a:rPr lang="en-US" sz="1400" b="0" i="0" kern="100" dirty="0">
                          <a:effectLst/>
                          <a:latin typeface="Quire Sans Light" panose="020B0302040400020003" pitchFamily="34" charset="0"/>
                        </a:rPr>
                        <a:t> </a:t>
                      </a:r>
                      <a:r>
                        <a:rPr lang="en-US" sz="1400" b="0" i="0" kern="100" dirty="0" err="1">
                          <a:effectLst/>
                          <a:latin typeface="Quire Sans Light" panose="020B0302040400020003" pitchFamily="34" charset="0"/>
                        </a:rPr>
                        <a:t>pementasan</a:t>
                      </a:r>
                      <a:r>
                        <a:rPr lang="en-US" sz="1400" b="0" i="0" kern="100" dirty="0">
                          <a:effectLst/>
                          <a:latin typeface="Quire Sans Light" panose="020B0302040400020003" pitchFamily="34" charset="0"/>
                        </a:rPr>
                        <a:t> </a:t>
                      </a:r>
                      <a:r>
                        <a:rPr lang="en-US" sz="1400" b="0" i="0" kern="100" dirty="0" err="1">
                          <a:effectLst/>
                          <a:latin typeface="Quire Sans Light" panose="020B0302040400020003" pitchFamily="34" charset="0"/>
                        </a:rPr>
                        <a:t>karya</a:t>
                      </a:r>
                      <a:r>
                        <a:rPr lang="en-US" sz="1400" b="0" i="0" kern="100" dirty="0">
                          <a:effectLst/>
                          <a:latin typeface="Quire Sans Light" panose="020B0302040400020003" pitchFamily="34" charset="0"/>
                        </a:rPr>
                        <a:t> </a:t>
                      </a:r>
                      <a:r>
                        <a:rPr lang="en-US" sz="1400" b="0" i="0" kern="100" dirty="0" err="1">
                          <a:effectLst/>
                          <a:latin typeface="Quire Sans Light" panose="020B0302040400020003" pitchFamily="34" charset="0"/>
                        </a:rPr>
                        <a:t>klub</a:t>
                      </a:r>
                      <a:r>
                        <a:rPr lang="en-US" sz="1400" b="0" i="0" kern="100" dirty="0">
                          <a:effectLst/>
                          <a:latin typeface="Quire Sans Light" panose="020B0302040400020003" pitchFamily="34" charset="0"/>
                        </a:rPr>
                        <a:t>.</a:t>
                      </a:r>
                      <a:endParaRPr lang="en-US" sz="1400" b="0" i="0" kern="100" dirty="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2760" marR="62760" marT="0" marB="0"/>
                </a:tc>
                <a:extLst>
                  <a:ext uri="{0D108BD9-81ED-4DB2-BD59-A6C34878D82A}">
                    <a16:rowId xmlns:a16="http://schemas.microsoft.com/office/drawing/2014/main" val="2684562860"/>
                  </a:ext>
                </a:extLst>
              </a:tr>
              <a:tr h="1159787">
                <a:tc>
                  <a:txBody>
                    <a:bodyPr/>
                    <a:lstStyle/>
                    <a:p>
                      <a:r>
                        <a:rPr lang="en-US" sz="1400" b="0" i="0" kern="100" dirty="0" err="1">
                          <a:effectLst/>
                          <a:latin typeface="Quire Sans Light" panose="020B0302040400020003" pitchFamily="34" charset="0"/>
                        </a:rPr>
                        <a:t>Masalah</a:t>
                      </a:r>
                      <a:r>
                        <a:rPr lang="en-US" sz="1400" b="0" i="0" kern="100" dirty="0">
                          <a:effectLst/>
                          <a:latin typeface="Quire Sans Light" panose="020B0302040400020003" pitchFamily="34" charset="0"/>
                        </a:rPr>
                        <a:t> </a:t>
                      </a:r>
                      <a:r>
                        <a:rPr lang="en-US" sz="1400" b="0" i="0" kern="100" dirty="0" err="1">
                          <a:effectLst/>
                          <a:latin typeface="Quire Sans Light" panose="020B0302040400020003" pitchFamily="34" charset="0"/>
                        </a:rPr>
                        <a:t>Penelitian</a:t>
                      </a:r>
                      <a:endParaRPr lang="en-US" sz="1400" b="0" i="0" kern="100" dirty="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2760" marR="62760" marT="0" marB="0"/>
                </a:tc>
                <a:tc>
                  <a:txBody>
                    <a:bodyPr/>
                    <a:lstStyle/>
                    <a:p>
                      <a:pPr marL="342900" lvl="0" indent="-342900">
                        <a:buFont typeface="+mj-lt"/>
                        <a:buAutoNum type="arabicPeriod"/>
                      </a:pPr>
                      <a:r>
                        <a:rPr lang="en-US" sz="1400" b="0" i="0" kern="100" dirty="0" err="1">
                          <a:effectLst/>
                          <a:latin typeface="Quire Sans Light" panose="020B0302040400020003" pitchFamily="34" charset="0"/>
                        </a:rPr>
                        <a:t>Mengapa</a:t>
                      </a:r>
                      <a:r>
                        <a:rPr lang="en-US" sz="1400" b="0" i="0" kern="100" dirty="0">
                          <a:effectLst/>
                          <a:latin typeface="Quire Sans Light" panose="020B0302040400020003" pitchFamily="34" charset="0"/>
                        </a:rPr>
                        <a:t> </a:t>
                      </a:r>
                      <a:r>
                        <a:rPr lang="en-US" sz="1400" b="0" i="0" kern="100" dirty="0" err="1">
                          <a:effectLst/>
                          <a:latin typeface="Quire Sans Light" panose="020B0302040400020003" pitchFamily="34" charset="0"/>
                        </a:rPr>
                        <a:t>konflik</a:t>
                      </a:r>
                      <a:r>
                        <a:rPr lang="en-US" sz="1400" b="0" i="0" kern="100" dirty="0">
                          <a:effectLst/>
                          <a:latin typeface="Quire Sans Light" panose="020B0302040400020003" pitchFamily="34" charset="0"/>
                        </a:rPr>
                        <a:t> </a:t>
                      </a:r>
                      <a:r>
                        <a:rPr lang="en-US" sz="1400" b="0" i="0" kern="100" dirty="0" err="1">
                          <a:effectLst/>
                          <a:latin typeface="Quire Sans Light" panose="020B0302040400020003" pitchFamily="34" charset="0"/>
                        </a:rPr>
                        <a:t>antara</a:t>
                      </a:r>
                      <a:r>
                        <a:rPr lang="en-US" sz="1400" b="0" i="0" kern="100" dirty="0">
                          <a:effectLst/>
                          <a:latin typeface="Quire Sans Light" panose="020B0302040400020003" pitchFamily="34" charset="0"/>
                        </a:rPr>
                        <a:t> Klub </a:t>
                      </a:r>
                      <a:r>
                        <a:rPr lang="en-US" sz="1400" b="0" i="0" kern="100" dirty="0" err="1">
                          <a:effectLst/>
                          <a:latin typeface="Quire Sans Light" panose="020B0302040400020003" pitchFamily="34" charset="0"/>
                        </a:rPr>
                        <a:t>Musik</a:t>
                      </a:r>
                      <a:r>
                        <a:rPr lang="en-US" sz="1400" b="0" i="0" kern="100" dirty="0">
                          <a:effectLst/>
                          <a:latin typeface="Quire Sans Light" panose="020B0302040400020003" pitchFamily="34" charset="0"/>
                        </a:rPr>
                        <a:t> dan Klub Drama di SMA X </a:t>
                      </a:r>
                      <a:r>
                        <a:rPr lang="en-US" sz="1400" b="0" i="0" kern="100" dirty="0" err="1">
                          <a:effectLst/>
                          <a:latin typeface="Quire Sans Light" panose="020B0302040400020003" pitchFamily="34" charset="0"/>
                        </a:rPr>
                        <a:t>perlu</a:t>
                      </a:r>
                      <a:r>
                        <a:rPr lang="en-US" sz="1400" b="0" i="0" kern="100" dirty="0">
                          <a:effectLst/>
                          <a:latin typeface="Quire Sans Light" panose="020B0302040400020003" pitchFamily="34" charset="0"/>
                        </a:rPr>
                        <a:t> </a:t>
                      </a:r>
                      <a:r>
                        <a:rPr lang="en-US" sz="1400" b="0" i="0" kern="100" dirty="0" err="1">
                          <a:effectLst/>
                          <a:latin typeface="Quire Sans Light" panose="020B0302040400020003" pitchFamily="34" charset="0"/>
                        </a:rPr>
                        <a:t>diatasi</a:t>
                      </a:r>
                      <a:r>
                        <a:rPr lang="en-US" sz="1400" b="0" i="0" kern="100" dirty="0">
                          <a:effectLst/>
                          <a:latin typeface="Quire Sans Light" panose="020B0302040400020003" pitchFamily="34" charset="0"/>
                        </a:rPr>
                        <a:t>?</a:t>
                      </a:r>
                    </a:p>
                    <a:p>
                      <a:pPr marL="342900" lvl="0" indent="-342900">
                        <a:buFont typeface="+mj-lt"/>
                        <a:buAutoNum type="arabicPeriod"/>
                      </a:pPr>
                      <a:r>
                        <a:rPr lang="en-US" sz="1400" b="0" i="0" kern="100" dirty="0" err="1">
                          <a:effectLst/>
                          <a:latin typeface="Quire Sans Light" panose="020B0302040400020003" pitchFamily="34" charset="0"/>
                        </a:rPr>
                        <a:t>Bagaimana</a:t>
                      </a:r>
                      <a:r>
                        <a:rPr lang="en-US" sz="1400" b="0" i="0" kern="100" dirty="0">
                          <a:effectLst/>
                          <a:latin typeface="Quire Sans Light" panose="020B0302040400020003" pitchFamily="34" charset="0"/>
                        </a:rPr>
                        <a:t> </a:t>
                      </a:r>
                      <a:r>
                        <a:rPr lang="en-US" sz="1400" b="0" i="0" kern="100" dirty="0" err="1">
                          <a:effectLst/>
                          <a:latin typeface="Quire Sans Light" panose="020B0302040400020003" pitchFamily="34" charset="0"/>
                        </a:rPr>
                        <a:t>solusi</a:t>
                      </a:r>
                      <a:r>
                        <a:rPr lang="en-US" sz="1400" b="0" i="0" kern="100" dirty="0">
                          <a:effectLst/>
                          <a:latin typeface="Quire Sans Light" panose="020B0302040400020003" pitchFamily="34" charset="0"/>
                        </a:rPr>
                        <a:t> yang </a:t>
                      </a:r>
                      <a:r>
                        <a:rPr lang="en-US" sz="1400" b="0" i="0" kern="100" dirty="0" err="1">
                          <a:effectLst/>
                          <a:latin typeface="Quire Sans Light" panose="020B0302040400020003" pitchFamily="34" charset="0"/>
                        </a:rPr>
                        <a:t>tepat</a:t>
                      </a:r>
                      <a:r>
                        <a:rPr lang="en-US" sz="1400" b="0" i="0" kern="100" dirty="0">
                          <a:effectLst/>
                          <a:latin typeface="Quire Sans Light" panose="020B0302040400020003" pitchFamily="34" charset="0"/>
                        </a:rPr>
                        <a:t> </a:t>
                      </a:r>
                      <a:r>
                        <a:rPr lang="en-US" sz="1400" b="0" i="0" kern="100" dirty="0" err="1">
                          <a:effectLst/>
                          <a:latin typeface="Quire Sans Light" panose="020B0302040400020003" pitchFamily="34" charset="0"/>
                        </a:rPr>
                        <a:t>untuk</a:t>
                      </a:r>
                      <a:r>
                        <a:rPr lang="en-US" sz="1400" b="0" i="0" kern="100" dirty="0">
                          <a:effectLst/>
                          <a:latin typeface="Quire Sans Light" panose="020B0302040400020003" pitchFamily="34" charset="0"/>
                        </a:rPr>
                        <a:t> </a:t>
                      </a:r>
                      <a:r>
                        <a:rPr lang="en-US" sz="1400" b="0" i="0" kern="100" dirty="0" err="1">
                          <a:effectLst/>
                          <a:latin typeface="Quire Sans Light" panose="020B0302040400020003" pitchFamily="34" charset="0"/>
                        </a:rPr>
                        <a:t>menyelesaikan</a:t>
                      </a:r>
                      <a:r>
                        <a:rPr lang="en-US" sz="1400" b="0" i="0" kern="100" dirty="0">
                          <a:effectLst/>
                          <a:latin typeface="Quire Sans Light" panose="020B0302040400020003" pitchFamily="34" charset="0"/>
                        </a:rPr>
                        <a:t> </a:t>
                      </a:r>
                      <a:r>
                        <a:rPr lang="en-US" sz="1400" b="0" i="0" kern="100" dirty="0" err="1">
                          <a:effectLst/>
                          <a:latin typeface="Quire Sans Light" panose="020B0302040400020003" pitchFamily="34" charset="0"/>
                        </a:rPr>
                        <a:t>konflik</a:t>
                      </a:r>
                      <a:r>
                        <a:rPr lang="en-US" sz="1400" b="0" i="0" kern="100" dirty="0">
                          <a:effectLst/>
                          <a:latin typeface="Quire Sans Light" panose="020B0302040400020003" pitchFamily="34" charset="0"/>
                        </a:rPr>
                        <a:t> </a:t>
                      </a:r>
                      <a:r>
                        <a:rPr lang="en-US" sz="1400" b="0" i="0" kern="100" dirty="0" err="1">
                          <a:effectLst/>
                          <a:latin typeface="Quire Sans Light" panose="020B0302040400020003" pitchFamily="34" charset="0"/>
                        </a:rPr>
                        <a:t>antara</a:t>
                      </a:r>
                      <a:r>
                        <a:rPr lang="en-US" sz="1400" b="0" i="0" kern="100" dirty="0">
                          <a:effectLst/>
                          <a:latin typeface="Quire Sans Light" panose="020B0302040400020003" pitchFamily="34" charset="0"/>
                        </a:rPr>
                        <a:t> Klub </a:t>
                      </a:r>
                      <a:r>
                        <a:rPr lang="en-US" sz="1400" b="0" i="0" kern="100" dirty="0" err="1">
                          <a:effectLst/>
                          <a:latin typeface="Quire Sans Light" panose="020B0302040400020003" pitchFamily="34" charset="0"/>
                        </a:rPr>
                        <a:t>Musik</a:t>
                      </a:r>
                      <a:r>
                        <a:rPr lang="en-US" sz="1400" b="0" i="0" kern="100" dirty="0">
                          <a:effectLst/>
                          <a:latin typeface="Quire Sans Light" panose="020B0302040400020003" pitchFamily="34" charset="0"/>
                        </a:rPr>
                        <a:t> dan Klub Drama di SMA X </a:t>
                      </a:r>
                      <a:r>
                        <a:rPr lang="en-US" sz="1400" b="0" i="0" kern="100" dirty="0" err="1">
                          <a:effectLst/>
                          <a:latin typeface="Quire Sans Light" panose="020B0302040400020003" pitchFamily="34" charset="0"/>
                        </a:rPr>
                        <a:t>tersebut</a:t>
                      </a:r>
                      <a:r>
                        <a:rPr lang="en-US" sz="1400" b="0" i="0" kern="100" dirty="0">
                          <a:effectLst/>
                          <a:latin typeface="Quire Sans Light" panose="020B0302040400020003" pitchFamily="34" charset="0"/>
                        </a:rPr>
                        <a:t>?</a:t>
                      </a:r>
                    </a:p>
                    <a:p>
                      <a:pPr marL="342900" lvl="0" indent="-342900">
                        <a:buFont typeface="+mj-lt"/>
                        <a:buAutoNum type="arabicPeriod"/>
                      </a:pPr>
                      <a:r>
                        <a:rPr lang="en-US" sz="1400" b="0" i="0" kern="100" dirty="0" err="1">
                          <a:effectLst/>
                          <a:latin typeface="Quire Sans Light" panose="020B0302040400020003" pitchFamily="34" charset="0"/>
                        </a:rPr>
                        <a:t>Apakah</a:t>
                      </a:r>
                      <a:r>
                        <a:rPr lang="en-US" sz="1400" b="0" i="0" kern="100" dirty="0">
                          <a:effectLst/>
                          <a:latin typeface="Quire Sans Light" panose="020B0302040400020003" pitchFamily="34" charset="0"/>
                        </a:rPr>
                        <a:t> </a:t>
                      </a:r>
                      <a:r>
                        <a:rPr lang="en-US" sz="1400" b="0" i="0" kern="100" dirty="0" err="1">
                          <a:effectLst/>
                          <a:latin typeface="Quire Sans Light" panose="020B0302040400020003" pitchFamily="34" charset="0"/>
                        </a:rPr>
                        <a:t>pementasan</a:t>
                      </a:r>
                      <a:r>
                        <a:rPr lang="en-US" sz="1400" b="0" i="0" kern="100" dirty="0">
                          <a:effectLst/>
                          <a:latin typeface="Quire Sans Light" panose="020B0302040400020003" pitchFamily="34" charset="0"/>
                        </a:rPr>
                        <a:t> </a:t>
                      </a:r>
                      <a:r>
                        <a:rPr lang="en-US" sz="1400" b="0" i="0" kern="100" dirty="0" err="1">
                          <a:effectLst/>
                          <a:latin typeface="Quire Sans Light" panose="020B0302040400020003" pitchFamily="34" charset="0"/>
                        </a:rPr>
                        <a:t>bersama</a:t>
                      </a:r>
                      <a:r>
                        <a:rPr lang="en-US" sz="1400" b="0" i="0" kern="100" dirty="0">
                          <a:effectLst/>
                          <a:latin typeface="Quire Sans Light" panose="020B0302040400020003" pitchFamily="34" charset="0"/>
                        </a:rPr>
                        <a:t> </a:t>
                      </a:r>
                      <a:r>
                        <a:rPr lang="en-US" sz="1400" b="0" i="0" kern="100" dirty="0" err="1">
                          <a:effectLst/>
                          <a:latin typeface="Quire Sans Light" panose="020B0302040400020003" pitchFamily="34" charset="0"/>
                        </a:rPr>
                        <a:t>dapat</a:t>
                      </a:r>
                      <a:r>
                        <a:rPr lang="en-US" sz="1400" b="0" i="0" kern="100" dirty="0">
                          <a:effectLst/>
                          <a:latin typeface="Quire Sans Light" panose="020B0302040400020003" pitchFamily="34" charset="0"/>
                        </a:rPr>
                        <a:t> </a:t>
                      </a:r>
                      <a:r>
                        <a:rPr lang="en-US" sz="1400" b="0" i="0" kern="100" dirty="0" err="1">
                          <a:effectLst/>
                          <a:latin typeface="Quire Sans Light" panose="020B0302040400020003" pitchFamily="34" charset="0"/>
                        </a:rPr>
                        <a:t>menjadi</a:t>
                      </a:r>
                      <a:r>
                        <a:rPr lang="en-US" sz="1400" b="0" i="0" kern="100" dirty="0">
                          <a:effectLst/>
                          <a:latin typeface="Quire Sans Light" panose="020B0302040400020003" pitchFamily="34" charset="0"/>
                        </a:rPr>
                        <a:t> </a:t>
                      </a:r>
                      <a:r>
                        <a:rPr lang="en-US" sz="1400" b="0" i="0" kern="100" dirty="0" err="1">
                          <a:effectLst/>
                          <a:latin typeface="Quire Sans Light" panose="020B0302040400020003" pitchFamily="34" charset="0"/>
                        </a:rPr>
                        <a:t>solusi</a:t>
                      </a:r>
                      <a:r>
                        <a:rPr lang="en-US" sz="1400" b="0" i="0" kern="100" dirty="0">
                          <a:effectLst/>
                          <a:latin typeface="Quire Sans Light" panose="020B0302040400020003" pitchFamily="34" charset="0"/>
                        </a:rPr>
                        <a:t> </a:t>
                      </a:r>
                      <a:r>
                        <a:rPr lang="en-US" sz="1400" b="0" i="0" kern="100" dirty="0" err="1">
                          <a:effectLst/>
                          <a:latin typeface="Quire Sans Light" panose="020B0302040400020003" pitchFamily="34" charset="0"/>
                        </a:rPr>
                        <a:t>atas</a:t>
                      </a:r>
                      <a:r>
                        <a:rPr lang="en-US" sz="1400" b="0" i="0" kern="100" dirty="0">
                          <a:effectLst/>
                          <a:latin typeface="Quire Sans Light" panose="020B0302040400020003" pitchFamily="34" charset="0"/>
                        </a:rPr>
                        <a:t> </a:t>
                      </a:r>
                      <a:r>
                        <a:rPr lang="en-US" sz="1400" b="0" i="0" kern="100" dirty="0" err="1">
                          <a:effectLst/>
                          <a:latin typeface="Quire Sans Light" panose="020B0302040400020003" pitchFamily="34" charset="0"/>
                        </a:rPr>
                        <a:t>konflik</a:t>
                      </a:r>
                      <a:r>
                        <a:rPr lang="en-US" sz="1400" b="0" i="0" kern="100" dirty="0">
                          <a:effectLst/>
                          <a:latin typeface="Quire Sans Light" panose="020B0302040400020003" pitchFamily="34" charset="0"/>
                        </a:rPr>
                        <a:t> </a:t>
                      </a:r>
                      <a:r>
                        <a:rPr lang="en-US" sz="1400" b="0" i="0" kern="100" dirty="0" err="1">
                          <a:effectLst/>
                          <a:latin typeface="Quire Sans Light" panose="020B0302040400020003" pitchFamily="34" charset="0"/>
                        </a:rPr>
                        <a:t>antara</a:t>
                      </a:r>
                      <a:r>
                        <a:rPr lang="en-US" sz="1400" b="0" i="0" kern="100" dirty="0">
                          <a:effectLst/>
                          <a:latin typeface="Quire Sans Light" panose="020B0302040400020003" pitchFamily="34" charset="0"/>
                        </a:rPr>
                        <a:t> Klub </a:t>
                      </a:r>
                      <a:r>
                        <a:rPr lang="en-US" sz="1400" b="0" i="0" kern="100" dirty="0" err="1">
                          <a:effectLst/>
                          <a:latin typeface="Quire Sans Light" panose="020B0302040400020003" pitchFamily="34" charset="0"/>
                        </a:rPr>
                        <a:t>Musik</a:t>
                      </a:r>
                      <a:r>
                        <a:rPr lang="en-US" sz="1400" b="0" i="0" kern="100" dirty="0">
                          <a:effectLst/>
                          <a:latin typeface="Quire Sans Light" panose="020B0302040400020003" pitchFamily="34" charset="0"/>
                        </a:rPr>
                        <a:t> dan Klub Drama di SMA X </a:t>
                      </a:r>
                      <a:r>
                        <a:rPr lang="en-US" sz="1400" b="0" i="0" kern="100" dirty="0" err="1">
                          <a:effectLst/>
                          <a:latin typeface="Quire Sans Light" panose="020B0302040400020003" pitchFamily="34" charset="0"/>
                        </a:rPr>
                        <a:t>tersebut</a:t>
                      </a:r>
                      <a:r>
                        <a:rPr lang="en-US" sz="1400" b="0" i="0" kern="100" dirty="0">
                          <a:effectLst/>
                          <a:latin typeface="Quire Sans Light" panose="020B0302040400020003" pitchFamily="34" charset="0"/>
                        </a:rPr>
                        <a:t>?</a:t>
                      </a:r>
                      <a:endParaRPr lang="en-US" sz="1400" b="0" i="0" kern="100" dirty="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2760" marR="62760" marT="0" marB="0"/>
                </a:tc>
                <a:extLst>
                  <a:ext uri="{0D108BD9-81ED-4DB2-BD59-A6C34878D82A}">
                    <a16:rowId xmlns:a16="http://schemas.microsoft.com/office/drawing/2014/main" val="4156370267"/>
                  </a:ext>
                </a:extLst>
              </a:tr>
              <a:tr h="408687">
                <a:tc>
                  <a:txBody>
                    <a:bodyPr/>
                    <a:lstStyle/>
                    <a:p>
                      <a:r>
                        <a:rPr lang="en-US" sz="1400" b="0" i="0" kern="100">
                          <a:effectLst/>
                          <a:latin typeface="Quire Sans Light" panose="020B0302040400020003" pitchFamily="34" charset="0"/>
                        </a:rPr>
                        <a:t>Tujuan Penelitian</a:t>
                      </a:r>
                      <a:endParaRPr lang="en-US" sz="1400" b="0" i="0" kern="10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2760" marR="62760" marT="0" marB="0"/>
                </a:tc>
                <a:tc>
                  <a:txBody>
                    <a:bodyPr/>
                    <a:lstStyle/>
                    <a:p>
                      <a:r>
                        <a:rPr lang="en-US" sz="1400" b="0" i="0" kern="100">
                          <a:effectLst/>
                          <a:latin typeface="Quire Sans Light" panose="020B0302040400020003" pitchFamily="34" charset="0"/>
                        </a:rPr>
                        <a:t>Mencari solusi yang tepat untuk penyelesaian konflik anntara Klub Musik dan Klub Drama di SMA X.</a:t>
                      </a:r>
                      <a:endParaRPr lang="en-US" sz="1400" b="0" i="0" kern="10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2760" marR="62760" marT="0" marB="0"/>
                </a:tc>
                <a:extLst>
                  <a:ext uri="{0D108BD9-81ED-4DB2-BD59-A6C34878D82A}">
                    <a16:rowId xmlns:a16="http://schemas.microsoft.com/office/drawing/2014/main" val="1578196283"/>
                  </a:ext>
                </a:extLst>
              </a:tr>
              <a:tr h="408687">
                <a:tc>
                  <a:txBody>
                    <a:bodyPr/>
                    <a:lstStyle/>
                    <a:p>
                      <a:r>
                        <a:rPr lang="en-US" sz="1400" b="0" i="0" kern="100">
                          <a:effectLst/>
                          <a:latin typeface="Quire Sans Light" panose="020B0302040400020003" pitchFamily="34" charset="0"/>
                        </a:rPr>
                        <a:t>Manfaat Penelitian</a:t>
                      </a:r>
                      <a:endParaRPr lang="en-US" sz="1400" b="0" i="0" kern="10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2760" marR="62760" marT="0" marB="0"/>
                </a:tc>
                <a:tc>
                  <a:txBody>
                    <a:bodyPr/>
                    <a:lstStyle/>
                    <a:p>
                      <a:r>
                        <a:rPr lang="en-US" sz="1400" b="0" i="0" kern="100">
                          <a:effectLst/>
                          <a:latin typeface="Quire Sans Light" panose="020B0302040400020003" pitchFamily="34" charset="0"/>
                        </a:rPr>
                        <a:t>Mencegah konflik membesar dan berlarut-larut serta mengembalikan perdamaian di lingkungan SMA X.</a:t>
                      </a:r>
                      <a:endParaRPr lang="en-US" sz="1400" b="0" i="0" kern="10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2760" marR="62760" marT="0" marB="0"/>
                </a:tc>
                <a:extLst>
                  <a:ext uri="{0D108BD9-81ED-4DB2-BD59-A6C34878D82A}">
                    <a16:rowId xmlns:a16="http://schemas.microsoft.com/office/drawing/2014/main" val="960088209"/>
                  </a:ext>
                </a:extLst>
              </a:tr>
              <a:tr h="497051">
                <a:tc>
                  <a:txBody>
                    <a:bodyPr/>
                    <a:lstStyle/>
                    <a:p>
                      <a:r>
                        <a:rPr lang="en-US" sz="1400" b="0" i="0" kern="100">
                          <a:effectLst/>
                          <a:latin typeface="Quire Sans Light" panose="020B0302040400020003" pitchFamily="34" charset="0"/>
                        </a:rPr>
                        <a:t>Hipotesis atau Kesimpulan Sementara</a:t>
                      </a:r>
                      <a:endParaRPr lang="en-US" sz="1400" b="0" i="0" kern="10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2760" marR="62760" marT="0" marB="0"/>
                </a:tc>
                <a:tc>
                  <a:txBody>
                    <a:bodyPr/>
                    <a:lstStyle/>
                    <a:p>
                      <a:r>
                        <a:rPr lang="en-US" sz="1400" b="0" i="0" kern="100">
                          <a:effectLst/>
                          <a:latin typeface="Quire Sans Light" panose="020B0302040400020003" pitchFamily="34" charset="0"/>
                        </a:rPr>
                        <a:t>Pementasan bersama dapat menjadi solusi atau pemecahan konflik antara Klub Musik dan Klub Drama di SMA X.</a:t>
                      </a:r>
                      <a:endParaRPr lang="en-US" sz="1400" b="0" i="0" kern="10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2760" marR="62760" marT="0" marB="0"/>
                </a:tc>
                <a:extLst>
                  <a:ext uri="{0D108BD9-81ED-4DB2-BD59-A6C34878D82A}">
                    <a16:rowId xmlns:a16="http://schemas.microsoft.com/office/drawing/2014/main" val="2398273036"/>
                  </a:ext>
                </a:extLst>
              </a:tr>
              <a:tr h="1325471">
                <a:tc>
                  <a:txBody>
                    <a:bodyPr/>
                    <a:lstStyle/>
                    <a:p>
                      <a:r>
                        <a:rPr lang="en-US" sz="1400" b="0" i="0" kern="100" dirty="0" err="1">
                          <a:effectLst/>
                          <a:latin typeface="Quire Sans Light" panose="020B0302040400020003" pitchFamily="34" charset="0"/>
                        </a:rPr>
                        <a:t>Metodologi</a:t>
                      </a:r>
                      <a:r>
                        <a:rPr lang="en-US" sz="1400" b="0" i="0" kern="100" dirty="0">
                          <a:effectLst/>
                          <a:latin typeface="Quire Sans Light" panose="020B0302040400020003" pitchFamily="34" charset="0"/>
                        </a:rPr>
                        <a:t> </a:t>
                      </a:r>
                      <a:r>
                        <a:rPr lang="en-US" sz="1400" b="0" i="0" kern="100" dirty="0" err="1">
                          <a:effectLst/>
                          <a:latin typeface="Quire Sans Light" panose="020B0302040400020003" pitchFamily="34" charset="0"/>
                        </a:rPr>
                        <a:t>Penelitian</a:t>
                      </a:r>
                      <a:endParaRPr lang="en-US" sz="1400" b="0" i="0" kern="100" dirty="0">
                        <a:effectLst/>
                        <a:latin typeface="Quire Sans Light" panose="020B0302040400020003" pitchFamily="34" charset="0"/>
                      </a:endParaRPr>
                    </a:p>
                    <a:p>
                      <a:pPr marL="342900" lvl="0" indent="-342900">
                        <a:buFont typeface="Symbol" pitchFamily="2" charset="2"/>
                        <a:buChar char=""/>
                      </a:pPr>
                      <a:r>
                        <a:rPr lang="en-US" sz="1400" b="0" i="0" kern="100" dirty="0" err="1">
                          <a:effectLst/>
                          <a:latin typeface="Quire Sans Light" panose="020B0302040400020003" pitchFamily="34" charset="0"/>
                        </a:rPr>
                        <a:t>Jenis</a:t>
                      </a:r>
                      <a:r>
                        <a:rPr lang="en-US" sz="1400" b="0" i="0" kern="100" dirty="0">
                          <a:effectLst/>
                          <a:latin typeface="Quire Sans Light" panose="020B0302040400020003" pitchFamily="34" charset="0"/>
                        </a:rPr>
                        <a:t> </a:t>
                      </a:r>
                      <a:r>
                        <a:rPr lang="en-US" sz="1400" b="0" i="0" kern="100" dirty="0" err="1">
                          <a:effectLst/>
                          <a:latin typeface="Quire Sans Light" panose="020B0302040400020003" pitchFamily="34" charset="0"/>
                        </a:rPr>
                        <a:t>Penelitian</a:t>
                      </a:r>
                      <a:endParaRPr lang="en-US" sz="1400" b="0" i="0" kern="100" dirty="0">
                        <a:effectLst/>
                        <a:latin typeface="Quire Sans Light" panose="020B0302040400020003" pitchFamily="34" charset="0"/>
                      </a:endParaRPr>
                    </a:p>
                    <a:p>
                      <a:pPr marL="342900" lvl="0" indent="-342900">
                        <a:buFont typeface="Symbol" pitchFamily="2" charset="2"/>
                        <a:buChar char=""/>
                      </a:pPr>
                      <a:r>
                        <a:rPr lang="en-US" sz="1400" b="0" i="0" kern="100" dirty="0">
                          <a:effectLst/>
                          <a:latin typeface="Quire Sans Light" panose="020B0302040400020003" pitchFamily="34" charset="0"/>
                        </a:rPr>
                        <a:t>Teknik </a:t>
                      </a:r>
                      <a:r>
                        <a:rPr lang="en-US" sz="1400" b="0" i="0" kern="100" dirty="0" err="1">
                          <a:effectLst/>
                          <a:latin typeface="Quire Sans Light" panose="020B0302040400020003" pitchFamily="34" charset="0"/>
                        </a:rPr>
                        <a:t>Pengumpulan</a:t>
                      </a:r>
                      <a:r>
                        <a:rPr lang="en-US" sz="1400" b="0" i="0" kern="100" dirty="0">
                          <a:effectLst/>
                          <a:latin typeface="Quire Sans Light" panose="020B0302040400020003" pitchFamily="34" charset="0"/>
                        </a:rPr>
                        <a:t> Data</a:t>
                      </a:r>
                    </a:p>
                    <a:p>
                      <a:pPr marL="342900" lvl="0" indent="-342900">
                        <a:buFont typeface="Symbol" pitchFamily="2" charset="2"/>
                        <a:buChar char=""/>
                      </a:pPr>
                      <a:r>
                        <a:rPr lang="en-US" sz="1400" b="0" i="0" kern="100" dirty="0">
                          <a:effectLst/>
                          <a:latin typeface="Quire Sans Light" panose="020B0302040400020003" pitchFamily="34" charset="0"/>
                        </a:rPr>
                        <a:t>Teknik </a:t>
                      </a:r>
                      <a:r>
                        <a:rPr lang="en-US" sz="1400" b="0" i="0" kern="100" dirty="0" err="1">
                          <a:effectLst/>
                          <a:latin typeface="Quire Sans Light" panose="020B0302040400020003" pitchFamily="34" charset="0"/>
                        </a:rPr>
                        <a:t>Analisis</a:t>
                      </a:r>
                      <a:r>
                        <a:rPr lang="en-US" sz="1400" b="0" i="0" kern="100" dirty="0">
                          <a:effectLst/>
                          <a:latin typeface="Quire Sans Light" panose="020B0302040400020003" pitchFamily="34" charset="0"/>
                        </a:rPr>
                        <a:t> Data</a:t>
                      </a:r>
                      <a:endParaRPr lang="en-US" sz="1400" b="0" i="0" kern="100" dirty="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2760" marR="62760" marT="0" marB="0"/>
                </a:tc>
                <a:tc>
                  <a:txBody>
                    <a:bodyPr/>
                    <a:lstStyle/>
                    <a:p>
                      <a:r>
                        <a:rPr lang="id-ID" sz="1400" b="0" i="0" kern="100" dirty="0">
                          <a:effectLst/>
                          <a:latin typeface="Quire Sans Light" panose="020B0302040400020003" pitchFamily="34" charset="0"/>
                        </a:rPr>
                        <a:t> </a:t>
                      </a:r>
                      <a:endParaRPr lang="en-US" sz="1400" b="0" i="0" kern="100" dirty="0">
                        <a:effectLst/>
                        <a:latin typeface="Quire Sans Light" panose="020B0302040400020003" pitchFamily="34" charset="0"/>
                      </a:endParaRPr>
                    </a:p>
                    <a:p>
                      <a:r>
                        <a:rPr lang="en-US" sz="1400" b="0" i="0" kern="100" dirty="0" err="1">
                          <a:effectLst/>
                          <a:latin typeface="Quire Sans Light" panose="020B0302040400020003" pitchFamily="34" charset="0"/>
                        </a:rPr>
                        <a:t>Penelitian</a:t>
                      </a:r>
                      <a:r>
                        <a:rPr lang="en-US" sz="1400" b="0" i="0" kern="100" dirty="0">
                          <a:effectLst/>
                          <a:latin typeface="Quire Sans Light" panose="020B0302040400020003" pitchFamily="34" charset="0"/>
                        </a:rPr>
                        <a:t> </a:t>
                      </a:r>
                      <a:r>
                        <a:rPr lang="en-US" sz="1400" b="0" i="0" kern="100" dirty="0" err="1">
                          <a:effectLst/>
                          <a:latin typeface="Quire Sans Light" panose="020B0302040400020003" pitchFamily="34" charset="0"/>
                        </a:rPr>
                        <a:t>deksriptif</a:t>
                      </a:r>
                      <a:r>
                        <a:rPr lang="en-US" sz="1400" b="0" i="0" kern="100" dirty="0">
                          <a:effectLst/>
                          <a:latin typeface="Quire Sans Light" panose="020B0302040400020003" pitchFamily="34" charset="0"/>
                        </a:rPr>
                        <a:t> </a:t>
                      </a:r>
                      <a:r>
                        <a:rPr lang="en-US" sz="1400" b="0" i="0" kern="100" dirty="0" err="1">
                          <a:effectLst/>
                          <a:latin typeface="Quire Sans Light" panose="020B0302040400020003" pitchFamily="34" charset="0"/>
                        </a:rPr>
                        <a:t>dengan</a:t>
                      </a:r>
                      <a:r>
                        <a:rPr lang="en-US" sz="1400" b="0" i="0" kern="100" dirty="0">
                          <a:effectLst/>
                          <a:latin typeface="Quire Sans Light" panose="020B0302040400020003" pitchFamily="34" charset="0"/>
                        </a:rPr>
                        <a:t> </a:t>
                      </a:r>
                      <a:r>
                        <a:rPr lang="en-US" sz="1400" b="0" i="0" kern="100" dirty="0" err="1">
                          <a:effectLst/>
                          <a:latin typeface="Quire Sans Light" panose="020B0302040400020003" pitchFamily="34" charset="0"/>
                        </a:rPr>
                        <a:t>metode</a:t>
                      </a:r>
                      <a:r>
                        <a:rPr lang="en-US" sz="1400" b="0" i="0" kern="100" dirty="0">
                          <a:effectLst/>
                          <a:latin typeface="Quire Sans Light" panose="020B0302040400020003" pitchFamily="34" charset="0"/>
                        </a:rPr>
                        <a:t> </a:t>
                      </a:r>
                      <a:r>
                        <a:rPr lang="en-US" sz="1400" b="0" i="0" kern="100" dirty="0" err="1">
                          <a:effectLst/>
                          <a:latin typeface="Quire Sans Light" panose="020B0302040400020003" pitchFamily="34" charset="0"/>
                        </a:rPr>
                        <a:t>studi</a:t>
                      </a:r>
                      <a:r>
                        <a:rPr lang="en-US" sz="1400" b="0" i="0" kern="100" dirty="0">
                          <a:effectLst/>
                          <a:latin typeface="Quire Sans Light" panose="020B0302040400020003" pitchFamily="34" charset="0"/>
                        </a:rPr>
                        <a:t> </a:t>
                      </a:r>
                      <a:r>
                        <a:rPr lang="en-US" sz="1400" b="0" i="0" kern="100" dirty="0" err="1">
                          <a:effectLst/>
                          <a:latin typeface="Quire Sans Light" panose="020B0302040400020003" pitchFamily="34" charset="0"/>
                        </a:rPr>
                        <a:t>kasus</a:t>
                      </a:r>
                      <a:r>
                        <a:rPr lang="en-US" sz="1400" b="0" i="0" kern="100" dirty="0">
                          <a:effectLst/>
                          <a:latin typeface="Quire Sans Light" panose="020B0302040400020003" pitchFamily="34" charset="0"/>
                        </a:rPr>
                        <a:t>.</a:t>
                      </a:r>
                    </a:p>
                    <a:p>
                      <a:r>
                        <a:rPr lang="en-US" sz="1400" b="0" i="0" kern="100" dirty="0" err="1">
                          <a:effectLst/>
                          <a:latin typeface="Quire Sans Light" panose="020B0302040400020003" pitchFamily="34" charset="0"/>
                        </a:rPr>
                        <a:t>Wawancara</a:t>
                      </a:r>
                      <a:r>
                        <a:rPr lang="en-US" sz="1400" b="0" i="0" kern="100" dirty="0">
                          <a:effectLst/>
                          <a:latin typeface="Quire Sans Light" panose="020B0302040400020003" pitchFamily="34" charset="0"/>
                        </a:rPr>
                        <a:t> dan </a:t>
                      </a:r>
                      <a:r>
                        <a:rPr lang="en-US" sz="1400" b="0" i="0" kern="100" dirty="0" err="1">
                          <a:effectLst/>
                          <a:latin typeface="Quire Sans Light" panose="020B0302040400020003" pitchFamily="34" charset="0"/>
                        </a:rPr>
                        <a:t>observasi</a:t>
                      </a:r>
                      <a:r>
                        <a:rPr lang="en-US" sz="1400" b="0" i="0" kern="100" dirty="0">
                          <a:effectLst/>
                          <a:latin typeface="Quire Sans Light" panose="020B0302040400020003" pitchFamily="34" charset="0"/>
                        </a:rPr>
                        <a:t>.</a:t>
                      </a:r>
                    </a:p>
                    <a:p>
                      <a:r>
                        <a:rPr lang="en-US" sz="1400" b="0" i="0" kern="100" dirty="0" err="1">
                          <a:effectLst/>
                          <a:latin typeface="Quire Sans Light" panose="020B0302040400020003" pitchFamily="34" charset="0"/>
                        </a:rPr>
                        <a:t>Kualitatif</a:t>
                      </a:r>
                      <a:r>
                        <a:rPr lang="en-US" sz="1400" b="0" i="0" kern="100" dirty="0">
                          <a:effectLst/>
                          <a:latin typeface="Quire Sans Light" panose="020B0302040400020003" pitchFamily="34" charset="0"/>
                        </a:rPr>
                        <a:t>, </a:t>
                      </a:r>
                      <a:r>
                        <a:rPr lang="en-US" sz="1400" b="0" i="0" kern="100" dirty="0" err="1">
                          <a:effectLst/>
                          <a:latin typeface="Quire Sans Light" panose="020B0302040400020003" pitchFamily="34" charset="0"/>
                        </a:rPr>
                        <a:t>yaitu</a:t>
                      </a:r>
                      <a:r>
                        <a:rPr lang="en-US" sz="1400" b="0" i="0" kern="100" dirty="0">
                          <a:effectLst/>
                          <a:latin typeface="Quire Sans Light" panose="020B0302040400020003" pitchFamily="34" charset="0"/>
                        </a:rPr>
                        <a:t> </a:t>
                      </a:r>
                      <a:r>
                        <a:rPr lang="en-US" sz="1400" b="0" i="0" kern="100" dirty="0" err="1">
                          <a:effectLst/>
                          <a:latin typeface="Quire Sans Light" panose="020B0302040400020003" pitchFamily="34" charset="0"/>
                        </a:rPr>
                        <a:t>menggunakan</a:t>
                      </a:r>
                      <a:r>
                        <a:rPr lang="en-US" sz="1400" b="0" i="0" kern="100" dirty="0">
                          <a:effectLst/>
                          <a:latin typeface="Quire Sans Light" panose="020B0302040400020003" pitchFamily="34" charset="0"/>
                        </a:rPr>
                        <a:t> </a:t>
                      </a:r>
                      <a:r>
                        <a:rPr lang="en-US" sz="1400" b="0" i="0" kern="100" dirty="0" err="1">
                          <a:effectLst/>
                          <a:latin typeface="Quire Sans Light" panose="020B0302040400020003" pitchFamily="34" charset="0"/>
                        </a:rPr>
                        <a:t>analisis</a:t>
                      </a:r>
                      <a:r>
                        <a:rPr lang="en-US" sz="1400" b="0" i="0" kern="100" dirty="0">
                          <a:effectLst/>
                          <a:latin typeface="Quire Sans Light" panose="020B0302040400020003" pitchFamily="34" charset="0"/>
                        </a:rPr>
                        <a:t> </a:t>
                      </a:r>
                      <a:r>
                        <a:rPr lang="en-US" sz="1400" b="0" i="0" kern="100" dirty="0" err="1">
                          <a:effectLst/>
                          <a:latin typeface="Quire Sans Light" panose="020B0302040400020003" pitchFamily="34" charset="0"/>
                        </a:rPr>
                        <a:t>fenomena</a:t>
                      </a:r>
                      <a:r>
                        <a:rPr lang="en-US" sz="1400" b="0" i="0" kern="100" dirty="0">
                          <a:effectLst/>
                          <a:latin typeface="Quire Sans Light" panose="020B0302040400020003" pitchFamily="34" charset="0"/>
                        </a:rPr>
                        <a:t> yang </a:t>
                      </a:r>
                      <a:r>
                        <a:rPr lang="en-US" sz="1400" b="0" i="0" kern="100" dirty="0" err="1">
                          <a:effectLst/>
                          <a:latin typeface="Quire Sans Light" panose="020B0302040400020003" pitchFamily="34" charset="0"/>
                        </a:rPr>
                        <a:t>terjadi</a:t>
                      </a:r>
                      <a:r>
                        <a:rPr lang="en-US" sz="1400" b="0" i="0" kern="100" dirty="0">
                          <a:effectLst/>
                          <a:latin typeface="Quire Sans Light" panose="020B0302040400020003" pitchFamily="34" charset="0"/>
                        </a:rPr>
                        <a:t> di </a:t>
                      </a:r>
                      <a:r>
                        <a:rPr lang="en-US" sz="1400" b="0" i="0" kern="100" dirty="0" err="1">
                          <a:effectLst/>
                          <a:latin typeface="Quire Sans Light" panose="020B0302040400020003" pitchFamily="34" charset="0"/>
                        </a:rPr>
                        <a:t>lapangan</a:t>
                      </a:r>
                      <a:r>
                        <a:rPr lang="en-US" sz="1400" b="0" i="0" kern="100" dirty="0">
                          <a:effectLst/>
                          <a:latin typeface="Quire Sans Light" panose="020B0302040400020003" pitchFamily="34" charset="0"/>
                        </a:rPr>
                        <a:t> </a:t>
                      </a:r>
                      <a:r>
                        <a:rPr lang="en-US" sz="1400" b="0" i="0" kern="100" dirty="0" err="1">
                          <a:effectLst/>
                          <a:latin typeface="Quire Sans Light" panose="020B0302040400020003" pitchFamily="34" charset="0"/>
                        </a:rPr>
                        <a:t>dikaitkan</a:t>
                      </a:r>
                      <a:r>
                        <a:rPr lang="en-US" sz="1400" b="0" i="0" kern="100" dirty="0">
                          <a:effectLst/>
                          <a:latin typeface="Quire Sans Light" panose="020B0302040400020003" pitchFamily="34" charset="0"/>
                        </a:rPr>
                        <a:t> </a:t>
                      </a:r>
                      <a:r>
                        <a:rPr lang="en-US" sz="1400" b="0" i="0" kern="100" dirty="0" err="1">
                          <a:effectLst/>
                          <a:latin typeface="Quire Sans Light" panose="020B0302040400020003" pitchFamily="34" charset="0"/>
                        </a:rPr>
                        <a:t>dengan</a:t>
                      </a:r>
                      <a:r>
                        <a:rPr lang="en-US" sz="1400" b="0" i="0" kern="100" dirty="0">
                          <a:effectLst/>
                          <a:latin typeface="Quire Sans Light" panose="020B0302040400020003" pitchFamily="34" charset="0"/>
                        </a:rPr>
                        <a:t> </a:t>
                      </a:r>
                      <a:r>
                        <a:rPr lang="en-US" sz="1400" b="0" i="0" kern="100" dirty="0" err="1">
                          <a:effectLst/>
                          <a:latin typeface="Quire Sans Light" panose="020B0302040400020003" pitchFamily="34" charset="0"/>
                        </a:rPr>
                        <a:t>teori</a:t>
                      </a:r>
                      <a:r>
                        <a:rPr lang="en-US" sz="1400" b="0" i="0" kern="100" dirty="0">
                          <a:effectLst/>
                          <a:latin typeface="Quire Sans Light" panose="020B0302040400020003" pitchFamily="34" charset="0"/>
                        </a:rPr>
                        <a:t> yang </a:t>
                      </a:r>
                      <a:r>
                        <a:rPr lang="en-US" sz="1400" b="0" i="0" kern="100" dirty="0" err="1">
                          <a:effectLst/>
                          <a:latin typeface="Quire Sans Light" panose="020B0302040400020003" pitchFamily="34" charset="0"/>
                        </a:rPr>
                        <a:t>ada</a:t>
                      </a:r>
                      <a:r>
                        <a:rPr lang="en-US" sz="1400" b="0" i="0" kern="100" dirty="0">
                          <a:effectLst/>
                          <a:latin typeface="Quire Sans Light" panose="020B0302040400020003" pitchFamily="34" charset="0"/>
                        </a:rPr>
                        <a:t>.</a:t>
                      </a:r>
                      <a:endParaRPr lang="en-US" sz="1400" b="0" i="0" kern="100" dirty="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2760" marR="62760" marT="0" marB="0"/>
                </a:tc>
                <a:extLst>
                  <a:ext uri="{0D108BD9-81ED-4DB2-BD59-A6C34878D82A}">
                    <a16:rowId xmlns:a16="http://schemas.microsoft.com/office/drawing/2014/main" val="2952529143"/>
                  </a:ext>
                </a:extLst>
              </a:tr>
            </a:tbl>
          </a:graphicData>
        </a:graphic>
      </p:graphicFrame>
    </p:spTree>
    <p:extLst>
      <p:ext uri="{BB962C8B-B14F-4D97-AF65-F5344CB8AC3E}">
        <p14:creationId xmlns:p14="http://schemas.microsoft.com/office/powerpoint/2010/main" val="41392824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D1B12CD-9AA8-9AA5-4FEA-84C8A5B50CA4}"/>
              </a:ext>
            </a:extLst>
          </p:cNvPr>
          <p:cNvGrpSpPr/>
          <p:nvPr/>
        </p:nvGrpSpPr>
        <p:grpSpPr>
          <a:xfrm>
            <a:off x="11229" y="5734800"/>
            <a:ext cx="12192000" cy="1123200"/>
            <a:chOff x="0" y="4302125"/>
            <a:chExt cx="9144000" cy="841375"/>
          </a:xfrm>
        </p:grpSpPr>
        <p:grpSp>
          <p:nvGrpSpPr>
            <p:cNvPr id="3" name="Group 2">
              <a:extLst>
                <a:ext uri="{FF2B5EF4-FFF2-40B4-BE49-F238E27FC236}">
                  <a16:creationId xmlns:a16="http://schemas.microsoft.com/office/drawing/2014/main" id="{BF8BA974-3A8E-AD9E-722C-C925A1BEFF15}"/>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F6862102-454C-8544-E6BF-478BC1DE52E5}"/>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240965AA-5B75-D002-8030-6AFCD964B81A}"/>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E98ED306-F2CE-7B03-620E-E258673E0508}"/>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553EFE96-31BC-0CD4-A8F0-9C90F9443323}"/>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13554EE6-988A-152C-D04D-1613C7F128C0}"/>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23" name="Rounded Rectangle 22">
            <a:extLst>
              <a:ext uri="{FF2B5EF4-FFF2-40B4-BE49-F238E27FC236}">
                <a16:creationId xmlns:a16="http://schemas.microsoft.com/office/drawing/2014/main" id="{19524F65-127E-8D99-12D1-2A7D2D7ABBC1}"/>
              </a:ext>
            </a:extLst>
          </p:cNvPr>
          <p:cNvSpPr/>
          <p:nvPr/>
        </p:nvSpPr>
        <p:spPr>
          <a:xfrm>
            <a:off x="368300" y="265749"/>
            <a:ext cx="603250" cy="545782"/>
          </a:xfrm>
          <a:prstGeom prst="roundRect">
            <a:avLst/>
          </a:prstGeom>
          <a:solidFill>
            <a:schemeClr val="accent4">
              <a:lumMod val="75000"/>
              <a:alpha val="56078"/>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2.</a:t>
            </a:r>
          </a:p>
        </p:txBody>
      </p:sp>
      <p:sp>
        <p:nvSpPr>
          <p:cNvPr id="24" name="TextBox 23">
            <a:extLst>
              <a:ext uri="{FF2B5EF4-FFF2-40B4-BE49-F238E27FC236}">
                <a16:creationId xmlns:a16="http://schemas.microsoft.com/office/drawing/2014/main" id="{2266B8B6-2A25-5352-C8B9-222EC0987A87}"/>
              </a:ext>
            </a:extLst>
          </p:cNvPr>
          <p:cNvSpPr txBox="1"/>
          <p:nvPr/>
        </p:nvSpPr>
        <p:spPr>
          <a:xfrm>
            <a:off x="1005840" y="353974"/>
            <a:ext cx="6156960" cy="369332"/>
          </a:xfrm>
          <a:prstGeom prst="rect">
            <a:avLst/>
          </a:prstGeom>
          <a:noFill/>
        </p:spPr>
        <p:txBody>
          <a:bodyPr wrap="square" rtlCol="0">
            <a:spAutoFit/>
          </a:bodyPr>
          <a:lstStyle/>
          <a:p>
            <a:r>
              <a:rPr lang="id-ID" dirty="0">
                <a:solidFill>
                  <a:schemeClr val="accent4">
                    <a:lumMod val="50000"/>
                  </a:schemeClr>
                </a:solidFill>
                <a:latin typeface="Hiragino Kaku Gothic StdN W8" panose="020B0800000000000000" pitchFamily="34" charset="-128"/>
                <a:ea typeface="Hiragino Kaku Gothic StdN W8" panose="020B0800000000000000" pitchFamily="34" charset="-128"/>
              </a:rPr>
              <a:t>Tahap Pengumpulan Data</a:t>
            </a:r>
          </a:p>
        </p:txBody>
      </p:sp>
      <p:sp>
        <p:nvSpPr>
          <p:cNvPr id="25" name="TextBox 24">
            <a:extLst>
              <a:ext uri="{FF2B5EF4-FFF2-40B4-BE49-F238E27FC236}">
                <a16:creationId xmlns:a16="http://schemas.microsoft.com/office/drawing/2014/main" id="{78731CCC-0FF2-8820-B159-989E91C6F6A7}"/>
              </a:ext>
            </a:extLst>
          </p:cNvPr>
          <p:cNvSpPr txBox="1"/>
          <p:nvPr/>
        </p:nvSpPr>
        <p:spPr>
          <a:xfrm>
            <a:off x="1065195" y="811531"/>
            <a:ext cx="9918834" cy="830997"/>
          </a:xfrm>
          <a:prstGeom prst="rect">
            <a:avLst/>
          </a:prstGeom>
          <a:noFill/>
        </p:spPr>
        <p:txBody>
          <a:bodyPr wrap="square" rtlCol="0">
            <a:spAutoFit/>
          </a:bodyPr>
          <a:lstStyle/>
          <a:p>
            <a:r>
              <a:rPr lang="id-ID" sz="1600" dirty="0">
                <a:latin typeface="Quire Sans Light" panose="020B0302040400020003" pitchFamily="34" charset="0"/>
                <a:cs typeface="Quire Sans" panose="020B0502040400020003" pitchFamily="34" charset="0"/>
              </a:rPr>
              <a:t>Teknik pengumpulan data yang biasa digunakan dalam penelitian sosial adalah wawancara, observasi, kuesioner atau angket, diskusi kelompok terpimpin </a:t>
            </a:r>
            <a:r>
              <a:rPr lang="id-ID" sz="1600" i="1" dirty="0">
                <a:latin typeface="Quire Sans Light" panose="020B0302040400020003" pitchFamily="34" charset="0"/>
                <a:cs typeface="Quire Sans" panose="020B0502040400020003" pitchFamily="34" charset="0"/>
              </a:rPr>
              <a:t>(</a:t>
            </a:r>
            <a:r>
              <a:rPr lang="id-ID" sz="1600" i="1" dirty="0" err="1">
                <a:latin typeface="Quire Sans Light" panose="020B0302040400020003" pitchFamily="34" charset="0"/>
                <a:cs typeface="Quire Sans" panose="020B0502040400020003" pitchFamily="34" charset="0"/>
              </a:rPr>
              <a:t>focus</a:t>
            </a:r>
            <a:r>
              <a:rPr lang="id-ID" sz="1600" i="1" dirty="0">
                <a:latin typeface="Quire Sans Light" panose="020B0302040400020003" pitchFamily="34" charset="0"/>
                <a:cs typeface="Quire Sans" panose="020B0502040400020003" pitchFamily="34" charset="0"/>
              </a:rPr>
              <a:t> </a:t>
            </a:r>
            <a:r>
              <a:rPr lang="id-ID" sz="1600" i="1" dirty="0" err="1">
                <a:latin typeface="Quire Sans Light" panose="020B0302040400020003" pitchFamily="34" charset="0"/>
                <a:cs typeface="Quire Sans" panose="020B0502040400020003" pitchFamily="34" charset="0"/>
              </a:rPr>
              <a:t>group</a:t>
            </a:r>
            <a:r>
              <a:rPr lang="id-ID" sz="1600" i="1" dirty="0">
                <a:latin typeface="Quire Sans Light" panose="020B0302040400020003" pitchFamily="34" charset="0"/>
                <a:cs typeface="Quire Sans" panose="020B0502040400020003" pitchFamily="34" charset="0"/>
              </a:rPr>
              <a:t> </a:t>
            </a:r>
            <a:r>
              <a:rPr lang="id-ID" sz="1600" i="1" dirty="0" err="1">
                <a:latin typeface="Quire Sans Light" panose="020B0302040400020003" pitchFamily="34" charset="0"/>
                <a:cs typeface="Quire Sans" panose="020B0502040400020003" pitchFamily="34" charset="0"/>
              </a:rPr>
              <a:t>discussion</a:t>
            </a:r>
            <a:r>
              <a:rPr lang="id-ID" sz="1600" i="1" dirty="0">
                <a:latin typeface="Quire Sans Light" panose="020B0302040400020003" pitchFamily="34" charset="0"/>
                <a:cs typeface="Quire Sans" panose="020B0502040400020003" pitchFamily="34" charset="0"/>
              </a:rPr>
              <a:t>),</a:t>
            </a:r>
            <a:r>
              <a:rPr lang="id-ID" sz="1600" dirty="0">
                <a:latin typeface="Quire Sans Light" panose="020B0302040400020003" pitchFamily="34" charset="0"/>
                <a:cs typeface="Quire Sans" panose="020B0502040400020003" pitchFamily="34" charset="0"/>
              </a:rPr>
              <a:t>dan studi literatur. Mengacu pada contoh kasus yang dipilih, teknik pengumpulan data yang digunakan adalah wawancara dan observasi.</a:t>
            </a:r>
            <a:endParaRPr lang="id-ID" sz="1600" i="1" dirty="0">
              <a:latin typeface="Quire Sans Light" panose="020B0302040400020003" pitchFamily="34" charset="0"/>
              <a:cs typeface="Quire Sans" panose="020B0502040400020003" pitchFamily="34" charset="0"/>
            </a:endParaRPr>
          </a:p>
        </p:txBody>
      </p:sp>
      <p:sp>
        <p:nvSpPr>
          <p:cNvPr id="26" name="TextBox 25">
            <a:extLst>
              <a:ext uri="{FF2B5EF4-FFF2-40B4-BE49-F238E27FC236}">
                <a16:creationId xmlns:a16="http://schemas.microsoft.com/office/drawing/2014/main" id="{148AFC1C-BD27-46F1-D434-F163FE50799D}"/>
              </a:ext>
            </a:extLst>
          </p:cNvPr>
          <p:cNvSpPr txBox="1"/>
          <p:nvPr/>
        </p:nvSpPr>
        <p:spPr>
          <a:xfrm>
            <a:off x="1065195" y="1721227"/>
            <a:ext cx="9918834" cy="1569660"/>
          </a:xfrm>
          <a:prstGeom prst="rect">
            <a:avLst/>
          </a:prstGeom>
          <a:noFill/>
        </p:spPr>
        <p:txBody>
          <a:bodyPr wrap="square" rtlCol="0">
            <a:spAutoFit/>
          </a:bodyPr>
          <a:lstStyle/>
          <a:p>
            <a:r>
              <a:rPr lang="id-ID" sz="1600" dirty="0">
                <a:latin typeface="Quire Sans Light" panose="020B0302040400020003" pitchFamily="34" charset="0"/>
                <a:cs typeface="Quire Sans" panose="020B0502040400020003" pitchFamily="34" charset="0"/>
              </a:rPr>
              <a:t>Observasi adalah aktivitas pencatatan fenomena yang dilakukan secara sistematis dengan tujuan memperoleh data secara langsung dari lapangan. Observasi dapat dibedakan sebagai berikut.</a:t>
            </a:r>
          </a:p>
          <a:p>
            <a:pPr marL="342900" indent="-342900">
              <a:buFont typeface="+mj-lt"/>
              <a:buAutoNum type="alphaLcPeriod"/>
            </a:pPr>
            <a:r>
              <a:rPr lang="id-ID" sz="1600" b="1" dirty="0">
                <a:latin typeface="Quire Sans" panose="020B0502040400020003" pitchFamily="34" charset="0"/>
                <a:cs typeface="Quire Sans" panose="020B0502040400020003" pitchFamily="34" charset="0"/>
              </a:rPr>
              <a:t>Observasi partisipasi. </a:t>
            </a:r>
            <a:r>
              <a:rPr lang="id-ID" sz="1600" dirty="0">
                <a:latin typeface="Quire Sans Light" panose="020B0302040400020003" pitchFamily="34" charset="0"/>
                <a:cs typeface="Quire Sans" panose="020B0502040400020003" pitchFamily="34" charset="0"/>
              </a:rPr>
              <a:t>Peneliti ikut terlibat dalam kegiatan yang sedang diamatinya sehingga memperoleh data </a:t>
            </a:r>
            <a:r>
              <a:rPr lang="id-ID" sz="1600" dirty="0" err="1">
                <a:latin typeface="Quire Sans Light" panose="020B0302040400020003" pitchFamily="34" charset="0"/>
                <a:cs typeface="Quire Sans" panose="020B0502040400020003" pitchFamily="34" charset="0"/>
              </a:rPr>
              <a:t>sebenernya</a:t>
            </a:r>
            <a:r>
              <a:rPr lang="id-ID" sz="1600" dirty="0">
                <a:latin typeface="Quire Sans Light" panose="020B0302040400020003" pitchFamily="34" charset="0"/>
                <a:cs typeface="Quire Sans" panose="020B0502040400020003" pitchFamily="34" charset="0"/>
              </a:rPr>
              <a:t>.</a:t>
            </a:r>
          </a:p>
          <a:p>
            <a:pPr marL="342900" indent="-342900">
              <a:buFont typeface="+mj-lt"/>
              <a:buAutoNum type="alphaLcPeriod"/>
            </a:pPr>
            <a:r>
              <a:rPr lang="id-ID" sz="1600" b="1" dirty="0">
                <a:latin typeface="Quire Sans" panose="020B0502040400020003" pitchFamily="34" charset="0"/>
                <a:cs typeface="Quire Sans" panose="020B0502040400020003" pitchFamily="34" charset="0"/>
              </a:rPr>
              <a:t>Observasi simulasi. </a:t>
            </a:r>
            <a:r>
              <a:rPr lang="id-ID" sz="1600" dirty="0">
                <a:latin typeface="Quire Sans Light" panose="020B0302040400020003" pitchFamily="34" charset="0"/>
                <a:cs typeface="Quire Sans" panose="020B0502040400020003" pitchFamily="34" charset="0"/>
              </a:rPr>
              <a:t>Peneliti menyimulasikan keinginannya kepada responden sehingga responden dapat memberikan informasi yang sesuai dengan keinginan peneliti.</a:t>
            </a:r>
          </a:p>
        </p:txBody>
      </p:sp>
      <p:sp>
        <p:nvSpPr>
          <p:cNvPr id="27" name="TextBox 26">
            <a:extLst>
              <a:ext uri="{FF2B5EF4-FFF2-40B4-BE49-F238E27FC236}">
                <a16:creationId xmlns:a16="http://schemas.microsoft.com/office/drawing/2014/main" id="{B0138F51-348B-3044-ACEE-36394FD2C911}"/>
              </a:ext>
            </a:extLst>
          </p:cNvPr>
          <p:cNvSpPr txBox="1"/>
          <p:nvPr/>
        </p:nvSpPr>
        <p:spPr>
          <a:xfrm>
            <a:off x="1065195" y="3433754"/>
            <a:ext cx="9918834" cy="2554545"/>
          </a:xfrm>
          <a:prstGeom prst="rect">
            <a:avLst/>
          </a:prstGeom>
          <a:noFill/>
        </p:spPr>
        <p:txBody>
          <a:bodyPr wrap="square" rtlCol="0">
            <a:spAutoFit/>
          </a:bodyPr>
          <a:lstStyle/>
          <a:p>
            <a:r>
              <a:rPr lang="id-ID" sz="1600" dirty="0">
                <a:latin typeface="Quire Sans Light" panose="020B0302040400020003" pitchFamily="34" charset="0"/>
                <a:cs typeface="Quire Sans" panose="020B0502040400020003" pitchFamily="34" charset="0"/>
              </a:rPr>
              <a:t>Ada beberapa instrumen yang dapat digunakan pada metode observasi, antara lain sebagai berikut.</a:t>
            </a:r>
          </a:p>
          <a:p>
            <a:pPr marL="342900" indent="-342900">
              <a:buFont typeface="+mj-lt"/>
              <a:buAutoNum type="alphaLcPeriod"/>
            </a:pPr>
            <a:r>
              <a:rPr lang="id-ID" sz="1600" b="1" dirty="0">
                <a:latin typeface="Quire Sans" panose="020B0502040400020003" pitchFamily="34" charset="0"/>
                <a:cs typeface="Quire Sans" panose="020B0502040400020003" pitchFamily="34" charset="0"/>
              </a:rPr>
              <a:t>Daftar riwayat kelakuan </a:t>
            </a:r>
            <a:r>
              <a:rPr lang="id-ID" sz="1600" dirty="0">
                <a:latin typeface="Quire Sans Light" panose="020B0302040400020003" pitchFamily="34" charset="0"/>
                <a:cs typeface="Quire Sans" panose="020B0502040400020003" pitchFamily="34" charset="0"/>
              </a:rPr>
              <a:t>(</a:t>
            </a:r>
            <a:r>
              <a:rPr lang="id-ID" sz="1600" i="1" dirty="0" err="1">
                <a:latin typeface="Quire Sans Light" panose="020B0302040400020003" pitchFamily="34" charset="0"/>
                <a:cs typeface="Quire Sans" panose="020B0502040400020003" pitchFamily="34" charset="0"/>
              </a:rPr>
              <a:t>anecdotal</a:t>
            </a:r>
            <a:r>
              <a:rPr lang="id-ID" sz="1600" i="1" dirty="0">
                <a:latin typeface="Quire Sans Light" panose="020B0302040400020003" pitchFamily="34" charset="0"/>
                <a:cs typeface="Quire Sans" panose="020B0502040400020003" pitchFamily="34" charset="0"/>
              </a:rPr>
              <a:t> </a:t>
            </a:r>
            <a:r>
              <a:rPr lang="id-ID" sz="1600" i="1" dirty="0" err="1">
                <a:latin typeface="Quire Sans Light" panose="020B0302040400020003" pitchFamily="34" charset="0"/>
                <a:cs typeface="Quire Sans" panose="020B0502040400020003" pitchFamily="34" charset="0"/>
              </a:rPr>
              <a:t>record</a:t>
            </a:r>
            <a:r>
              <a:rPr lang="id-ID" sz="1600" dirty="0">
                <a:latin typeface="Quire Sans Light" panose="020B0302040400020003" pitchFamily="34" charset="0"/>
                <a:cs typeface="Quire Sans" panose="020B0502040400020003" pitchFamily="34" charset="0"/>
              </a:rPr>
              <a:t>), yaitu catatan acak yang dibuat peneliti setiap kali mengamati kelakuan-kelakuan yang ditampilkan responden.</a:t>
            </a:r>
          </a:p>
          <a:p>
            <a:pPr marL="342900" indent="-342900">
              <a:buFont typeface="+mj-lt"/>
              <a:buAutoNum type="alphaLcPeriod"/>
            </a:pPr>
            <a:r>
              <a:rPr lang="id-ID" sz="1600" b="1" dirty="0">
                <a:latin typeface="Quire Sans" panose="020B0502040400020003" pitchFamily="34" charset="0"/>
                <a:cs typeface="Quire Sans" panose="020B0502040400020003" pitchFamily="34" charset="0"/>
              </a:rPr>
              <a:t>Skala penilaian </a:t>
            </a:r>
            <a:r>
              <a:rPr lang="id-ID" sz="1600" dirty="0">
                <a:latin typeface="Quire Sans Light" panose="020B0302040400020003" pitchFamily="34" charset="0"/>
                <a:cs typeface="Quire Sans" panose="020B0502040400020003" pitchFamily="34" charset="0"/>
              </a:rPr>
              <a:t>(</a:t>
            </a:r>
            <a:r>
              <a:rPr lang="id-ID" sz="1600" i="1" dirty="0" err="1">
                <a:latin typeface="Quire Sans Light" panose="020B0302040400020003" pitchFamily="34" charset="0"/>
                <a:cs typeface="Quire Sans" panose="020B0502040400020003" pitchFamily="34" charset="0"/>
              </a:rPr>
              <a:t>rating</a:t>
            </a:r>
            <a:r>
              <a:rPr lang="id-ID" sz="1600" i="1" dirty="0">
                <a:latin typeface="Quire Sans Light" panose="020B0302040400020003" pitchFamily="34" charset="0"/>
                <a:cs typeface="Quire Sans" panose="020B0502040400020003" pitchFamily="34" charset="0"/>
              </a:rPr>
              <a:t> </a:t>
            </a:r>
            <a:r>
              <a:rPr lang="id-ID" sz="1600" i="1" dirty="0" err="1">
                <a:latin typeface="Quire Sans Light" panose="020B0302040400020003" pitchFamily="34" charset="0"/>
                <a:cs typeface="Quire Sans" panose="020B0502040400020003" pitchFamily="34" charset="0"/>
              </a:rPr>
              <a:t>scale</a:t>
            </a:r>
            <a:r>
              <a:rPr lang="id-ID" sz="1600" dirty="0">
                <a:latin typeface="Quire Sans Light" panose="020B0302040400020003" pitchFamily="34" charset="0"/>
                <a:cs typeface="Quire Sans" panose="020B0502040400020003" pitchFamily="34" charset="0"/>
              </a:rPr>
              <a:t>), yaitu skala yang digunakan untuk menetapkan penilaian secara bertingkat serta untuk mengamati kondisi dan situasi secara kualitatif.</a:t>
            </a:r>
          </a:p>
          <a:p>
            <a:pPr marL="342900" indent="-342900">
              <a:buFont typeface="+mj-lt"/>
              <a:buAutoNum type="alphaLcPeriod"/>
            </a:pPr>
            <a:r>
              <a:rPr lang="id-ID" sz="1600" b="1" dirty="0">
                <a:latin typeface="Quire Sans" panose="020B0502040400020003" pitchFamily="34" charset="0"/>
                <a:cs typeface="Quire Sans" panose="020B0502040400020003" pitchFamily="34" charset="0"/>
              </a:rPr>
              <a:t>Daftar cek </a:t>
            </a:r>
            <a:r>
              <a:rPr lang="id-ID" sz="1600" dirty="0">
                <a:latin typeface="Quire Sans Light" panose="020B0302040400020003" pitchFamily="34" charset="0"/>
                <a:cs typeface="Quire Sans" panose="020B0502040400020003" pitchFamily="34" charset="0"/>
              </a:rPr>
              <a:t>(</a:t>
            </a:r>
            <a:r>
              <a:rPr lang="id-ID" sz="1600" i="1" dirty="0" err="1">
                <a:latin typeface="Quire Sans Light" panose="020B0302040400020003" pitchFamily="34" charset="0"/>
                <a:cs typeface="Quire Sans" panose="020B0502040400020003" pitchFamily="34" charset="0"/>
              </a:rPr>
              <a:t>check</a:t>
            </a:r>
            <a:r>
              <a:rPr lang="id-ID" sz="1600" i="1" dirty="0">
                <a:latin typeface="Quire Sans Light" panose="020B0302040400020003" pitchFamily="34" charset="0"/>
                <a:cs typeface="Quire Sans" panose="020B0502040400020003" pitchFamily="34" charset="0"/>
              </a:rPr>
              <a:t> </a:t>
            </a:r>
            <a:r>
              <a:rPr lang="id-ID" sz="1600" i="1" dirty="0" err="1">
                <a:latin typeface="Quire Sans Light" panose="020B0302040400020003" pitchFamily="34" charset="0"/>
                <a:cs typeface="Quire Sans" panose="020B0502040400020003" pitchFamily="34" charset="0"/>
              </a:rPr>
              <a:t>list</a:t>
            </a:r>
            <a:r>
              <a:rPr lang="id-ID" sz="1600" dirty="0">
                <a:latin typeface="Quire Sans Light" panose="020B0302040400020003" pitchFamily="34" charset="0"/>
                <a:cs typeface="Quire Sans" panose="020B0502040400020003" pitchFamily="34" charset="0"/>
              </a:rPr>
              <a:t>), yaitu format yang berisi catatan setiap faktor atau aspek yang diamati dan digunakan sewaktu pengamatan berlangsung.</a:t>
            </a:r>
          </a:p>
          <a:p>
            <a:pPr marL="342900" indent="-342900">
              <a:buFont typeface="+mj-lt"/>
              <a:buAutoNum type="alphaLcPeriod"/>
            </a:pPr>
            <a:r>
              <a:rPr lang="id-ID" sz="1600" b="1" dirty="0">
                <a:latin typeface="Quire Sans" panose="020B0502040400020003" pitchFamily="34" charset="0"/>
                <a:cs typeface="Quire Sans" panose="020B0502040400020003" pitchFamily="34" charset="0"/>
              </a:rPr>
              <a:t>Peralatan mekanik </a:t>
            </a:r>
            <a:r>
              <a:rPr lang="id-ID" sz="1600" dirty="0">
                <a:latin typeface="Quire Sans Light" panose="020B0302040400020003" pitchFamily="34" charset="0"/>
                <a:cs typeface="Quire Sans" panose="020B0502040400020003" pitchFamily="34" charset="0"/>
              </a:rPr>
              <a:t>(</a:t>
            </a:r>
            <a:r>
              <a:rPr lang="id-ID" sz="1600" i="1" dirty="0" err="1">
                <a:latin typeface="Quire Sans Light" panose="020B0302040400020003" pitchFamily="34" charset="0"/>
                <a:cs typeface="Quire Sans" panose="020B0502040400020003" pitchFamily="34" charset="0"/>
              </a:rPr>
              <a:t>mechanical</a:t>
            </a:r>
            <a:r>
              <a:rPr lang="id-ID" sz="1600" i="1" dirty="0">
                <a:latin typeface="Quire Sans Light" panose="020B0302040400020003" pitchFamily="34" charset="0"/>
                <a:cs typeface="Quire Sans" panose="020B0502040400020003" pitchFamily="34" charset="0"/>
              </a:rPr>
              <a:t> </a:t>
            </a:r>
            <a:r>
              <a:rPr lang="id-ID" sz="1600" i="1" dirty="0" err="1">
                <a:latin typeface="Quire Sans Light" panose="020B0302040400020003" pitchFamily="34" charset="0"/>
                <a:cs typeface="Quire Sans" panose="020B0502040400020003" pitchFamily="34" charset="0"/>
              </a:rPr>
              <a:t>device</a:t>
            </a:r>
            <a:r>
              <a:rPr lang="id-ID" sz="1600" dirty="0">
                <a:latin typeface="Quire Sans Light" panose="020B0302040400020003" pitchFamily="34" charset="0"/>
                <a:cs typeface="Quire Sans" panose="020B0502040400020003" pitchFamily="34" charset="0"/>
              </a:rPr>
              <a:t>), yaitu sarana pendokumentasian peristiwa-peristiwa tertentu yang ditampilkan oleh subjek penelitian dengan menggunakan alat perekam dan kamera.</a:t>
            </a:r>
          </a:p>
          <a:p>
            <a:pPr marL="342900" indent="-342900">
              <a:buFont typeface="+mj-lt"/>
              <a:buAutoNum type="alphaLcPeriod"/>
            </a:pPr>
            <a:r>
              <a:rPr lang="id-ID" sz="1600" b="1" i="1" dirty="0">
                <a:latin typeface="Quire Sans" panose="020B0502040400020003" pitchFamily="34" charset="0"/>
                <a:cs typeface="Quire Sans" panose="020B0502040400020003" pitchFamily="34" charset="0"/>
              </a:rPr>
              <a:t>Human </a:t>
            </a:r>
            <a:r>
              <a:rPr lang="id-ID" sz="1600" b="1" i="1" dirty="0" err="1">
                <a:latin typeface="Quire Sans" panose="020B0502040400020003" pitchFamily="34" charset="0"/>
                <a:cs typeface="Quire Sans" panose="020B0502040400020003" pitchFamily="34" charset="0"/>
              </a:rPr>
              <a:t>instrument</a:t>
            </a:r>
            <a:r>
              <a:rPr lang="id-ID" sz="1600" dirty="0">
                <a:latin typeface="Quire Sans Light" panose="020B0302040400020003" pitchFamily="34" charset="0"/>
                <a:cs typeface="Quire Sans" panose="020B0502040400020003" pitchFamily="34" charset="0"/>
              </a:rPr>
              <a:t>, yaitu peneliti yang </a:t>
            </a:r>
            <a:r>
              <a:rPr lang="id-ID" sz="1600" dirty="0" err="1">
                <a:latin typeface="Quire Sans Light" panose="020B0302040400020003" pitchFamily="34" charset="0"/>
                <a:cs typeface="Quire Sans" panose="020B0502040400020003" pitchFamily="34" charset="0"/>
              </a:rPr>
              <a:t>bertinndak</a:t>
            </a:r>
            <a:r>
              <a:rPr lang="id-ID" sz="1600" dirty="0">
                <a:latin typeface="Quire Sans Light" panose="020B0302040400020003" pitchFamily="34" charset="0"/>
                <a:cs typeface="Quire Sans" panose="020B0502040400020003" pitchFamily="34" charset="0"/>
              </a:rPr>
              <a:t> selaku instrumen penelitian pada penelitian </a:t>
            </a:r>
            <a:r>
              <a:rPr lang="id-ID" sz="1600" dirty="0" err="1">
                <a:latin typeface="Quire Sans Light" panose="020B0302040400020003" pitchFamily="34" charset="0"/>
                <a:cs typeface="Quire Sans" panose="020B0502040400020003" pitchFamily="34" charset="0"/>
              </a:rPr>
              <a:t>kualitatfi</a:t>
            </a:r>
            <a:r>
              <a:rPr lang="id-ID" sz="1600" dirty="0">
                <a:latin typeface="Quire Sans Light" panose="020B0302040400020003" pitchFamily="34" charset="0"/>
                <a:cs typeface="Quire Sans" panose="020B0502040400020003" pitchFamily="34" charset="0"/>
              </a:rPr>
              <a:t>.</a:t>
            </a:r>
          </a:p>
        </p:txBody>
      </p:sp>
    </p:spTree>
    <p:extLst>
      <p:ext uri="{BB962C8B-B14F-4D97-AF65-F5344CB8AC3E}">
        <p14:creationId xmlns:p14="http://schemas.microsoft.com/office/powerpoint/2010/main" val="27263942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D1B12CD-9AA8-9AA5-4FEA-84C8A5B50CA4}"/>
              </a:ext>
            </a:extLst>
          </p:cNvPr>
          <p:cNvGrpSpPr/>
          <p:nvPr/>
        </p:nvGrpSpPr>
        <p:grpSpPr>
          <a:xfrm>
            <a:off x="11229" y="5734800"/>
            <a:ext cx="12192000" cy="1123200"/>
            <a:chOff x="0" y="4302125"/>
            <a:chExt cx="9144000" cy="841375"/>
          </a:xfrm>
        </p:grpSpPr>
        <p:grpSp>
          <p:nvGrpSpPr>
            <p:cNvPr id="3" name="Group 2">
              <a:extLst>
                <a:ext uri="{FF2B5EF4-FFF2-40B4-BE49-F238E27FC236}">
                  <a16:creationId xmlns:a16="http://schemas.microsoft.com/office/drawing/2014/main" id="{BF8BA974-3A8E-AD9E-722C-C925A1BEFF15}"/>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F6862102-454C-8544-E6BF-478BC1DE52E5}"/>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240965AA-5B75-D002-8030-6AFCD964B81A}"/>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E98ED306-F2CE-7B03-620E-E258673E0508}"/>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553EFE96-31BC-0CD4-A8F0-9C90F9443323}"/>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13554EE6-988A-152C-D04D-1613C7F128C0}"/>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9" name="Rounded Rectangle 8">
            <a:extLst>
              <a:ext uri="{FF2B5EF4-FFF2-40B4-BE49-F238E27FC236}">
                <a16:creationId xmlns:a16="http://schemas.microsoft.com/office/drawing/2014/main" id="{A88D2008-7C24-D46F-0212-0D322ACB7736}"/>
              </a:ext>
            </a:extLst>
          </p:cNvPr>
          <p:cNvSpPr/>
          <p:nvPr/>
        </p:nvSpPr>
        <p:spPr>
          <a:xfrm>
            <a:off x="368300" y="265749"/>
            <a:ext cx="603250" cy="545782"/>
          </a:xfrm>
          <a:prstGeom prst="roundRect">
            <a:avLst/>
          </a:prstGeom>
          <a:solidFill>
            <a:schemeClr val="accent4">
              <a:lumMod val="75000"/>
              <a:alpha val="56078"/>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3.</a:t>
            </a:r>
          </a:p>
        </p:txBody>
      </p:sp>
      <p:sp>
        <p:nvSpPr>
          <p:cNvPr id="10" name="TextBox 9">
            <a:extLst>
              <a:ext uri="{FF2B5EF4-FFF2-40B4-BE49-F238E27FC236}">
                <a16:creationId xmlns:a16="http://schemas.microsoft.com/office/drawing/2014/main" id="{C7BDC230-9A7F-A459-B24B-2CA2526DCA24}"/>
              </a:ext>
            </a:extLst>
          </p:cNvPr>
          <p:cNvSpPr txBox="1"/>
          <p:nvPr/>
        </p:nvSpPr>
        <p:spPr>
          <a:xfrm>
            <a:off x="1005840" y="353974"/>
            <a:ext cx="6156960" cy="369332"/>
          </a:xfrm>
          <a:prstGeom prst="rect">
            <a:avLst/>
          </a:prstGeom>
          <a:noFill/>
        </p:spPr>
        <p:txBody>
          <a:bodyPr wrap="square" rtlCol="0">
            <a:spAutoFit/>
          </a:bodyPr>
          <a:lstStyle/>
          <a:p>
            <a:r>
              <a:rPr lang="id-ID" dirty="0">
                <a:solidFill>
                  <a:schemeClr val="accent4">
                    <a:lumMod val="50000"/>
                  </a:schemeClr>
                </a:solidFill>
                <a:latin typeface="Hiragino Kaku Gothic StdN W8" panose="020B0800000000000000" pitchFamily="34" charset="-128"/>
                <a:ea typeface="Hiragino Kaku Gothic StdN W8" panose="020B0800000000000000" pitchFamily="34" charset="-128"/>
              </a:rPr>
              <a:t>Tahap Analisis Data</a:t>
            </a:r>
          </a:p>
        </p:txBody>
      </p:sp>
      <p:sp>
        <p:nvSpPr>
          <p:cNvPr id="11" name="TextBox 10">
            <a:extLst>
              <a:ext uri="{FF2B5EF4-FFF2-40B4-BE49-F238E27FC236}">
                <a16:creationId xmlns:a16="http://schemas.microsoft.com/office/drawing/2014/main" id="{146F01A9-CA89-7A24-0929-720EF0700A5A}"/>
              </a:ext>
            </a:extLst>
          </p:cNvPr>
          <p:cNvSpPr txBox="1"/>
          <p:nvPr/>
        </p:nvSpPr>
        <p:spPr>
          <a:xfrm>
            <a:off x="1065195" y="811531"/>
            <a:ext cx="10436994" cy="2062103"/>
          </a:xfrm>
          <a:prstGeom prst="rect">
            <a:avLst/>
          </a:prstGeom>
          <a:noFill/>
        </p:spPr>
        <p:txBody>
          <a:bodyPr wrap="square" rtlCol="0">
            <a:spAutoFit/>
          </a:bodyPr>
          <a:lstStyle/>
          <a:p>
            <a:pPr algn="just"/>
            <a:r>
              <a:rPr lang="id-ID" sz="1600" dirty="0">
                <a:latin typeface="Quire Sans Light" panose="020B0302040400020003" pitchFamily="34" charset="0"/>
                <a:cs typeface="Quire Sans" panose="020B0502040400020003" pitchFamily="34" charset="0"/>
              </a:rPr>
              <a:t>Langkah pertama yang dilakukan peneliti saat menganalisis data penelitian adalah</a:t>
            </a:r>
            <a:r>
              <a:rPr lang="id-ID" sz="1600" i="1" dirty="0">
                <a:latin typeface="Quire Sans Light" panose="020B0302040400020003" pitchFamily="34" charset="0"/>
                <a:cs typeface="Quire Sans" panose="020B0502040400020003" pitchFamily="34" charset="0"/>
              </a:rPr>
              <a:t> </a:t>
            </a:r>
            <a:r>
              <a:rPr lang="id-ID" sz="1600" i="1" dirty="0" err="1">
                <a:latin typeface="Quire Sans Light" panose="020B0302040400020003" pitchFamily="34" charset="0"/>
                <a:cs typeface="Quire Sans" panose="020B0502040400020003" pitchFamily="34" charset="0"/>
              </a:rPr>
              <a:t>editing</a:t>
            </a:r>
            <a:r>
              <a:rPr lang="id-ID" sz="1600" i="1" dirty="0">
                <a:latin typeface="Quire Sans Light" panose="020B0302040400020003" pitchFamily="34" charset="0"/>
                <a:cs typeface="Quire Sans" panose="020B0502040400020003" pitchFamily="34" charset="0"/>
              </a:rPr>
              <a:t> </a:t>
            </a:r>
            <a:r>
              <a:rPr lang="id-ID" sz="1600" dirty="0">
                <a:latin typeface="Quire Sans Light" panose="020B0302040400020003" pitchFamily="34" charset="0"/>
                <a:cs typeface="Quire Sans" panose="020B0502040400020003" pitchFamily="34" charset="0"/>
              </a:rPr>
              <a:t>dan </a:t>
            </a:r>
            <a:r>
              <a:rPr lang="id-ID" sz="1600" i="1" dirty="0" err="1">
                <a:latin typeface="Quire Sans Light" panose="020B0302040400020003" pitchFamily="34" charset="0"/>
                <a:cs typeface="Quire Sans" panose="020B0502040400020003" pitchFamily="34" charset="0"/>
              </a:rPr>
              <a:t>coding</a:t>
            </a:r>
            <a:r>
              <a:rPr lang="id-ID" sz="1600" i="1" dirty="0">
                <a:latin typeface="Quire Sans Light" panose="020B0302040400020003" pitchFamily="34" charset="0"/>
                <a:cs typeface="Quire Sans" panose="020B0502040400020003" pitchFamily="34" charset="0"/>
              </a:rPr>
              <a:t> </a:t>
            </a:r>
            <a:r>
              <a:rPr lang="id-ID" sz="1600" dirty="0">
                <a:latin typeface="Quire Sans Light" panose="020B0302040400020003" pitchFamily="34" charset="0"/>
                <a:cs typeface="Quire Sans" panose="020B0502040400020003" pitchFamily="34" charset="0"/>
              </a:rPr>
              <a:t>(</a:t>
            </a:r>
            <a:r>
              <a:rPr lang="id-ID" sz="1600" dirty="0" err="1">
                <a:latin typeface="Quire Sans Light" panose="020B0302040400020003" pitchFamily="34" charset="0"/>
                <a:cs typeface="Quire Sans" panose="020B0502040400020003" pitchFamily="34" charset="0"/>
              </a:rPr>
              <a:t>pengodean</a:t>
            </a:r>
            <a:r>
              <a:rPr lang="id-ID" sz="1600" dirty="0">
                <a:latin typeface="Quire Sans Light" panose="020B0302040400020003" pitchFamily="34" charset="0"/>
                <a:cs typeface="Quire Sans" panose="020B0502040400020003" pitchFamily="34" charset="0"/>
              </a:rPr>
              <a:t>). </a:t>
            </a:r>
            <a:r>
              <a:rPr lang="id-ID" sz="1600" i="1" dirty="0" err="1">
                <a:latin typeface="Quire Sans Light" panose="020B0302040400020003" pitchFamily="34" charset="0"/>
                <a:cs typeface="Quire Sans" panose="020B0502040400020003" pitchFamily="34" charset="0"/>
              </a:rPr>
              <a:t>Editing</a:t>
            </a:r>
            <a:r>
              <a:rPr lang="id-ID" sz="1600" i="1" dirty="0">
                <a:latin typeface="Quire Sans Light" panose="020B0302040400020003" pitchFamily="34" charset="0"/>
                <a:cs typeface="Quire Sans" panose="020B0502040400020003" pitchFamily="34" charset="0"/>
              </a:rPr>
              <a:t> </a:t>
            </a:r>
            <a:r>
              <a:rPr lang="id-ID" sz="1600" dirty="0">
                <a:latin typeface="Quire Sans Light" panose="020B0302040400020003" pitchFamily="34" charset="0"/>
                <a:cs typeface="Quire Sans" panose="020B0502040400020003" pitchFamily="34" charset="0"/>
              </a:rPr>
              <a:t>adalah meneliti atau memeriksa kembali data yang telah terkumpul dari lapangan. Pada saat melakukan </a:t>
            </a:r>
            <a:r>
              <a:rPr lang="id-ID" sz="1600" i="1" dirty="0" err="1">
                <a:latin typeface="Quire Sans Light" panose="020B0302040400020003" pitchFamily="34" charset="0"/>
                <a:cs typeface="Quire Sans" panose="020B0502040400020003" pitchFamily="34" charset="0"/>
              </a:rPr>
              <a:t>editing</a:t>
            </a:r>
            <a:r>
              <a:rPr lang="id-ID" sz="1600" dirty="0">
                <a:latin typeface="Quire Sans Light" panose="020B0302040400020003" pitchFamily="34" charset="0"/>
                <a:cs typeface="Quire Sans" panose="020B0502040400020003" pitchFamily="34" charset="0"/>
              </a:rPr>
              <a:t>, peneliti tidak diperbolehkan mengubah </a:t>
            </a:r>
            <a:r>
              <a:rPr lang="id-ID" sz="1600" dirty="0" err="1">
                <a:latin typeface="Quire Sans Light" panose="020B0302040400020003" pitchFamily="34" charset="0"/>
                <a:cs typeface="Quire Sans" panose="020B0502040400020003" pitchFamily="34" charset="0"/>
              </a:rPr>
              <a:t>kuesionner</a:t>
            </a:r>
            <a:r>
              <a:rPr lang="id-ID" sz="1600" dirty="0">
                <a:latin typeface="Quire Sans Light" panose="020B0302040400020003" pitchFamily="34" charset="0"/>
                <a:cs typeface="Quire Sans" panose="020B0502040400020003" pitchFamily="34" charset="0"/>
              </a:rPr>
              <a:t> ataupun jawaban responden. </a:t>
            </a:r>
            <a:r>
              <a:rPr lang="id-ID" sz="1600" i="1" dirty="0" err="1">
                <a:latin typeface="Quire Sans Light" panose="020B0302040400020003" pitchFamily="34" charset="0"/>
                <a:cs typeface="Quire Sans" panose="020B0502040400020003" pitchFamily="34" charset="0"/>
              </a:rPr>
              <a:t>Coding</a:t>
            </a:r>
            <a:r>
              <a:rPr lang="id-ID" sz="1600" dirty="0">
                <a:latin typeface="Quire Sans Light" panose="020B0302040400020003" pitchFamily="34" charset="0"/>
                <a:cs typeface="Quire Sans" panose="020B0502040400020003" pitchFamily="34" charset="0"/>
              </a:rPr>
              <a:t> (</a:t>
            </a:r>
            <a:r>
              <a:rPr lang="id-ID" sz="1600" dirty="0" err="1">
                <a:latin typeface="Quire Sans Light" panose="020B0302040400020003" pitchFamily="34" charset="0"/>
                <a:cs typeface="Quire Sans" panose="020B0502040400020003" pitchFamily="34" charset="0"/>
              </a:rPr>
              <a:t>pengodean</a:t>
            </a:r>
            <a:r>
              <a:rPr lang="id-ID" sz="1600" dirty="0">
                <a:latin typeface="Quire Sans Light" panose="020B0302040400020003" pitchFamily="34" charset="0"/>
                <a:cs typeface="Quire Sans" panose="020B0502040400020003" pitchFamily="34" charset="0"/>
              </a:rPr>
              <a:t>) dilakukan dengan memberikan simbol atau berupa angka pada jawaban responden. </a:t>
            </a:r>
          </a:p>
          <a:p>
            <a:pPr algn="just"/>
            <a:r>
              <a:rPr lang="id-ID" sz="1600" dirty="0">
                <a:latin typeface="Quire Sans Light" panose="020B0302040400020003" pitchFamily="34" charset="0"/>
                <a:cs typeface="Quire Sans" panose="020B0502040400020003" pitchFamily="34" charset="0"/>
              </a:rPr>
              <a:t>Contohnya sebagai berikut.</a:t>
            </a:r>
          </a:p>
          <a:p>
            <a:pPr algn="just"/>
            <a:r>
              <a:rPr lang="id-ID" sz="1600" dirty="0">
                <a:latin typeface="Quire Sans Light" panose="020B0302040400020003" pitchFamily="34" charset="0"/>
                <a:cs typeface="Quire Sans" panose="020B0502040400020003" pitchFamily="34" charset="0"/>
              </a:rPr>
              <a:t>Jenis kelamin</a:t>
            </a:r>
          </a:p>
          <a:p>
            <a:pPr marL="342900" indent="-342900" algn="just">
              <a:buFont typeface="+mj-lt"/>
              <a:buAutoNum type="arabicParenR"/>
            </a:pPr>
            <a:r>
              <a:rPr lang="id-ID" sz="1600" dirty="0">
                <a:latin typeface="Quire Sans Light" panose="020B0302040400020003" pitchFamily="34" charset="0"/>
                <a:cs typeface="Quire Sans" panose="020B0502040400020003" pitchFamily="34" charset="0"/>
              </a:rPr>
              <a:t>Laki-laki diberi kode 1</a:t>
            </a:r>
          </a:p>
          <a:p>
            <a:pPr marL="342900" indent="-342900" algn="just">
              <a:buFont typeface="+mj-lt"/>
              <a:buAutoNum type="arabicParenR"/>
            </a:pPr>
            <a:r>
              <a:rPr lang="id-ID" sz="1600" dirty="0">
                <a:latin typeface="Quire Sans Light" panose="020B0302040400020003" pitchFamily="34" charset="0"/>
                <a:cs typeface="Quire Sans" panose="020B0502040400020003" pitchFamily="34" charset="0"/>
              </a:rPr>
              <a:t>Perempuan diberi kode 2</a:t>
            </a:r>
          </a:p>
        </p:txBody>
      </p:sp>
      <p:sp>
        <p:nvSpPr>
          <p:cNvPr id="12" name="TextBox 11">
            <a:extLst>
              <a:ext uri="{FF2B5EF4-FFF2-40B4-BE49-F238E27FC236}">
                <a16:creationId xmlns:a16="http://schemas.microsoft.com/office/drawing/2014/main" id="{A0DB4E89-F6D5-CFCA-F9ED-B1E0F5E2096A}"/>
              </a:ext>
            </a:extLst>
          </p:cNvPr>
          <p:cNvSpPr txBox="1"/>
          <p:nvPr/>
        </p:nvSpPr>
        <p:spPr>
          <a:xfrm>
            <a:off x="1065195" y="2961859"/>
            <a:ext cx="10436994" cy="1815882"/>
          </a:xfrm>
          <a:prstGeom prst="rect">
            <a:avLst/>
          </a:prstGeom>
          <a:noFill/>
        </p:spPr>
        <p:txBody>
          <a:bodyPr wrap="square" rtlCol="0">
            <a:spAutoFit/>
          </a:bodyPr>
          <a:lstStyle/>
          <a:p>
            <a:pPr algn="just"/>
            <a:r>
              <a:rPr lang="id-ID" sz="1600" dirty="0">
                <a:latin typeface="Quire Sans Light" panose="020B0302040400020003" pitchFamily="34" charset="0"/>
                <a:cs typeface="Quire Sans" panose="020B0502040400020003" pitchFamily="34" charset="0"/>
              </a:rPr>
              <a:t>Langkah selanjutnya yang perlu dilakukan adalah menyajikan data. Penyajian data dilakukan untuk menganalisis masalah agar mudah dicari pemecahannya. Terdapat beberapa bentuk penyajian data, di antaranya adalah tabel dan grafik. Namun, secara umum fungsi penyajian data adalah sebagai berikut.</a:t>
            </a:r>
          </a:p>
          <a:p>
            <a:pPr marL="342900" indent="-342900" algn="just">
              <a:buFont typeface="+mj-lt"/>
              <a:buAutoNum type="alphaLcPeriod"/>
            </a:pPr>
            <a:r>
              <a:rPr lang="id-ID" sz="1600" dirty="0">
                <a:latin typeface="Quire Sans Light" panose="020B0302040400020003" pitchFamily="34" charset="0"/>
                <a:cs typeface="Quire Sans" panose="020B0502040400020003" pitchFamily="34" charset="0"/>
              </a:rPr>
              <a:t>Memberi gambaran yang sistematis tentang peristiwa-peristiwa yang merupakan hasil penelitian atau observasi.</a:t>
            </a:r>
          </a:p>
          <a:p>
            <a:pPr marL="342900" indent="-342900" algn="just">
              <a:buFont typeface="+mj-lt"/>
              <a:buAutoNum type="alphaLcPeriod"/>
            </a:pPr>
            <a:r>
              <a:rPr lang="id-ID" sz="1600" dirty="0">
                <a:latin typeface="Quire Sans Light" panose="020B0302040400020003" pitchFamily="34" charset="0"/>
                <a:cs typeface="Quire Sans" panose="020B0502040400020003" pitchFamily="34" charset="0"/>
              </a:rPr>
              <a:t>Mempercepat dalam </a:t>
            </a:r>
            <a:r>
              <a:rPr lang="id-ID" sz="1600" dirty="0" err="1">
                <a:latin typeface="Quire Sans Light" panose="020B0302040400020003" pitchFamily="34" charset="0"/>
                <a:cs typeface="Quire Sans" panose="020B0502040400020003" pitchFamily="34" charset="0"/>
              </a:rPr>
              <a:t>mengangkap</a:t>
            </a:r>
            <a:r>
              <a:rPr lang="id-ID" sz="1600" dirty="0">
                <a:latin typeface="Quire Sans Light" panose="020B0302040400020003" pitchFamily="34" charset="0"/>
                <a:cs typeface="Quire Sans" panose="020B0502040400020003" pitchFamily="34" charset="0"/>
              </a:rPr>
              <a:t> dan mengerti data.</a:t>
            </a:r>
          </a:p>
          <a:p>
            <a:pPr marL="342900" indent="-342900" algn="just">
              <a:buFont typeface="+mj-lt"/>
              <a:buAutoNum type="alphaLcPeriod"/>
            </a:pPr>
            <a:r>
              <a:rPr lang="id-ID" sz="1600" dirty="0">
                <a:latin typeface="Quire Sans Light" panose="020B0302040400020003" pitchFamily="34" charset="0"/>
                <a:cs typeface="Quire Sans" panose="020B0502040400020003" pitchFamily="34" charset="0"/>
              </a:rPr>
              <a:t>Memudahkan dalam membuat analisis data.</a:t>
            </a:r>
          </a:p>
          <a:p>
            <a:pPr marL="342900" indent="-342900" algn="just">
              <a:buFont typeface="+mj-lt"/>
              <a:buAutoNum type="alphaLcPeriod"/>
            </a:pPr>
            <a:r>
              <a:rPr lang="id-ID" sz="1600" dirty="0">
                <a:latin typeface="Quire Sans Light" panose="020B0302040400020003" pitchFamily="34" charset="0"/>
                <a:cs typeface="Quire Sans" panose="020B0502040400020003" pitchFamily="34" charset="0"/>
              </a:rPr>
              <a:t>Membuat proses pengambilan keputusan dan kesimpulan lebih tepat, cepat, dan akurat.</a:t>
            </a:r>
          </a:p>
        </p:txBody>
      </p:sp>
    </p:spTree>
    <p:extLst>
      <p:ext uri="{BB962C8B-B14F-4D97-AF65-F5344CB8AC3E}">
        <p14:creationId xmlns:p14="http://schemas.microsoft.com/office/powerpoint/2010/main" val="33052510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D1B12CD-9AA8-9AA5-4FEA-84C8A5B50CA4}"/>
              </a:ext>
            </a:extLst>
          </p:cNvPr>
          <p:cNvGrpSpPr/>
          <p:nvPr/>
        </p:nvGrpSpPr>
        <p:grpSpPr>
          <a:xfrm>
            <a:off x="11229" y="5734800"/>
            <a:ext cx="12192000" cy="1123200"/>
            <a:chOff x="0" y="4302125"/>
            <a:chExt cx="9144000" cy="841375"/>
          </a:xfrm>
        </p:grpSpPr>
        <p:grpSp>
          <p:nvGrpSpPr>
            <p:cNvPr id="3" name="Group 2">
              <a:extLst>
                <a:ext uri="{FF2B5EF4-FFF2-40B4-BE49-F238E27FC236}">
                  <a16:creationId xmlns:a16="http://schemas.microsoft.com/office/drawing/2014/main" id="{BF8BA974-3A8E-AD9E-722C-C925A1BEFF15}"/>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F6862102-454C-8544-E6BF-478BC1DE52E5}"/>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240965AA-5B75-D002-8030-6AFCD964B81A}"/>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E98ED306-F2CE-7B03-620E-E258673E0508}"/>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553EFE96-31BC-0CD4-A8F0-9C90F9443323}"/>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13554EE6-988A-152C-D04D-1613C7F128C0}"/>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9" name="Rounded Rectangle 8">
            <a:extLst>
              <a:ext uri="{FF2B5EF4-FFF2-40B4-BE49-F238E27FC236}">
                <a16:creationId xmlns:a16="http://schemas.microsoft.com/office/drawing/2014/main" id="{7B28F7C5-1FC0-96ED-674D-885A9C894B9B}"/>
              </a:ext>
            </a:extLst>
          </p:cNvPr>
          <p:cNvSpPr/>
          <p:nvPr/>
        </p:nvSpPr>
        <p:spPr>
          <a:xfrm>
            <a:off x="368300" y="265749"/>
            <a:ext cx="603250" cy="545782"/>
          </a:xfrm>
          <a:prstGeom prst="roundRect">
            <a:avLst/>
          </a:prstGeom>
          <a:solidFill>
            <a:schemeClr val="accent4">
              <a:lumMod val="75000"/>
              <a:alpha val="56078"/>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3.</a:t>
            </a:r>
          </a:p>
        </p:txBody>
      </p:sp>
      <p:sp>
        <p:nvSpPr>
          <p:cNvPr id="10" name="TextBox 9">
            <a:extLst>
              <a:ext uri="{FF2B5EF4-FFF2-40B4-BE49-F238E27FC236}">
                <a16:creationId xmlns:a16="http://schemas.microsoft.com/office/drawing/2014/main" id="{891D93BA-23EE-9C00-7E75-14F9FB571DFE}"/>
              </a:ext>
            </a:extLst>
          </p:cNvPr>
          <p:cNvSpPr txBox="1"/>
          <p:nvPr/>
        </p:nvSpPr>
        <p:spPr>
          <a:xfrm>
            <a:off x="1005840" y="353974"/>
            <a:ext cx="6156960" cy="369332"/>
          </a:xfrm>
          <a:prstGeom prst="rect">
            <a:avLst/>
          </a:prstGeom>
          <a:noFill/>
        </p:spPr>
        <p:txBody>
          <a:bodyPr wrap="square" rtlCol="0">
            <a:spAutoFit/>
          </a:bodyPr>
          <a:lstStyle/>
          <a:p>
            <a:r>
              <a:rPr lang="id-ID" dirty="0">
                <a:solidFill>
                  <a:schemeClr val="accent4">
                    <a:lumMod val="50000"/>
                  </a:schemeClr>
                </a:solidFill>
                <a:latin typeface="Hiragino Kaku Gothic StdN W8" panose="020B0800000000000000" pitchFamily="34" charset="-128"/>
                <a:ea typeface="Hiragino Kaku Gothic StdN W8" panose="020B0800000000000000" pitchFamily="34" charset="-128"/>
              </a:rPr>
              <a:t>Tahap Analisis Data</a:t>
            </a:r>
          </a:p>
        </p:txBody>
      </p:sp>
      <p:sp>
        <p:nvSpPr>
          <p:cNvPr id="13" name="TextBox 12">
            <a:extLst>
              <a:ext uri="{FF2B5EF4-FFF2-40B4-BE49-F238E27FC236}">
                <a16:creationId xmlns:a16="http://schemas.microsoft.com/office/drawing/2014/main" id="{21CB1E5D-362C-BE05-CD44-69954081C7E2}"/>
              </a:ext>
            </a:extLst>
          </p:cNvPr>
          <p:cNvSpPr txBox="1"/>
          <p:nvPr/>
        </p:nvSpPr>
        <p:spPr>
          <a:xfrm>
            <a:off x="1005840" y="811531"/>
            <a:ext cx="10436994" cy="1077218"/>
          </a:xfrm>
          <a:prstGeom prst="rect">
            <a:avLst/>
          </a:prstGeom>
          <a:noFill/>
        </p:spPr>
        <p:txBody>
          <a:bodyPr wrap="square" rtlCol="0">
            <a:spAutoFit/>
          </a:bodyPr>
          <a:lstStyle/>
          <a:p>
            <a:pPr algn="just"/>
            <a:r>
              <a:rPr lang="id-ID" sz="1600" dirty="0">
                <a:latin typeface="Quire Sans Light" panose="020B0302040400020003" pitchFamily="34" charset="0"/>
                <a:cs typeface="Quire Sans" panose="020B0502040400020003" pitchFamily="34" charset="0"/>
              </a:rPr>
              <a:t>Setelah menyajikan data, langkah berikutnya adalah menganalisis data. Secara umum, saat melakukan analisis data dalam pemecahan konflik, peneliti perlu memahami profil dari konflik tersebut, seperti konteks dan sejarahnya, mengidentifikasi faktor-faktor penyebab dan pihak-pihak yang terlibat konflik, serta memetakan dan menganalisis dinamika konflik yang terjadi. </a:t>
            </a:r>
          </a:p>
        </p:txBody>
      </p:sp>
      <p:sp>
        <p:nvSpPr>
          <p:cNvPr id="14" name="TextBox 13">
            <a:extLst>
              <a:ext uri="{FF2B5EF4-FFF2-40B4-BE49-F238E27FC236}">
                <a16:creationId xmlns:a16="http://schemas.microsoft.com/office/drawing/2014/main" id="{434FBAFD-C3E2-60E4-F28B-78C42F72744D}"/>
              </a:ext>
            </a:extLst>
          </p:cNvPr>
          <p:cNvSpPr txBox="1"/>
          <p:nvPr/>
        </p:nvSpPr>
        <p:spPr>
          <a:xfrm>
            <a:off x="1005840" y="1976974"/>
            <a:ext cx="10436994" cy="1077218"/>
          </a:xfrm>
          <a:prstGeom prst="rect">
            <a:avLst/>
          </a:prstGeom>
          <a:noFill/>
        </p:spPr>
        <p:txBody>
          <a:bodyPr wrap="square" rtlCol="0">
            <a:spAutoFit/>
          </a:bodyPr>
          <a:lstStyle/>
          <a:p>
            <a:pPr algn="just"/>
            <a:r>
              <a:rPr lang="id-ID" sz="1600" dirty="0">
                <a:latin typeface="Quire Sans Light" panose="020B0302040400020003" pitchFamily="34" charset="0"/>
                <a:cs typeface="Quire Sans" panose="020B0502040400020003" pitchFamily="34" charset="0"/>
              </a:rPr>
              <a:t>Ada beberapa hal yang perlu diperhatikan untuk memahami dinamika konflik, yaitu sebagai berikut.</a:t>
            </a:r>
          </a:p>
          <a:p>
            <a:pPr marL="342900" indent="-342900" algn="just">
              <a:buFont typeface="+mj-lt"/>
              <a:buAutoNum type="alphaLcPeriod"/>
            </a:pPr>
            <a:r>
              <a:rPr lang="id-ID" sz="1600" dirty="0">
                <a:latin typeface="Quire Sans Light" panose="020B0302040400020003" pitchFamily="34" charset="0"/>
                <a:cs typeface="Quire Sans" panose="020B0502040400020003" pitchFamily="34" charset="0"/>
              </a:rPr>
              <a:t>Mengidentifikasi sumber konflik.</a:t>
            </a:r>
          </a:p>
          <a:p>
            <a:pPr marL="342900" indent="-342900" algn="just">
              <a:buFont typeface="+mj-lt"/>
              <a:buAutoNum type="alphaLcPeriod"/>
            </a:pPr>
            <a:r>
              <a:rPr lang="id-ID" sz="1600" dirty="0">
                <a:latin typeface="Quire Sans Light" panose="020B0302040400020003" pitchFamily="34" charset="0"/>
                <a:cs typeface="Quire Sans" panose="020B0502040400020003" pitchFamily="34" charset="0"/>
              </a:rPr>
              <a:t>Menganalisis hubungan antara pihak-pihak yang berkonflik.</a:t>
            </a:r>
          </a:p>
          <a:p>
            <a:pPr marL="342900" indent="-342900" algn="just">
              <a:buFont typeface="+mj-lt"/>
              <a:buAutoNum type="alphaLcPeriod"/>
            </a:pPr>
            <a:r>
              <a:rPr lang="id-ID" sz="1600" dirty="0">
                <a:latin typeface="Quire Sans Light" panose="020B0302040400020003" pitchFamily="34" charset="0"/>
                <a:cs typeface="Quire Sans" panose="020B0502040400020003" pitchFamily="34" charset="0"/>
              </a:rPr>
              <a:t>Menganalisis tahapan terjadinya konflik.</a:t>
            </a:r>
          </a:p>
        </p:txBody>
      </p:sp>
      <p:sp>
        <p:nvSpPr>
          <p:cNvPr id="15" name="TextBox 14">
            <a:extLst>
              <a:ext uri="{FF2B5EF4-FFF2-40B4-BE49-F238E27FC236}">
                <a16:creationId xmlns:a16="http://schemas.microsoft.com/office/drawing/2014/main" id="{521D6C0F-BCA1-CE68-4E69-91813EFF13FE}"/>
              </a:ext>
            </a:extLst>
          </p:cNvPr>
          <p:cNvSpPr txBox="1"/>
          <p:nvPr/>
        </p:nvSpPr>
        <p:spPr>
          <a:xfrm>
            <a:off x="1005840" y="3142417"/>
            <a:ext cx="10436994" cy="2062103"/>
          </a:xfrm>
          <a:prstGeom prst="rect">
            <a:avLst/>
          </a:prstGeom>
          <a:noFill/>
        </p:spPr>
        <p:txBody>
          <a:bodyPr wrap="square" rtlCol="0">
            <a:spAutoFit/>
          </a:bodyPr>
          <a:lstStyle/>
          <a:p>
            <a:pPr algn="just"/>
            <a:r>
              <a:rPr lang="id-ID" sz="1600" dirty="0">
                <a:latin typeface="Quire Sans Light" panose="020B0302040400020003" pitchFamily="34" charset="0"/>
                <a:cs typeface="Quire Sans" panose="020B0502040400020003" pitchFamily="34" charset="0"/>
              </a:rPr>
              <a:t>Berikut terdapat beberapa metode analisis konflik, yaitu sebagai berikut.</a:t>
            </a:r>
          </a:p>
          <a:p>
            <a:pPr marL="342900" indent="-342900" algn="just">
              <a:buFont typeface="+mj-lt"/>
              <a:buAutoNum type="alphaLcPeriod"/>
            </a:pPr>
            <a:r>
              <a:rPr lang="id-ID" sz="1600" dirty="0" err="1">
                <a:latin typeface="Quire Sans Light" panose="020B0302040400020003" pitchFamily="34" charset="0"/>
                <a:cs typeface="Quire Sans" panose="020B0502040400020003" pitchFamily="34" charset="0"/>
              </a:rPr>
              <a:t>Segitifa</a:t>
            </a:r>
            <a:r>
              <a:rPr lang="id-ID" sz="1600" dirty="0">
                <a:latin typeface="Quire Sans Light" panose="020B0302040400020003" pitchFamily="34" charset="0"/>
                <a:cs typeface="Quire Sans" panose="020B0502040400020003" pitchFamily="34" charset="0"/>
              </a:rPr>
              <a:t> ABC, yaitu mengidentifikasi sikap </a:t>
            </a:r>
            <a:r>
              <a:rPr lang="id-ID" sz="1600" i="1" dirty="0">
                <a:latin typeface="Quire Sans Light" panose="020B0302040400020003" pitchFamily="34" charset="0"/>
                <a:cs typeface="Quire Sans" panose="020B0502040400020003" pitchFamily="34" charset="0"/>
              </a:rPr>
              <a:t>(</a:t>
            </a:r>
            <a:r>
              <a:rPr lang="id-ID" sz="1600" i="1" dirty="0" err="1">
                <a:latin typeface="Quire Sans Light" panose="020B0302040400020003" pitchFamily="34" charset="0"/>
                <a:cs typeface="Quire Sans" panose="020B0502040400020003" pitchFamily="34" charset="0"/>
              </a:rPr>
              <a:t>attitudes</a:t>
            </a:r>
            <a:r>
              <a:rPr lang="id-ID" sz="1600" i="1" dirty="0">
                <a:latin typeface="Quire Sans Light" panose="020B0302040400020003" pitchFamily="34" charset="0"/>
                <a:cs typeface="Quire Sans" panose="020B0502040400020003" pitchFamily="34" charset="0"/>
              </a:rPr>
              <a:t>),</a:t>
            </a:r>
            <a:r>
              <a:rPr lang="id-ID" sz="1600" dirty="0">
                <a:latin typeface="Quire Sans Light" panose="020B0302040400020003" pitchFamily="34" charset="0"/>
                <a:cs typeface="Quire Sans" panose="020B0502040400020003" pitchFamily="34" charset="0"/>
              </a:rPr>
              <a:t> perilaku </a:t>
            </a:r>
            <a:r>
              <a:rPr lang="id-ID" sz="1600" i="1" dirty="0">
                <a:latin typeface="Quire Sans Light" panose="020B0302040400020003" pitchFamily="34" charset="0"/>
                <a:cs typeface="Quire Sans" panose="020B0502040400020003" pitchFamily="34" charset="0"/>
              </a:rPr>
              <a:t>(</a:t>
            </a:r>
            <a:r>
              <a:rPr lang="id-ID" sz="1600" i="1" dirty="0" err="1">
                <a:latin typeface="Quire Sans Light" panose="020B0302040400020003" pitchFamily="34" charset="0"/>
                <a:cs typeface="Quire Sans" panose="020B0502040400020003" pitchFamily="34" charset="0"/>
              </a:rPr>
              <a:t>behavior</a:t>
            </a:r>
            <a:r>
              <a:rPr lang="id-ID" sz="1600" i="1" dirty="0">
                <a:latin typeface="Quire Sans Light" panose="020B0302040400020003" pitchFamily="34" charset="0"/>
                <a:cs typeface="Quire Sans" panose="020B0502040400020003" pitchFamily="34" charset="0"/>
              </a:rPr>
              <a:t>),</a:t>
            </a:r>
            <a:r>
              <a:rPr lang="id-ID" sz="1600" dirty="0">
                <a:latin typeface="Quire Sans Light" panose="020B0302040400020003" pitchFamily="34" charset="0"/>
                <a:cs typeface="Quire Sans" panose="020B0502040400020003" pitchFamily="34" charset="0"/>
              </a:rPr>
              <a:t> dan kontradiksi </a:t>
            </a:r>
            <a:r>
              <a:rPr lang="id-ID" sz="1600" i="1" dirty="0">
                <a:latin typeface="Quire Sans Light" panose="020B0302040400020003" pitchFamily="34" charset="0"/>
                <a:cs typeface="Quire Sans" panose="020B0502040400020003" pitchFamily="34" charset="0"/>
              </a:rPr>
              <a:t>(</a:t>
            </a:r>
            <a:r>
              <a:rPr lang="id-ID" sz="1600" i="1" dirty="0" err="1">
                <a:latin typeface="Quire Sans Light" panose="020B0302040400020003" pitchFamily="34" charset="0"/>
                <a:cs typeface="Quire Sans" panose="020B0502040400020003" pitchFamily="34" charset="0"/>
              </a:rPr>
              <a:t>contradiction</a:t>
            </a:r>
            <a:r>
              <a:rPr lang="id-ID" sz="1600" i="1" dirty="0">
                <a:latin typeface="Quire Sans Light" panose="020B0302040400020003" pitchFamily="34" charset="0"/>
                <a:cs typeface="Quire Sans" panose="020B0502040400020003" pitchFamily="34" charset="0"/>
              </a:rPr>
              <a:t>)</a:t>
            </a:r>
            <a:r>
              <a:rPr lang="id-ID" sz="1600" dirty="0">
                <a:latin typeface="Quire Sans Light" panose="020B0302040400020003" pitchFamily="34" charset="0"/>
                <a:cs typeface="Quire Sans" panose="020B0502040400020003" pitchFamily="34" charset="0"/>
              </a:rPr>
              <a:t> yang merupakan komponen dasar konflik. </a:t>
            </a:r>
          </a:p>
          <a:p>
            <a:pPr marL="342900" indent="-342900" algn="just">
              <a:buFont typeface="+mj-lt"/>
              <a:buAutoNum type="alphaLcPeriod"/>
            </a:pPr>
            <a:r>
              <a:rPr lang="id-ID" sz="1600" dirty="0">
                <a:latin typeface="Quire Sans Light" panose="020B0302040400020003" pitchFamily="34" charset="0"/>
                <a:cs typeface="Quire Sans" panose="020B0502040400020003" pitchFamily="34" charset="0"/>
              </a:rPr>
              <a:t>Model bawang, yaitu memvisualisasikan posisi pihak-pihak yang terlibat dalam konflik menggunakan perumpamaan bawang.</a:t>
            </a:r>
          </a:p>
          <a:p>
            <a:pPr marL="342900" indent="-342900" algn="just">
              <a:buFont typeface="+mj-lt"/>
              <a:buAutoNum type="alphaLcPeriod"/>
            </a:pPr>
            <a:r>
              <a:rPr lang="id-ID" sz="1600" dirty="0">
                <a:latin typeface="Quire Sans Light" panose="020B0302040400020003" pitchFamily="34" charset="0"/>
                <a:cs typeface="Quire Sans" panose="020B0502040400020003" pitchFamily="34" charset="0"/>
              </a:rPr>
              <a:t>Pohon konflik, yaitu memvisualisasi konflik menggunakan bagian-bagian pohon.</a:t>
            </a:r>
          </a:p>
          <a:p>
            <a:pPr marL="342900" indent="-342900" algn="just">
              <a:buFont typeface="+mj-lt"/>
              <a:buAutoNum type="alphaLcPeriod"/>
            </a:pPr>
            <a:r>
              <a:rPr lang="id-ID" sz="1600" dirty="0">
                <a:latin typeface="Quire Sans Light" panose="020B0302040400020003" pitchFamily="34" charset="0"/>
                <a:cs typeface="Quire Sans" panose="020B0502040400020003" pitchFamily="34" charset="0"/>
              </a:rPr>
              <a:t>Piramida konflik, yaitu mengidentifikasi pihak atau kelompok yang berkepentingan dalam suatu konflik menggunakan bentuk piramida.</a:t>
            </a:r>
          </a:p>
        </p:txBody>
      </p:sp>
    </p:spTree>
    <p:extLst>
      <p:ext uri="{BB962C8B-B14F-4D97-AF65-F5344CB8AC3E}">
        <p14:creationId xmlns:p14="http://schemas.microsoft.com/office/powerpoint/2010/main" val="18211872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D1B12CD-9AA8-9AA5-4FEA-84C8A5B50CA4}"/>
              </a:ext>
            </a:extLst>
          </p:cNvPr>
          <p:cNvGrpSpPr/>
          <p:nvPr/>
        </p:nvGrpSpPr>
        <p:grpSpPr>
          <a:xfrm>
            <a:off x="11229" y="5734800"/>
            <a:ext cx="12192000" cy="1123200"/>
            <a:chOff x="0" y="4302125"/>
            <a:chExt cx="9144000" cy="841375"/>
          </a:xfrm>
        </p:grpSpPr>
        <p:grpSp>
          <p:nvGrpSpPr>
            <p:cNvPr id="3" name="Group 2">
              <a:extLst>
                <a:ext uri="{FF2B5EF4-FFF2-40B4-BE49-F238E27FC236}">
                  <a16:creationId xmlns:a16="http://schemas.microsoft.com/office/drawing/2014/main" id="{BF8BA974-3A8E-AD9E-722C-C925A1BEFF15}"/>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F6862102-454C-8544-E6BF-478BC1DE52E5}"/>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240965AA-5B75-D002-8030-6AFCD964B81A}"/>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E98ED306-F2CE-7B03-620E-E258673E0508}"/>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553EFE96-31BC-0CD4-A8F0-9C90F9443323}"/>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13554EE6-988A-152C-D04D-1613C7F128C0}"/>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10" name="Rounded Rectangle 9">
            <a:extLst>
              <a:ext uri="{FF2B5EF4-FFF2-40B4-BE49-F238E27FC236}">
                <a16:creationId xmlns:a16="http://schemas.microsoft.com/office/drawing/2014/main" id="{A5A99580-EAA2-B2DE-234A-F4939F14CB65}"/>
              </a:ext>
            </a:extLst>
          </p:cNvPr>
          <p:cNvSpPr/>
          <p:nvPr/>
        </p:nvSpPr>
        <p:spPr>
          <a:xfrm>
            <a:off x="368300" y="265749"/>
            <a:ext cx="603250" cy="545782"/>
          </a:xfrm>
          <a:prstGeom prst="roundRect">
            <a:avLst/>
          </a:prstGeom>
          <a:solidFill>
            <a:schemeClr val="accent4">
              <a:lumMod val="75000"/>
              <a:alpha val="56078"/>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4.</a:t>
            </a:r>
          </a:p>
        </p:txBody>
      </p:sp>
      <p:sp>
        <p:nvSpPr>
          <p:cNvPr id="11" name="TextBox 10">
            <a:extLst>
              <a:ext uri="{FF2B5EF4-FFF2-40B4-BE49-F238E27FC236}">
                <a16:creationId xmlns:a16="http://schemas.microsoft.com/office/drawing/2014/main" id="{8B383845-8139-3120-9971-90E0BEB1A41B}"/>
              </a:ext>
            </a:extLst>
          </p:cNvPr>
          <p:cNvSpPr txBox="1"/>
          <p:nvPr/>
        </p:nvSpPr>
        <p:spPr>
          <a:xfrm>
            <a:off x="1005840" y="353974"/>
            <a:ext cx="6156960" cy="369332"/>
          </a:xfrm>
          <a:prstGeom prst="rect">
            <a:avLst/>
          </a:prstGeom>
          <a:noFill/>
        </p:spPr>
        <p:txBody>
          <a:bodyPr wrap="square" rtlCol="0">
            <a:spAutoFit/>
          </a:bodyPr>
          <a:lstStyle/>
          <a:p>
            <a:r>
              <a:rPr lang="id-ID" dirty="0">
                <a:solidFill>
                  <a:schemeClr val="accent4">
                    <a:lumMod val="50000"/>
                  </a:schemeClr>
                </a:solidFill>
                <a:latin typeface="Hiragino Kaku Gothic StdN W8" panose="020B0800000000000000" pitchFamily="34" charset="-128"/>
                <a:ea typeface="Hiragino Kaku Gothic StdN W8" panose="020B0800000000000000" pitchFamily="34" charset="-128"/>
              </a:rPr>
              <a:t>Rekomendasi Penyelesaian Konflik</a:t>
            </a:r>
          </a:p>
        </p:txBody>
      </p:sp>
      <p:graphicFrame>
        <p:nvGraphicFramePr>
          <p:cNvPr id="12" name="Table 11">
            <a:extLst>
              <a:ext uri="{FF2B5EF4-FFF2-40B4-BE49-F238E27FC236}">
                <a16:creationId xmlns:a16="http://schemas.microsoft.com/office/drawing/2014/main" id="{7714B70C-EA06-60F3-AACE-5CC6811D35B3}"/>
              </a:ext>
            </a:extLst>
          </p:cNvPr>
          <p:cNvGraphicFramePr>
            <a:graphicFrameLocks noGrp="1"/>
          </p:cNvGraphicFramePr>
          <p:nvPr>
            <p:extLst>
              <p:ext uri="{D42A27DB-BD31-4B8C-83A1-F6EECF244321}">
                <p14:modId xmlns:p14="http://schemas.microsoft.com/office/powerpoint/2010/main" val="632426198"/>
              </p:ext>
            </p:extLst>
          </p:nvPr>
        </p:nvGraphicFramePr>
        <p:xfrm>
          <a:off x="1005839" y="1284905"/>
          <a:ext cx="10319885" cy="4565655"/>
        </p:xfrm>
        <a:graphic>
          <a:graphicData uri="http://schemas.openxmlformats.org/drawingml/2006/table">
            <a:tbl>
              <a:tblPr firstRow="1" firstCol="1" bandRow="1">
                <a:tableStyleId>{1E171933-4619-4E11-9A3F-F7608DF75F80}</a:tableStyleId>
              </a:tblPr>
              <a:tblGrid>
                <a:gridCol w="2063977">
                  <a:extLst>
                    <a:ext uri="{9D8B030D-6E8A-4147-A177-3AD203B41FA5}">
                      <a16:colId xmlns:a16="http://schemas.microsoft.com/office/drawing/2014/main" val="1023477324"/>
                    </a:ext>
                  </a:extLst>
                </a:gridCol>
                <a:gridCol w="2063977">
                  <a:extLst>
                    <a:ext uri="{9D8B030D-6E8A-4147-A177-3AD203B41FA5}">
                      <a16:colId xmlns:a16="http://schemas.microsoft.com/office/drawing/2014/main" val="1847686474"/>
                    </a:ext>
                  </a:extLst>
                </a:gridCol>
                <a:gridCol w="2063977">
                  <a:extLst>
                    <a:ext uri="{9D8B030D-6E8A-4147-A177-3AD203B41FA5}">
                      <a16:colId xmlns:a16="http://schemas.microsoft.com/office/drawing/2014/main" val="3046167556"/>
                    </a:ext>
                  </a:extLst>
                </a:gridCol>
                <a:gridCol w="2063977">
                  <a:extLst>
                    <a:ext uri="{9D8B030D-6E8A-4147-A177-3AD203B41FA5}">
                      <a16:colId xmlns:a16="http://schemas.microsoft.com/office/drawing/2014/main" val="893101716"/>
                    </a:ext>
                  </a:extLst>
                </a:gridCol>
                <a:gridCol w="2063977">
                  <a:extLst>
                    <a:ext uri="{9D8B030D-6E8A-4147-A177-3AD203B41FA5}">
                      <a16:colId xmlns:a16="http://schemas.microsoft.com/office/drawing/2014/main" val="2224074948"/>
                    </a:ext>
                  </a:extLst>
                </a:gridCol>
              </a:tblGrid>
              <a:tr h="348933">
                <a:tc>
                  <a:txBody>
                    <a:bodyPr/>
                    <a:lstStyle/>
                    <a:p>
                      <a:pPr algn="ctr"/>
                      <a:r>
                        <a:rPr lang="id-ID" sz="1600" b="0" i="0" kern="100" dirty="0">
                          <a:effectLst/>
                          <a:latin typeface="Quire Sans Light" panose="020B0302040400020003" pitchFamily="34" charset="0"/>
                        </a:rPr>
                        <a:t> </a:t>
                      </a:r>
                      <a:endParaRPr lang="en-US" sz="1600" b="0" i="0" kern="100" dirty="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7990" marR="67990" marT="0" marB="0"/>
                </a:tc>
                <a:tc>
                  <a:txBody>
                    <a:bodyPr/>
                    <a:lstStyle/>
                    <a:p>
                      <a:pPr algn="ctr"/>
                      <a:r>
                        <a:rPr lang="en-US" sz="1600" b="1" i="0" kern="100" dirty="0" err="1">
                          <a:effectLst/>
                          <a:latin typeface="Quire Sans" panose="020B0502040400020003" pitchFamily="34" charset="0"/>
                          <a:cs typeface="Quire Sans" panose="020B0502040400020003" pitchFamily="34" charset="0"/>
                        </a:rPr>
                        <a:t>Pencegahan</a:t>
                      </a:r>
                      <a:r>
                        <a:rPr lang="en-US" sz="1600" b="1" i="0" kern="100" dirty="0">
                          <a:effectLst/>
                          <a:latin typeface="Quire Sans" panose="020B0502040400020003" pitchFamily="34" charset="0"/>
                          <a:cs typeface="Quire Sans" panose="020B0502040400020003" pitchFamily="34" charset="0"/>
                        </a:rPr>
                        <a:t> </a:t>
                      </a:r>
                      <a:r>
                        <a:rPr lang="en-US" sz="1600" b="1" i="0" kern="100" dirty="0" err="1">
                          <a:effectLst/>
                          <a:latin typeface="Quire Sans" panose="020B0502040400020003" pitchFamily="34" charset="0"/>
                          <a:cs typeface="Quire Sans" panose="020B0502040400020003" pitchFamily="34" charset="0"/>
                        </a:rPr>
                        <a:t>Konflik</a:t>
                      </a:r>
                      <a:endParaRPr lang="en-US" sz="1600" b="1" i="0" kern="100" dirty="0">
                        <a:effectLst/>
                        <a:latin typeface="Quire Sans" panose="020B0502040400020003" pitchFamily="34" charset="0"/>
                        <a:ea typeface="Times New Roman" panose="02020603050405020304" pitchFamily="18" charset="0"/>
                        <a:cs typeface="Quire Sans" panose="020B0502040400020003" pitchFamily="34" charset="0"/>
                      </a:endParaRPr>
                    </a:p>
                  </a:txBody>
                  <a:tcPr marL="67990" marR="67990" marT="0" marB="0"/>
                </a:tc>
                <a:tc>
                  <a:txBody>
                    <a:bodyPr/>
                    <a:lstStyle/>
                    <a:p>
                      <a:pPr algn="ctr"/>
                      <a:r>
                        <a:rPr lang="en-US" sz="1600" b="1" i="0" kern="100" dirty="0" err="1">
                          <a:effectLst/>
                          <a:latin typeface="Quire Sans" panose="020B0502040400020003" pitchFamily="34" charset="0"/>
                          <a:cs typeface="Quire Sans" panose="020B0502040400020003" pitchFamily="34" charset="0"/>
                        </a:rPr>
                        <a:t>Resolusi</a:t>
                      </a:r>
                      <a:r>
                        <a:rPr lang="en-US" sz="1600" b="1" i="0" kern="100" dirty="0">
                          <a:effectLst/>
                          <a:latin typeface="Quire Sans" panose="020B0502040400020003" pitchFamily="34" charset="0"/>
                          <a:cs typeface="Quire Sans" panose="020B0502040400020003" pitchFamily="34" charset="0"/>
                        </a:rPr>
                        <a:t> </a:t>
                      </a:r>
                      <a:r>
                        <a:rPr lang="en-US" sz="1600" b="1" i="0" kern="100" dirty="0" err="1">
                          <a:effectLst/>
                          <a:latin typeface="Quire Sans" panose="020B0502040400020003" pitchFamily="34" charset="0"/>
                          <a:cs typeface="Quire Sans" panose="020B0502040400020003" pitchFamily="34" charset="0"/>
                        </a:rPr>
                        <a:t>Konflik</a:t>
                      </a:r>
                      <a:endParaRPr lang="en-US" sz="1600" b="1" i="0" kern="100" dirty="0">
                        <a:effectLst/>
                        <a:latin typeface="Quire Sans" panose="020B0502040400020003" pitchFamily="34" charset="0"/>
                        <a:ea typeface="Times New Roman" panose="02020603050405020304" pitchFamily="18" charset="0"/>
                        <a:cs typeface="Quire Sans" panose="020B0502040400020003" pitchFamily="34" charset="0"/>
                      </a:endParaRPr>
                    </a:p>
                  </a:txBody>
                  <a:tcPr marL="67990" marR="67990" marT="0" marB="0"/>
                </a:tc>
                <a:tc>
                  <a:txBody>
                    <a:bodyPr/>
                    <a:lstStyle/>
                    <a:p>
                      <a:pPr algn="ctr"/>
                      <a:r>
                        <a:rPr lang="en-US" sz="1600" b="1" i="0" kern="100" dirty="0" err="1">
                          <a:effectLst/>
                          <a:latin typeface="Quire Sans" panose="020B0502040400020003" pitchFamily="34" charset="0"/>
                          <a:cs typeface="Quire Sans" panose="020B0502040400020003" pitchFamily="34" charset="0"/>
                        </a:rPr>
                        <a:t>Manajemen</a:t>
                      </a:r>
                      <a:r>
                        <a:rPr lang="en-US" sz="1600" b="1" i="0" kern="100" dirty="0">
                          <a:effectLst/>
                          <a:latin typeface="Quire Sans" panose="020B0502040400020003" pitchFamily="34" charset="0"/>
                          <a:cs typeface="Quire Sans" panose="020B0502040400020003" pitchFamily="34" charset="0"/>
                        </a:rPr>
                        <a:t> </a:t>
                      </a:r>
                      <a:r>
                        <a:rPr lang="en-US" sz="1600" b="1" i="0" kern="100" dirty="0" err="1">
                          <a:effectLst/>
                          <a:latin typeface="Quire Sans" panose="020B0502040400020003" pitchFamily="34" charset="0"/>
                          <a:cs typeface="Quire Sans" panose="020B0502040400020003" pitchFamily="34" charset="0"/>
                        </a:rPr>
                        <a:t>Konflik</a:t>
                      </a:r>
                      <a:endParaRPr lang="en-US" sz="1600" b="1" i="0" kern="100" dirty="0">
                        <a:effectLst/>
                        <a:latin typeface="Quire Sans" panose="020B0502040400020003" pitchFamily="34" charset="0"/>
                        <a:ea typeface="Times New Roman" panose="02020603050405020304" pitchFamily="18" charset="0"/>
                        <a:cs typeface="Quire Sans" panose="020B0502040400020003" pitchFamily="34" charset="0"/>
                      </a:endParaRPr>
                    </a:p>
                  </a:txBody>
                  <a:tcPr marL="67990" marR="67990" marT="0" marB="0"/>
                </a:tc>
                <a:tc>
                  <a:txBody>
                    <a:bodyPr/>
                    <a:lstStyle/>
                    <a:p>
                      <a:pPr algn="ctr"/>
                      <a:r>
                        <a:rPr lang="en-US" sz="1600" b="1" i="0" kern="100" dirty="0" err="1">
                          <a:effectLst/>
                          <a:latin typeface="Quire Sans" panose="020B0502040400020003" pitchFamily="34" charset="0"/>
                          <a:cs typeface="Quire Sans" panose="020B0502040400020003" pitchFamily="34" charset="0"/>
                        </a:rPr>
                        <a:t>Transformasi</a:t>
                      </a:r>
                      <a:r>
                        <a:rPr lang="en-US" sz="1600" b="1" i="0" kern="100" dirty="0">
                          <a:effectLst/>
                          <a:latin typeface="Quire Sans" panose="020B0502040400020003" pitchFamily="34" charset="0"/>
                          <a:cs typeface="Quire Sans" panose="020B0502040400020003" pitchFamily="34" charset="0"/>
                        </a:rPr>
                        <a:t> </a:t>
                      </a:r>
                      <a:r>
                        <a:rPr lang="en-US" sz="1600" b="1" i="0" kern="100" dirty="0" err="1">
                          <a:effectLst/>
                          <a:latin typeface="Quire Sans" panose="020B0502040400020003" pitchFamily="34" charset="0"/>
                          <a:cs typeface="Quire Sans" panose="020B0502040400020003" pitchFamily="34" charset="0"/>
                        </a:rPr>
                        <a:t>Konflik</a:t>
                      </a:r>
                      <a:endParaRPr lang="en-US" sz="1600" b="1" i="0" kern="100" dirty="0">
                        <a:effectLst/>
                        <a:latin typeface="Quire Sans" panose="020B0502040400020003" pitchFamily="34" charset="0"/>
                        <a:ea typeface="Times New Roman" panose="02020603050405020304" pitchFamily="18" charset="0"/>
                        <a:cs typeface="Quire Sans" panose="020B0502040400020003" pitchFamily="34" charset="0"/>
                      </a:endParaRPr>
                    </a:p>
                  </a:txBody>
                  <a:tcPr marL="67990" marR="67990" marT="0" marB="0"/>
                </a:tc>
                <a:extLst>
                  <a:ext uri="{0D108BD9-81ED-4DB2-BD59-A6C34878D82A}">
                    <a16:rowId xmlns:a16="http://schemas.microsoft.com/office/drawing/2014/main" val="3679260331"/>
                  </a:ext>
                </a:extLst>
              </a:tr>
              <a:tr h="1395733">
                <a:tc>
                  <a:txBody>
                    <a:bodyPr/>
                    <a:lstStyle/>
                    <a:p>
                      <a:pPr algn="ctr"/>
                      <a:r>
                        <a:rPr lang="en-US" sz="1600" b="0" i="0" kern="100">
                          <a:effectLst/>
                          <a:latin typeface="Quire Sans Light" panose="020B0302040400020003" pitchFamily="34" charset="0"/>
                        </a:rPr>
                        <a:t>Pertanyaan Utama</a:t>
                      </a:r>
                      <a:endParaRPr lang="en-US" sz="1600" b="0" i="0" kern="10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7990" marR="67990" marT="0" marB="0"/>
                </a:tc>
                <a:tc>
                  <a:txBody>
                    <a:bodyPr/>
                    <a:lstStyle/>
                    <a:p>
                      <a:r>
                        <a:rPr lang="en-US" sz="1600" b="0" i="0" kern="100">
                          <a:effectLst/>
                          <a:latin typeface="Quire Sans Light" panose="020B0302040400020003" pitchFamily="34" charset="0"/>
                        </a:rPr>
                        <a:t>Bagaimana cara mencegah sesuatu yang tidak diinginkan?</a:t>
                      </a:r>
                      <a:endParaRPr lang="en-US" sz="1600" b="0" i="0" kern="10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7990" marR="67990" marT="0" marB="0"/>
                </a:tc>
                <a:tc>
                  <a:txBody>
                    <a:bodyPr/>
                    <a:lstStyle/>
                    <a:p>
                      <a:r>
                        <a:rPr lang="en-US" sz="1600" b="0" i="0" kern="100">
                          <a:effectLst/>
                          <a:latin typeface="Quire Sans Light" panose="020B0302040400020003" pitchFamily="34" charset="0"/>
                        </a:rPr>
                        <a:t>Bagaimana cara mengakhiri sesuatu yang tidak diinginkan?</a:t>
                      </a:r>
                      <a:endParaRPr lang="en-US" sz="1600" b="0" i="0" kern="10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7990" marR="67990" marT="0" marB="0"/>
                </a:tc>
                <a:tc>
                  <a:txBody>
                    <a:bodyPr/>
                    <a:lstStyle/>
                    <a:p>
                      <a:r>
                        <a:rPr lang="en-US" sz="1600" b="0" i="0" kern="100">
                          <a:effectLst/>
                          <a:latin typeface="Quire Sans Light" panose="020B0302040400020003" pitchFamily="34" charset="0"/>
                        </a:rPr>
                        <a:t>Bagaimana cara menghadapi konflik?</a:t>
                      </a:r>
                      <a:endParaRPr lang="en-US" sz="1600" b="0" i="0" kern="10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7990" marR="67990" marT="0" marB="0"/>
                </a:tc>
                <a:tc>
                  <a:txBody>
                    <a:bodyPr/>
                    <a:lstStyle/>
                    <a:p>
                      <a:r>
                        <a:rPr lang="en-US" sz="1600" b="0" i="0" kern="100">
                          <a:effectLst/>
                          <a:latin typeface="Quire Sans Light" panose="020B0302040400020003" pitchFamily="34" charset="0"/>
                        </a:rPr>
                        <a:t>Bagaimana cara mengakhiri sesuatu yang bersifat destruktif dan membangun sesuatu yang diinginkan?</a:t>
                      </a:r>
                      <a:endParaRPr lang="en-US" sz="1600" b="0" i="0" kern="10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7990" marR="67990" marT="0" marB="0"/>
                </a:tc>
                <a:extLst>
                  <a:ext uri="{0D108BD9-81ED-4DB2-BD59-A6C34878D82A}">
                    <a16:rowId xmlns:a16="http://schemas.microsoft.com/office/drawing/2014/main" val="2256112044"/>
                  </a:ext>
                </a:extLst>
              </a:tr>
              <a:tr h="523401">
                <a:tc>
                  <a:txBody>
                    <a:bodyPr/>
                    <a:lstStyle/>
                    <a:p>
                      <a:pPr algn="ctr"/>
                      <a:r>
                        <a:rPr lang="en-US" sz="1600" b="0" i="0" kern="100">
                          <a:effectLst/>
                          <a:latin typeface="Quire Sans Light" panose="020B0302040400020003" pitchFamily="34" charset="0"/>
                        </a:rPr>
                        <a:t>Fokus</a:t>
                      </a:r>
                      <a:endParaRPr lang="en-US" sz="1600" b="0" i="0" kern="10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7990" marR="67990" marT="0" marB="0"/>
                </a:tc>
                <a:tc>
                  <a:txBody>
                    <a:bodyPr/>
                    <a:lstStyle/>
                    <a:p>
                      <a:r>
                        <a:rPr lang="en-US" sz="1600" b="0" i="0" kern="100">
                          <a:effectLst/>
                          <a:latin typeface="Quire Sans Light" panose="020B0302040400020003" pitchFamily="34" charset="0"/>
                        </a:rPr>
                        <a:t>Isu atau masalahnya.</a:t>
                      </a:r>
                      <a:endParaRPr lang="en-US" sz="1600" b="0" i="0" kern="10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7990" marR="67990" marT="0" marB="0"/>
                </a:tc>
                <a:tc>
                  <a:txBody>
                    <a:bodyPr/>
                    <a:lstStyle/>
                    <a:p>
                      <a:r>
                        <a:rPr lang="en-US" sz="1600" b="0" i="0" kern="100">
                          <a:effectLst/>
                          <a:latin typeface="Quire Sans Light" panose="020B0302040400020003" pitchFamily="34" charset="0"/>
                        </a:rPr>
                        <a:t>Isu atau masalahnya.</a:t>
                      </a:r>
                      <a:endParaRPr lang="en-US" sz="1600" b="0" i="0" kern="10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7990" marR="67990" marT="0" marB="0"/>
                </a:tc>
                <a:tc>
                  <a:txBody>
                    <a:bodyPr/>
                    <a:lstStyle/>
                    <a:p>
                      <a:r>
                        <a:rPr lang="en-US" sz="1600" b="0" i="0" kern="100">
                          <a:effectLst/>
                          <a:latin typeface="Quire Sans Light" panose="020B0302040400020003" pitchFamily="34" charset="0"/>
                        </a:rPr>
                        <a:t>Isu dan hubungan antarpihak.</a:t>
                      </a:r>
                      <a:endParaRPr lang="en-US" sz="1600" b="0" i="0" kern="10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7990" marR="67990" marT="0" marB="0"/>
                </a:tc>
                <a:tc>
                  <a:txBody>
                    <a:bodyPr/>
                    <a:lstStyle/>
                    <a:p>
                      <a:r>
                        <a:rPr lang="en-US" sz="1600" b="0" i="0" kern="100">
                          <a:effectLst/>
                          <a:latin typeface="Quire Sans Light" panose="020B0302040400020003" pitchFamily="34" charset="0"/>
                        </a:rPr>
                        <a:t>Isu dan hubungan antarpihak.</a:t>
                      </a:r>
                      <a:endParaRPr lang="en-US" sz="1600" b="0" i="0" kern="10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7990" marR="67990" marT="0" marB="0"/>
                </a:tc>
                <a:extLst>
                  <a:ext uri="{0D108BD9-81ED-4DB2-BD59-A6C34878D82A}">
                    <a16:rowId xmlns:a16="http://schemas.microsoft.com/office/drawing/2014/main" val="3805484785"/>
                  </a:ext>
                </a:extLst>
              </a:tr>
              <a:tr h="872334">
                <a:tc>
                  <a:txBody>
                    <a:bodyPr/>
                    <a:lstStyle/>
                    <a:p>
                      <a:pPr algn="ctr"/>
                      <a:r>
                        <a:rPr lang="en-US" sz="1600" b="0" i="0" kern="100">
                          <a:effectLst/>
                          <a:latin typeface="Quire Sans Light" panose="020B0302040400020003" pitchFamily="34" charset="0"/>
                        </a:rPr>
                        <a:t>Tujuan</a:t>
                      </a:r>
                      <a:endParaRPr lang="en-US" sz="1600" b="0" i="0" kern="10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7990" marR="67990" marT="0" marB="0"/>
                </a:tc>
                <a:tc>
                  <a:txBody>
                    <a:bodyPr/>
                    <a:lstStyle/>
                    <a:p>
                      <a:r>
                        <a:rPr lang="en-US" sz="1600" b="0" i="0" kern="100">
                          <a:effectLst/>
                          <a:latin typeface="Quire Sans Light" panose="020B0302040400020003" pitchFamily="34" charset="0"/>
                        </a:rPr>
                        <a:t>Mencegah terjadinya konflik bersenjata.</a:t>
                      </a:r>
                      <a:endParaRPr lang="en-US" sz="1600" b="0" i="0" kern="10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7990" marR="67990" marT="0" marB="0"/>
                </a:tc>
                <a:tc>
                  <a:txBody>
                    <a:bodyPr/>
                    <a:lstStyle/>
                    <a:p>
                      <a:r>
                        <a:rPr lang="en-US" sz="1600" b="0" i="0" kern="100">
                          <a:effectLst/>
                          <a:latin typeface="Quire Sans Light" panose="020B0302040400020003" pitchFamily="34" charset="0"/>
                        </a:rPr>
                        <a:t>Mencapai kesepakatan dan solusi atas konflik.</a:t>
                      </a:r>
                      <a:endParaRPr lang="en-US" sz="1600" b="0" i="0" kern="10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7990" marR="67990" marT="0" marB="0"/>
                </a:tc>
                <a:tc>
                  <a:txBody>
                    <a:bodyPr/>
                    <a:lstStyle/>
                    <a:p>
                      <a:r>
                        <a:rPr lang="en-US" sz="1600" b="0" i="0" kern="100">
                          <a:effectLst/>
                          <a:latin typeface="Quire Sans Light" panose="020B0302040400020003" pitchFamily="34" charset="0"/>
                        </a:rPr>
                        <a:t>Mengatasi konflik berdasarkan pilihan yang dibuat.</a:t>
                      </a:r>
                      <a:endParaRPr lang="en-US" sz="1600" b="0" i="0" kern="10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7990" marR="67990" marT="0" marB="0"/>
                </a:tc>
                <a:tc>
                  <a:txBody>
                    <a:bodyPr/>
                    <a:lstStyle/>
                    <a:p>
                      <a:r>
                        <a:rPr lang="en-US" sz="1600" b="0" i="0" kern="100">
                          <a:effectLst/>
                          <a:latin typeface="Quire Sans Light" panose="020B0302040400020003" pitchFamily="34" charset="0"/>
                        </a:rPr>
                        <a:t>Mengedepankan proses-proses perubahan yang membangun.</a:t>
                      </a:r>
                      <a:endParaRPr lang="en-US" sz="1600" b="0" i="0" kern="10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7990" marR="67990" marT="0" marB="0"/>
                </a:tc>
                <a:extLst>
                  <a:ext uri="{0D108BD9-81ED-4DB2-BD59-A6C34878D82A}">
                    <a16:rowId xmlns:a16="http://schemas.microsoft.com/office/drawing/2014/main" val="1537028596"/>
                  </a:ext>
                </a:extLst>
              </a:tr>
              <a:tr h="523401">
                <a:tc>
                  <a:txBody>
                    <a:bodyPr/>
                    <a:lstStyle/>
                    <a:p>
                      <a:pPr algn="ctr"/>
                      <a:r>
                        <a:rPr lang="en-US" sz="1600" b="0" i="0" kern="100">
                          <a:effectLst/>
                          <a:latin typeface="Quire Sans Light" panose="020B0302040400020003" pitchFamily="34" charset="0"/>
                        </a:rPr>
                        <a:t>Durasi</a:t>
                      </a:r>
                      <a:endParaRPr lang="en-US" sz="1600" b="0" i="0" kern="10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7990" marR="67990" marT="0" marB="0"/>
                </a:tc>
                <a:tc>
                  <a:txBody>
                    <a:bodyPr/>
                    <a:lstStyle/>
                    <a:p>
                      <a:r>
                        <a:rPr lang="en-US" sz="1600" b="0" i="0" kern="100">
                          <a:effectLst/>
                          <a:latin typeface="Quire Sans Light" panose="020B0302040400020003" pitchFamily="34" charset="0"/>
                        </a:rPr>
                        <a:t>Jangka pendek.</a:t>
                      </a:r>
                      <a:endParaRPr lang="en-US" sz="1600" b="0" i="0" kern="10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7990" marR="67990" marT="0" marB="0"/>
                </a:tc>
                <a:tc>
                  <a:txBody>
                    <a:bodyPr/>
                    <a:lstStyle/>
                    <a:p>
                      <a:r>
                        <a:rPr lang="en-US" sz="1600" b="0" i="0" kern="100">
                          <a:effectLst/>
                          <a:latin typeface="Quire Sans Light" panose="020B0302040400020003" pitchFamily="34" charset="0"/>
                        </a:rPr>
                        <a:t>Jangka pendek.</a:t>
                      </a:r>
                      <a:endParaRPr lang="en-US" sz="1600" b="0" i="0" kern="10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7990" marR="67990" marT="0" marB="0"/>
                </a:tc>
                <a:tc>
                  <a:txBody>
                    <a:bodyPr/>
                    <a:lstStyle/>
                    <a:p>
                      <a:r>
                        <a:rPr lang="en-US" sz="1600" b="0" i="0" kern="100">
                          <a:effectLst/>
                          <a:latin typeface="Quire Sans Light" panose="020B0302040400020003" pitchFamily="34" charset="0"/>
                        </a:rPr>
                        <a:t>Jangka pendek hingga panjang.</a:t>
                      </a:r>
                      <a:endParaRPr lang="en-US" sz="1600" b="0" i="0" kern="10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7990" marR="67990" marT="0" marB="0"/>
                </a:tc>
                <a:tc>
                  <a:txBody>
                    <a:bodyPr/>
                    <a:lstStyle/>
                    <a:p>
                      <a:r>
                        <a:rPr lang="en-US" sz="1600" b="0" i="0" kern="100">
                          <a:effectLst/>
                          <a:latin typeface="Quire Sans Light" panose="020B0302040400020003" pitchFamily="34" charset="0"/>
                        </a:rPr>
                        <a:t>Jangka menengah dan panjang.</a:t>
                      </a:r>
                      <a:endParaRPr lang="en-US" sz="1600" b="0" i="0" kern="10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7990" marR="67990" marT="0" marB="0"/>
                </a:tc>
                <a:extLst>
                  <a:ext uri="{0D108BD9-81ED-4DB2-BD59-A6C34878D82A}">
                    <a16:rowId xmlns:a16="http://schemas.microsoft.com/office/drawing/2014/main" val="197929468"/>
                  </a:ext>
                </a:extLst>
              </a:tr>
              <a:tr h="697867">
                <a:tc>
                  <a:txBody>
                    <a:bodyPr/>
                    <a:lstStyle/>
                    <a:p>
                      <a:pPr algn="ctr"/>
                      <a:r>
                        <a:rPr lang="en-US" sz="1600" b="0" i="0" kern="100">
                          <a:effectLst/>
                          <a:latin typeface="Quire Sans Light" panose="020B0302040400020003" pitchFamily="34" charset="0"/>
                        </a:rPr>
                        <a:t>Pandangan terhadap Konflik</a:t>
                      </a:r>
                      <a:endParaRPr lang="en-US" sz="1600" b="0" i="0" kern="10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7990" marR="67990" marT="0" marB="0"/>
                </a:tc>
                <a:tc>
                  <a:txBody>
                    <a:bodyPr/>
                    <a:lstStyle/>
                    <a:p>
                      <a:r>
                        <a:rPr lang="en-US" sz="1600" b="0" i="0" kern="100">
                          <a:effectLst/>
                          <a:latin typeface="Quire Sans Light" panose="020B0302040400020003" pitchFamily="34" charset="0"/>
                        </a:rPr>
                        <a:t>Memandang konflik sebagai hal yang negatif.</a:t>
                      </a:r>
                      <a:endParaRPr lang="en-US" sz="1600" b="0" i="0" kern="10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7990" marR="67990" marT="0" marB="0"/>
                </a:tc>
                <a:tc>
                  <a:txBody>
                    <a:bodyPr/>
                    <a:lstStyle/>
                    <a:p>
                      <a:r>
                        <a:rPr lang="en-US" sz="1600" b="0" i="0" kern="100">
                          <a:effectLst/>
                          <a:latin typeface="Quire Sans Light" panose="020B0302040400020003" pitchFamily="34" charset="0"/>
                        </a:rPr>
                        <a:t>Memandang konflik sebagai hal yang negatif.</a:t>
                      </a:r>
                      <a:endParaRPr lang="en-US" sz="1600" b="0" i="0" kern="10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7990" marR="67990" marT="0" marB="0"/>
                </a:tc>
                <a:tc>
                  <a:txBody>
                    <a:bodyPr/>
                    <a:lstStyle/>
                    <a:p>
                      <a:r>
                        <a:rPr lang="en-US" sz="1600" b="0" i="0" kern="100">
                          <a:effectLst/>
                          <a:latin typeface="Quire Sans Light" panose="020B0302040400020003" pitchFamily="34" charset="0"/>
                        </a:rPr>
                        <a:t>Memandang konflik sebagai hal yang netral.</a:t>
                      </a:r>
                      <a:endParaRPr lang="en-US" sz="1600" b="0" i="0" kern="10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7990" marR="67990" marT="0" marB="0"/>
                </a:tc>
                <a:tc>
                  <a:txBody>
                    <a:bodyPr/>
                    <a:lstStyle/>
                    <a:p>
                      <a:r>
                        <a:rPr lang="en-US" sz="1600" b="0" i="0" kern="100" dirty="0" err="1">
                          <a:effectLst/>
                          <a:latin typeface="Quire Sans Light" panose="020B0302040400020003" pitchFamily="34" charset="0"/>
                        </a:rPr>
                        <a:t>Memandang</a:t>
                      </a:r>
                      <a:r>
                        <a:rPr lang="en-US" sz="1600" b="0" i="0" kern="100" dirty="0">
                          <a:effectLst/>
                          <a:latin typeface="Quire Sans Light" panose="020B0302040400020003" pitchFamily="34" charset="0"/>
                        </a:rPr>
                        <a:t> </a:t>
                      </a:r>
                      <a:r>
                        <a:rPr lang="en-US" sz="1600" b="0" i="0" kern="100" dirty="0" err="1">
                          <a:effectLst/>
                          <a:latin typeface="Quire Sans Light" panose="020B0302040400020003" pitchFamily="34" charset="0"/>
                        </a:rPr>
                        <a:t>konflik</a:t>
                      </a:r>
                      <a:r>
                        <a:rPr lang="en-US" sz="1600" b="0" i="0" kern="100" dirty="0">
                          <a:effectLst/>
                          <a:latin typeface="Quire Sans Light" panose="020B0302040400020003" pitchFamily="34" charset="0"/>
                        </a:rPr>
                        <a:t> </a:t>
                      </a:r>
                      <a:r>
                        <a:rPr lang="en-US" sz="1600" b="0" i="0" kern="100" dirty="0" err="1">
                          <a:effectLst/>
                          <a:latin typeface="Quire Sans Light" panose="020B0302040400020003" pitchFamily="34" charset="0"/>
                        </a:rPr>
                        <a:t>sebagai</a:t>
                      </a:r>
                      <a:r>
                        <a:rPr lang="en-US" sz="1600" b="0" i="0" kern="100" dirty="0">
                          <a:effectLst/>
                          <a:latin typeface="Quire Sans Light" panose="020B0302040400020003" pitchFamily="34" charset="0"/>
                        </a:rPr>
                        <a:t> </a:t>
                      </a:r>
                      <a:r>
                        <a:rPr lang="en-US" sz="1600" b="0" i="0" kern="100" dirty="0" err="1">
                          <a:effectLst/>
                          <a:latin typeface="Quire Sans Light" panose="020B0302040400020003" pitchFamily="34" charset="0"/>
                        </a:rPr>
                        <a:t>hal</a:t>
                      </a:r>
                      <a:r>
                        <a:rPr lang="en-US" sz="1600" b="0" i="0" kern="100" dirty="0">
                          <a:effectLst/>
                          <a:latin typeface="Quire Sans Light" panose="020B0302040400020003" pitchFamily="34" charset="0"/>
                        </a:rPr>
                        <a:t> yang </a:t>
                      </a:r>
                      <a:r>
                        <a:rPr lang="en-US" sz="1600" b="0" i="0" kern="100" dirty="0" err="1">
                          <a:effectLst/>
                          <a:latin typeface="Quire Sans Light" panose="020B0302040400020003" pitchFamily="34" charset="0"/>
                        </a:rPr>
                        <a:t>netral</a:t>
                      </a:r>
                      <a:r>
                        <a:rPr lang="en-US" sz="1600" b="0" i="0" kern="100" dirty="0">
                          <a:effectLst/>
                          <a:latin typeface="Quire Sans Light" panose="020B0302040400020003" pitchFamily="34" charset="0"/>
                        </a:rPr>
                        <a:t>.</a:t>
                      </a:r>
                      <a:endParaRPr lang="en-US" sz="1600" b="0" i="0" kern="100" dirty="0">
                        <a:effectLst/>
                        <a:latin typeface="Quire Sans Light" panose="020B0302040400020003" pitchFamily="34" charset="0"/>
                        <a:ea typeface="Times New Roman" panose="02020603050405020304" pitchFamily="18" charset="0"/>
                        <a:cs typeface="Times New Roman" panose="02020603050405020304" pitchFamily="18" charset="0"/>
                      </a:endParaRPr>
                    </a:p>
                  </a:txBody>
                  <a:tcPr marL="67990" marR="67990" marT="0" marB="0"/>
                </a:tc>
                <a:extLst>
                  <a:ext uri="{0D108BD9-81ED-4DB2-BD59-A6C34878D82A}">
                    <a16:rowId xmlns:a16="http://schemas.microsoft.com/office/drawing/2014/main" val="3535257204"/>
                  </a:ext>
                </a:extLst>
              </a:tr>
            </a:tbl>
          </a:graphicData>
        </a:graphic>
      </p:graphicFrame>
      <p:sp>
        <p:nvSpPr>
          <p:cNvPr id="13" name="TextBox 12">
            <a:extLst>
              <a:ext uri="{FF2B5EF4-FFF2-40B4-BE49-F238E27FC236}">
                <a16:creationId xmlns:a16="http://schemas.microsoft.com/office/drawing/2014/main" id="{29D876BB-17F3-AC14-8DB4-D89E690993C5}"/>
              </a:ext>
            </a:extLst>
          </p:cNvPr>
          <p:cNvSpPr txBox="1"/>
          <p:nvPr/>
        </p:nvSpPr>
        <p:spPr>
          <a:xfrm>
            <a:off x="1005840" y="745220"/>
            <a:ext cx="9918834" cy="338554"/>
          </a:xfrm>
          <a:prstGeom prst="rect">
            <a:avLst/>
          </a:prstGeom>
          <a:noFill/>
        </p:spPr>
        <p:txBody>
          <a:bodyPr wrap="square" rtlCol="0">
            <a:spAutoFit/>
          </a:bodyPr>
          <a:lstStyle/>
          <a:p>
            <a:r>
              <a:rPr lang="id-ID" sz="1600" dirty="0">
                <a:latin typeface="Quire Sans Light" panose="020B0302040400020003" pitchFamily="34" charset="0"/>
                <a:cs typeface="Quire Sans" panose="020B0502040400020003" pitchFamily="34" charset="0"/>
              </a:rPr>
              <a:t>Perbandingan langkah-langkah </a:t>
            </a:r>
            <a:r>
              <a:rPr lang="id-ID" sz="1600" dirty="0" err="1">
                <a:latin typeface="Quire Sans Light" panose="020B0302040400020003" pitchFamily="34" charset="0"/>
                <a:cs typeface="Quire Sans" panose="020B0502040400020003" pitchFamily="34" charset="0"/>
              </a:rPr>
              <a:t>penangan</a:t>
            </a:r>
            <a:r>
              <a:rPr lang="id-ID" sz="1600" dirty="0">
                <a:latin typeface="Quire Sans Light" panose="020B0302040400020003" pitchFamily="34" charset="0"/>
                <a:cs typeface="Quire Sans" panose="020B0502040400020003" pitchFamily="34" charset="0"/>
              </a:rPr>
              <a:t> konflik.</a:t>
            </a:r>
          </a:p>
        </p:txBody>
      </p:sp>
    </p:spTree>
    <p:extLst>
      <p:ext uri="{BB962C8B-B14F-4D97-AF65-F5344CB8AC3E}">
        <p14:creationId xmlns:p14="http://schemas.microsoft.com/office/powerpoint/2010/main" val="22308989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group of people around a light bulb&#10;&#10;Description automatically generated with medium confidence">
            <a:extLst>
              <a:ext uri="{FF2B5EF4-FFF2-40B4-BE49-F238E27FC236}">
                <a16:creationId xmlns:a16="http://schemas.microsoft.com/office/drawing/2014/main" id="{023794D3-D88B-401E-6E1F-B7B004BD4435}"/>
              </a:ext>
            </a:extLst>
          </p:cNvPr>
          <p:cNvPicPr>
            <a:picLocks noChangeAspect="1"/>
          </p:cNvPicPr>
          <p:nvPr/>
        </p:nvPicPr>
        <p:blipFill>
          <a:blip r:embed="rId2"/>
          <a:stretch>
            <a:fillRect/>
          </a:stretch>
        </p:blipFill>
        <p:spPr>
          <a:xfrm>
            <a:off x="3274594" y="3398406"/>
            <a:ext cx="5490411" cy="3660274"/>
          </a:xfrm>
          <a:prstGeom prst="rect">
            <a:avLst/>
          </a:prstGeom>
        </p:spPr>
      </p:pic>
      <p:grpSp>
        <p:nvGrpSpPr>
          <p:cNvPr id="2" name="Group 1">
            <a:extLst>
              <a:ext uri="{FF2B5EF4-FFF2-40B4-BE49-F238E27FC236}">
                <a16:creationId xmlns:a16="http://schemas.microsoft.com/office/drawing/2014/main" id="{8D1B12CD-9AA8-9AA5-4FEA-84C8A5B50CA4}"/>
              </a:ext>
            </a:extLst>
          </p:cNvPr>
          <p:cNvGrpSpPr/>
          <p:nvPr/>
        </p:nvGrpSpPr>
        <p:grpSpPr>
          <a:xfrm>
            <a:off x="11229" y="5734800"/>
            <a:ext cx="12192000" cy="1123200"/>
            <a:chOff x="0" y="4302125"/>
            <a:chExt cx="9144000" cy="841375"/>
          </a:xfrm>
        </p:grpSpPr>
        <p:grpSp>
          <p:nvGrpSpPr>
            <p:cNvPr id="3" name="Group 2">
              <a:extLst>
                <a:ext uri="{FF2B5EF4-FFF2-40B4-BE49-F238E27FC236}">
                  <a16:creationId xmlns:a16="http://schemas.microsoft.com/office/drawing/2014/main" id="{BF8BA974-3A8E-AD9E-722C-C925A1BEFF15}"/>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F6862102-454C-8544-E6BF-478BC1DE52E5}"/>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240965AA-5B75-D002-8030-6AFCD964B81A}"/>
                    </a:ext>
                  </a:extLst>
                </p:cNvPr>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E98ED306-F2CE-7B03-620E-E258673E0508}"/>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553EFE96-31BC-0CD4-A8F0-9C90F9443323}"/>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13554EE6-988A-152C-D04D-1613C7F128C0}"/>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9" name="Rounded Rectangle 8">
            <a:extLst>
              <a:ext uri="{FF2B5EF4-FFF2-40B4-BE49-F238E27FC236}">
                <a16:creationId xmlns:a16="http://schemas.microsoft.com/office/drawing/2014/main" id="{18E3787D-00A0-C698-983E-3D5982FAC463}"/>
              </a:ext>
            </a:extLst>
          </p:cNvPr>
          <p:cNvSpPr/>
          <p:nvPr/>
        </p:nvSpPr>
        <p:spPr>
          <a:xfrm>
            <a:off x="368300" y="265749"/>
            <a:ext cx="603250" cy="545782"/>
          </a:xfrm>
          <a:prstGeom prst="roundRect">
            <a:avLst/>
          </a:prstGeom>
          <a:solidFill>
            <a:schemeClr val="accent4">
              <a:lumMod val="75000"/>
              <a:alpha val="56078"/>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4.</a:t>
            </a:r>
          </a:p>
        </p:txBody>
      </p:sp>
      <p:sp>
        <p:nvSpPr>
          <p:cNvPr id="10" name="TextBox 9">
            <a:extLst>
              <a:ext uri="{FF2B5EF4-FFF2-40B4-BE49-F238E27FC236}">
                <a16:creationId xmlns:a16="http://schemas.microsoft.com/office/drawing/2014/main" id="{77E8E115-C183-38B7-B062-3C0565485740}"/>
              </a:ext>
            </a:extLst>
          </p:cNvPr>
          <p:cNvSpPr txBox="1"/>
          <p:nvPr/>
        </p:nvSpPr>
        <p:spPr>
          <a:xfrm>
            <a:off x="1005840" y="353974"/>
            <a:ext cx="6156960" cy="369332"/>
          </a:xfrm>
          <a:prstGeom prst="rect">
            <a:avLst/>
          </a:prstGeom>
          <a:noFill/>
        </p:spPr>
        <p:txBody>
          <a:bodyPr wrap="square" rtlCol="0">
            <a:spAutoFit/>
          </a:bodyPr>
          <a:lstStyle/>
          <a:p>
            <a:r>
              <a:rPr lang="id-ID" dirty="0">
                <a:solidFill>
                  <a:schemeClr val="accent4">
                    <a:lumMod val="50000"/>
                  </a:schemeClr>
                </a:solidFill>
                <a:latin typeface="Hiragino Kaku Gothic StdN W8" panose="020B0800000000000000" pitchFamily="34" charset="-128"/>
                <a:ea typeface="Hiragino Kaku Gothic StdN W8" panose="020B0800000000000000" pitchFamily="34" charset="-128"/>
              </a:rPr>
              <a:t>Rekomendasi Penyelesaian Konflik</a:t>
            </a:r>
          </a:p>
        </p:txBody>
      </p:sp>
      <p:sp>
        <p:nvSpPr>
          <p:cNvPr id="13" name="TextBox 12">
            <a:extLst>
              <a:ext uri="{FF2B5EF4-FFF2-40B4-BE49-F238E27FC236}">
                <a16:creationId xmlns:a16="http://schemas.microsoft.com/office/drawing/2014/main" id="{FEC6A81B-3138-6BE1-2A62-68BA4346F7F2}"/>
              </a:ext>
            </a:extLst>
          </p:cNvPr>
          <p:cNvSpPr txBox="1"/>
          <p:nvPr/>
        </p:nvSpPr>
        <p:spPr>
          <a:xfrm>
            <a:off x="1005840" y="811531"/>
            <a:ext cx="9918834" cy="1323439"/>
          </a:xfrm>
          <a:prstGeom prst="rect">
            <a:avLst/>
          </a:prstGeom>
          <a:noFill/>
        </p:spPr>
        <p:txBody>
          <a:bodyPr wrap="square" rtlCol="0">
            <a:spAutoFit/>
          </a:bodyPr>
          <a:lstStyle/>
          <a:p>
            <a:pPr algn="just"/>
            <a:r>
              <a:rPr lang="id-ID" sz="1600" dirty="0">
                <a:latin typeface="Quire Sans Light" panose="020B0302040400020003" pitchFamily="34" charset="0"/>
                <a:cs typeface="Quire Sans" panose="020B0502040400020003" pitchFamily="34" charset="0"/>
              </a:rPr>
              <a:t>Berdasarkan kasus yang dipilih sebelumnya, </a:t>
            </a:r>
            <a:r>
              <a:rPr lang="id-ID" sz="1600" dirty="0" err="1">
                <a:latin typeface="Quire Sans Light" panose="020B0302040400020003" pitchFamily="34" charset="0"/>
                <a:cs typeface="Quire Sans" panose="020B0502040400020003" pitchFamily="34" charset="0"/>
              </a:rPr>
              <a:t>penangan</a:t>
            </a:r>
            <a:r>
              <a:rPr lang="id-ID" sz="1600" dirty="0">
                <a:latin typeface="Quire Sans Light" panose="020B0302040400020003" pitchFamily="34" charset="0"/>
                <a:cs typeface="Quire Sans" panose="020B0502040400020003" pitchFamily="34" charset="0"/>
              </a:rPr>
              <a:t> konflik yang dapat direkomendasikan oleh peneliti adalah langkah resolusi konflik dan manajemen konflik. Resolusi konflik bertujuan untuk menyelesaikan konflik secara tuntas agar kebutuhan semua pihak terpenuhi dan konflik hilang. Manajemen konflik dapat dilakukan berdasarkan kepentingan bersama para pihak yang berkonflik untuk menyelesaikan konflik melalui komunikasi, kerja sama, dan kolaborasi.</a:t>
            </a:r>
          </a:p>
        </p:txBody>
      </p:sp>
      <p:sp>
        <p:nvSpPr>
          <p:cNvPr id="14" name="TextBox 13">
            <a:extLst>
              <a:ext uri="{FF2B5EF4-FFF2-40B4-BE49-F238E27FC236}">
                <a16:creationId xmlns:a16="http://schemas.microsoft.com/office/drawing/2014/main" id="{86A6CD00-6B2B-6D11-6B22-01F0D60BCC5D}"/>
              </a:ext>
            </a:extLst>
          </p:cNvPr>
          <p:cNvSpPr txBox="1"/>
          <p:nvPr/>
        </p:nvSpPr>
        <p:spPr>
          <a:xfrm>
            <a:off x="1005840" y="2512550"/>
            <a:ext cx="9918834" cy="1077218"/>
          </a:xfrm>
          <a:prstGeom prst="rect">
            <a:avLst/>
          </a:prstGeom>
          <a:noFill/>
        </p:spPr>
        <p:txBody>
          <a:bodyPr wrap="square" rtlCol="0">
            <a:spAutoFit/>
          </a:bodyPr>
          <a:lstStyle/>
          <a:p>
            <a:pPr algn="just"/>
            <a:r>
              <a:rPr lang="id-ID" sz="1600" dirty="0">
                <a:latin typeface="Quire Sans Light" panose="020B0302040400020003" pitchFamily="34" charset="0"/>
                <a:cs typeface="Quire Sans" panose="020B0502040400020003" pitchFamily="34" charset="0"/>
              </a:rPr>
              <a:t>Mengacu pada contoh kasus </a:t>
            </a:r>
            <a:r>
              <a:rPr lang="id-ID" sz="1600" dirty="0">
                <a:latin typeface="Quire Sans Light" panose="020B0302040400020003" pitchFamily="34" charset="0"/>
              </a:rPr>
              <a:t>pertentangan atau konflik </a:t>
            </a:r>
            <a:r>
              <a:rPr lang="id-ID" sz="1600" dirty="0" err="1">
                <a:latin typeface="Quire Sans Light" panose="020B0302040400020003" pitchFamily="34" charset="0"/>
              </a:rPr>
              <a:t>antarklub</a:t>
            </a:r>
            <a:r>
              <a:rPr lang="id-ID" sz="1600" dirty="0">
                <a:latin typeface="Quire Sans Light" panose="020B0302040400020003" pitchFamily="34" charset="0"/>
              </a:rPr>
              <a:t> ekstrakurikuler di SMA X</a:t>
            </a:r>
            <a:r>
              <a:rPr lang="id-ID" sz="1600" dirty="0">
                <a:latin typeface="Quire Sans Light" panose="020B0302040400020003" pitchFamily="34" charset="0"/>
                <a:cs typeface="Quire Sans" panose="020B0502040400020003" pitchFamily="34" charset="0"/>
              </a:rPr>
              <a:t>, peneliti dapat merekomendasikan penyelesaian konflik melalui mediasi. Dalam mediasi tersebut, peran mediator dapat dilakukan oleh guru dengan cara melakukan pendekatan dan memberikan edukasi terkait permasalahan yang terjadi. Jika penanganan konflik tertangani dengan baik, maka akan tercipta perdamaian yang diharapkan di lingkungan sekolah.</a:t>
            </a:r>
          </a:p>
        </p:txBody>
      </p:sp>
    </p:spTree>
    <p:extLst>
      <p:ext uri="{BB962C8B-B14F-4D97-AF65-F5344CB8AC3E}">
        <p14:creationId xmlns:p14="http://schemas.microsoft.com/office/powerpoint/2010/main" val="876798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9F2A1A2-4763-A393-904D-ADDAC4ED4D9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r="-20969"/>
          <a:stretch/>
        </p:blipFill>
        <p:spPr>
          <a:xfrm>
            <a:off x="4673599" y="603840"/>
            <a:ext cx="9094953" cy="5012266"/>
          </a:xfrm>
          <a:prstGeom prst="flowChartOnlineStorage">
            <a:avLst/>
          </a:prstGeom>
        </p:spPr>
      </p:pic>
      <p:grpSp>
        <p:nvGrpSpPr>
          <p:cNvPr id="2" name="Group 1">
            <a:extLst>
              <a:ext uri="{FF2B5EF4-FFF2-40B4-BE49-F238E27FC236}">
                <a16:creationId xmlns:a16="http://schemas.microsoft.com/office/drawing/2014/main" id="{442181BE-AB82-F355-561E-E3B45D7F7308}"/>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E1D795ED-E7A7-78C0-BA95-B921298C00CE}"/>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62F5F49A-D71F-6A5C-89F3-BB63FA6AAB43}"/>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A075E040-EC2F-E9BA-A880-05EF19A35F43}"/>
                    </a:ext>
                  </a:extLst>
                </p:cNvPr>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19BB321F-EDDA-A3FF-0A3A-A00654FCEFD2}"/>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33373F6D-7E0F-9AFE-A7E7-BFF30B12F886}"/>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952C5141-AAD8-5B0F-1064-465907950A36}"/>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9" name="TextBox 8">
            <a:extLst>
              <a:ext uri="{FF2B5EF4-FFF2-40B4-BE49-F238E27FC236}">
                <a16:creationId xmlns:a16="http://schemas.microsoft.com/office/drawing/2014/main" id="{50C2D106-92CA-618E-73C3-E3AA8094366F}"/>
              </a:ext>
            </a:extLst>
          </p:cNvPr>
          <p:cNvSpPr txBox="1"/>
          <p:nvPr/>
        </p:nvSpPr>
        <p:spPr>
          <a:xfrm>
            <a:off x="439386" y="1281941"/>
            <a:ext cx="4041173" cy="4031873"/>
          </a:xfrm>
          <a:prstGeom prst="rect">
            <a:avLst/>
          </a:prstGeom>
          <a:noFill/>
        </p:spPr>
        <p:txBody>
          <a:bodyPr wrap="square" rtlCol="0">
            <a:spAutoFit/>
          </a:bodyPr>
          <a:lstStyle/>
          <a:p>
            <a:pPr algn="just"/>
            <a:r>
              <a:rPr lang="id-ID" sz="1600" dirty="0">
                <a:latin typeface="Quire Sans Light" panose="020B0302040400020003" pitchFamily="34" charset="0"/>
              </a:rPr>
              <a:t>Perhatikan gambar berikut. Gambar tersebut mengilustrasikan pertengkaran </a:t>
            </a:r>
            <a:r>
              <a:rPr lang="id-ID" sz="1600" dirty="0" err="1">
                <a:latin typeface="Quire Sans Light" panose="020B0302040400020003" pitchFamily="34" charset="0"/>
              </a:rPr>
              <a:t>anntarsiswa</a:t>
            </a:r>
            <a:r>
              <a:rPr lang="id-ID" sz="1600" dirty="0">
                <a:latin typeface="Quire Sans Light" panose="020B0302040400020003" pitchFamily="34" charset="0"/>
              </a:rPr>
              <a:t> yang dilerai oleh seorang siswa lain. </a:t>
            </a:r>
          </a:p>
          <a:p>
            <a:pPr marL="342900" indent="-342900" algn="just">
              <a:buFont typeface="+mj-lt"/>
              <a:buAutoNum type="arabicPeriod"/>
            </a:pPr>
            <a:r>
              <a:rPr lang="id-ID" sz="1600" dirty="0">
                <a:latin typeface="Quire Sans Light" panose="020B0302040400020003" pitchFamily="34" charset="0"/>
              </a:rPr>
              <a:t>Apakah Anda pernah melihat atau bahkan mengalami peristiwa seperti ditunjukkan pada gambar? </a:t>
            </a:r>
          </a:p>
          <a:p>
            <a:pPr marL="342900" indent="-342900" algn="just">
              <a:buFont typeface="+mj-lt"/>
              <a:buAutoNum type="arabicPeriod"/>
            </a:pPr>
            <a:r>
              <a:rPr lang="id-ID" sz="1600" dirty="0">
                <a:latin typeface="Quire Sans Light" panose="020B0302040400020003" pitchFamily="34" charset="0"/>
              </a:rPr>
              <a:t>Atau, apakah Anda pernah mengalami peristiwa serupa di rumah?</a:t>
            </a:r>
          </a:p>
          <a:p>
            <a:pPr marL="342900" indent="-342900" algn="just">
              <a:buFont typeface="+mj-lt"/>
              <a:buAutoNum type="arabicPeriod"/>
            </a:pPr>
            <a:r>
              <a:rPr lang="id-ID" sz="1600" dirty="0">
                <a:latin typeface="Quire Sans Light" panose="020B0302040400020003" pitchFamily="34" charset="0"/>
              </a:rPr>
              <a:t>Biasanya, hal apa saja yang menyebabkan peristiwa itu terjadi?</a:t>
            </a:r>
          </a:p>
          <a:p>
            <a:pPr marL="342900" indent="-342900" algn="just">
              <a:buFont typeface="+mj-lt"/>
              <a:buAutoNum type="arabicPeriod"/>
            </a:pPr>
            <a:r>
              <a:rPr lang="id-ID" sz="1600" dirty="0">
                <a:latin typeface="Quire Sans Light" panose="020B0302040400020003" pitchFamily="34" charset="0"/>
              </a:rPr>
              <a:t>Saat melihat atau mengalami peristiwa tersebut, bagaimana cara Anda menyelesaikan peristiwa tersebut?</a:t>
            </a:r>
          </a:p>
          <a:p>
            <a:pPr marL="342900" indent="-342900" algn="just">
              <a:buFont typeface="+mj-lt"/>
              <a:buAutoNum type="arabicPeriod"/>
            </a:pPr>
            <a:endParaRPr lang="id-ID" sz="1600" dirty="0">
              <a:latin typeface="Quire Sans Light" panose="020B0302040400020003" pitchFamily="34" charset="0"/>
            </a:endParaRPr>
          </a:p>
          <a:p>
            <a:pPr marL="342900" indent="-342900" algn="just">
              <a:buFont typeface="+mj-lt"/>
              <a:buAutoNum type="arabicPeriod"/>
            </a:pPr>
            <a:endParaRPr lang="id-ID" sz="1600" dirty="0">
              <a:latin typeface="Quire Sans Light" panose="020B0302040400020003" pitchFamily="34" charset="0"/>
            </a:endParaRPr>
          </a:p>
          <a:p>
            <a:pPr algn="just"/>
            <a:endParaRPr lang="id-ID" sz="1600" dirty="0">
              <a:latin typeface="Quire Sans Light" panose="020B0302040400020003" pitchFamily="34" charset="0"/>
            </a:endParaRPr>
          </a:p>
        </p:txBody>
      </p:sp>
    </p:spTree>
    <p:extLst>
      <p:ext uri="{BB962C8B-B14F-4D97-AF65-F5344CB8AC3E}">
        <p14:creationId xmlns:p14="http://schemas.microsoft.com/office/powerpoint/2010/main" val="13681495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F3E2445E-C271-952E-28BA-C5D0F59CFCA5}"/>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1724C9B6-F2A8-C0CC-1635-AE9BB1F6483F}"/>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DDEE4578-5E6F-7F5B-0EF4-8F00783D02A9}"/>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AAB58DD1-D918-03B1-378A-F0F6BAF965AA}"/>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0E845EE4-C758-46B3-EB52-2619215159F4}"/>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563D1DE8-6305-2461-B01F-99FA2CB2EB7F}"/>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F24864D4-EDEF-181C-5299-E35E9C916222}"/>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16" name="Google Shape;358;p51">
            <a:extLst>
              <a:ext uri="{FF2B5EF4-FFF2-40B4-BE49-F238E27FC236}">
                <a16:creationId xmlns:a16="http://schemas.microsoft.com/office/drawing/2014/main" id="{5714C917-AAC0-7AB2-E8AE-8DD8EC856AC8}"/>
              </a:ext>
            </a:extLst>
          </p:cNvPr>
          <p:cNvSpPr/>
          <p:nvPr/>
        </p:nvSpPr>
        <p:spPr>
          <a:xfrm rot="-2148808">
            <a:off x="954900" y="1770942"/>
            <a:ext cx="647414" cy="266322"/>
          </a:xfrm>
          <a:custGeom>
            <a:avLst/>
            <a:gdLst/>
            <a:ahLst/>
            <a:cxnLst/>
            <a:rect l="l" t="t" r="r" b="b"/>
            <a:pathLst>
              <a:path w="36226" h="14902" extrusionOk="0">
                <a:moveTo>
                  <a:pt x="991" y="1"/>
                </a:moveTo>
                <a:lnTo>
                  <a:pt x="36226" y="3565"/>
                </a:lnTo>
                <a:cubicBezTo>
                  <a:pt x="36226" y="3565"/>
                  <a:pt x="34800" y="4452"/>
                  <a:pt x="34729" y="5291"/>
                </a:cubicBezTo>
                <a:cubicBezTo>
                  <a:pt x="34658" y="6123"/>
                  <a:pt x="35905" y="7244"/>
                  <a:pt x="35905" y="7244"/>
                </a:cubicBezTo>
                <a:cubicBezTo>
                  <a:pt x="35905" y="7244"/>
                  <a:pt x="34397" y="8289"/>
                  <a:pt x="34495" y="9138"/>
                </a:cubicBezTo>
                <a:cubicBezTo>
                  <a:pt x="34588" y="9993"/>
                  <a:pt x="35230" y="11114"/>
                  <a:pt x="35230" y="11114"/>
                </a:cubicBezTo>
                <a:cubicBezTo>
                  <a:pt x="35230" y="11114"/>
                  <a:pt x="33053" y="12943"/>
                  <a:pt x="34903" y="14902"/>
                </a:cubicBezTo>
                <a:lnTo>
                  <a:pt x="1" y="11364"/>
                </a:lnTo>
                <a:cubicBezTo>
                  <a:pt x="1" y="11364"/>
                  <a:pt x="1345" y="10134"/>
                  <a:pt x="1400" y="9465"/>
                </a:cubicBezTo>
                <a:cubicBezTo>
                  <a:pt x="1460" y="8801"/>
                  <a:pt x="333" y="7576"/>
                  <a:pt x="333" y="7576"/>
                </a:cubicBezTo>
                <a:cubicBezTo>
                  <a:pt x="333" y="7576"/>
                  <a:pt x="1884" y="6477"/>
                  <a:pt x="1977" y="5476"/>
                </a:cubicBezTo>
                <a:cubicBezTo>
                  <a:pt x="2064" y="4469"/>
                  <a:pt x="915" y="3473"/>
                  <a:pt x="915" y="3473"/>
                </a:cubicBezTo>
                <a:cubicBezTo>
                  <a:pt x="915" y="3473"/>
                  <a:pt x="2015" y="2901"/>
                  <a:pt x="2091" y="1954"/>
                </a:cubicBezTo>
                <a:cubicBezTo>
                  <a:pt x="2172" y="1007"/>
                  <a:pt x="991" y="1"/>
                  <a:pt x="991" y="1"/>
                </a:cubicBezTo>
                <a:close/>
              </a:path>
            </a:pathLst>
          </a:custGeom>
          <a:solidFill>
            <a:schemeClr val="dk1">
              <a:alpha val="26789"/>
            </a:schemeClr>
          </a:solidFill>
          <a:ln>
            <a:noFill/>
          </a:ln>
          <a:effectLst>
            <a:outerShdw blurRad="57150" dist="19050" dir="5400000" algn="bl" rotWithShape="0">
              <a:srgbClr val="000000">
                <a:alpha val="31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sp>
        <p:nvSpPr>
          <p:cNvPr id="17" name="Google Shape;359;p51">
            <a:extLst>
              <a:ext uri="{FF2B5EF4-FFF2-40B4-BE49-F238E27FC236}">
                <a16:creationId xmlns:a16="http://schemas.microsoft.com/office/drawing/2014/main" id="{768A5662-3FCD-2A1E-2ABB-275E3948048A}"/>
              </a:ext>
            </a:extLst>
          </p:cNvPr>
          <p:cNvSpPr/>
          <p:nvPr/>
        </p:nvSpPr>
        <p:spPr>
          <a:xfrm rot="3969605">
            <a:off x="6151373" y="4373862"/>
            <a:ext cx="504629" cy="656495"/>
          </a:xfrm>
          <a:custGeom>
            <a:avLst/>
            <a:gdLst/>
            <a:ahLst/>
            <a:cxnLst/>
            <a:rect l="l" t="t" r="r" b="b"/>
            <a:pathLst>
              <a:path w="28231" h="36727" extrusionOk="0">
                <a:moveTo>
                  <a:pt x="9835" y="1"/>
                </a:moveTo>
                <a:cubicBezTo>
                  <a:pt x="9835" y="1"/>
                  <a:pt x="9694" y="1552"/>
                  <a:pt x="8877" y="2031"/>
                </a:cubicBezTo>
                <a:cubicBezTo>
                  <a:pt x="8631" y="2175"/>
                  <a:pt x="8359" y="2226"/>
                  <a:pt x="8099" y="2226"/>
                </a:cubicBezTo>
                <a:cubicBezTo>
                  <a:pt x="7495" y="2226"/>
                  <a:pt x="6956" y="1955"/>
                  <a:pt x="6956" y="1955"/>
                </a:cubicBezTo>
                <a:cubicBezTo>
                  <a:pt x="6956" y="1955"/>
                  <a:pt x="6815" y="3468"/>
                  <a:pt x="5944" y="3979"/>
                </a:cubicBezTo>
                <a:cubicBezTo>
                  <a:pt x="5694" y="4127"/>
                  <a:pt x="5367" y="4179"/>
                  <a:pt x="5027" y="4179"/>
                </a:cubicBezTo>
                <a:cubicBezTo>
                  <a:pt x="4189" y="4179"/>
                  <a:pt x="3277" y="3860"/>
                  <a:pt x="3277" y="3860"/>
                </a:cubicBezTo>
                <a:cubicBezTo>
                  <a:pt x="3277" y="3860"/>
                  <a:pt x="2940" y="5492"/>
                  <a:pt x="2363" y="5830"/>
                </a:cubicBezTo>
                <a:cubicBezTo>
                  <a:pt x="2184" y="5936"/>
                  <a:pt x="1888" y="5973"/>
                  <a:pt x="1566" y="5973"/>
                </a:cubicBezTo>
                <a:cubicBezTo>
                  <a:pt x="850" y="5973"/>
                  <a:pt x="1" y="5792"/>
                  <a:pt x="1" y="5792"/>
                </a:cubicBezTo>
                <a:lnTo>
                  <a:pt x="1" y="5792"/>
                </a:lnTo>
                <a:lnTo>
                  <a:pt x="18233" y="36726"/>
                </a:lnTo>
                <a:cubicBezTo>
                  <a:pt x="18569" y="35013"/>
                  <a:pt x="19849" y="34712"/>
                  <a:pt x="20707" y="34712"/>
                </a:cubicBezTo>
                <a:cubicBezTo>
                  <a:pt x="21170" y="34712"/>
                  <a:pt x="21509" y="34800"/>
                  <a:pt x="21509" y="34800"/>
                </a:cubicBezTo>
                <a:cubicBezTo>
                  <a:pt x="21509" y="34800"/>
                  <a:pt x="22048" y="33624"/>
                  <a:pt x="22685" y="33053"/>
                </a:cubicBezTo>
                <a:cubicBezTo>
                  <a:pt x="22886" y="32873"/>
                  <a:pt x="23195" y="32811"/>
                  <a:pt x="23525" y="32811"/>
                </a:cubicBezTo>
                <a:cubicBezTo>
                  <a:pt x="24241" y="32811"/>
                  <a:pt x="25052" y="33102"/>
                  <a:pt x="25052" y="33102"/>
                </a:cubicBezTo>
                <a:cubicBezTo>
                  <a:pt x="25052" y="33102"/>
                  <a:pt x="25237" y="31431"/>
                  <a:pt x="25961" y="31006"/>
                </a:cubicBezTo>
                <a:cubicBezTo>
                  <a:pt x="26140" y="30901"/>
                  <a:pt x="26369" y="30861"/>
                  <a:pt x="26614" y="30861"/>
                </a:cubicBezTo>
                <a:cubicBezTo>
                  <a:pt x="27354" y="30861"/>
                  <a:pt x="28231" y="31224"/>
                  <a:pt x="28231" y="31224"/>
                </a:cubicBezTo>
                <a:lnTo>
                  <a:pt x="9835" y="1"/>
                </a:lnTo>
                <a:close/>
              </a:path>
            </a:pathLst>
          </a:custGeom>
          <a:solidFill>
            <a:schemeClr val="dk1">
              <a:alpha val="26789"/>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pic>
        <p:nvPicPr>
          <p:cNvPr id="19" name="Picture 18" descr="A group of people with their hands up&#10;&#10;Description automatically generated with low confidence">
            <a:extLst>
              <a:ext uri="{FF2B5EF4-FFF2-40B4-BE49-F238E27FC236}">
                <a16:creationId xmlns:a16="http://schemas.microsoft.com/office/drawing/2014/main" id="{24388380-B7C2-D4D6-8ECF-0E6E8D86A14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21318163">
            <a:off x="1403501" y="1677524"/>
            <a:ext cx="4875293" cy="3250195"/>
          </a:xfrm>
          <a:prstGeom prst="rect">
            <a:avLst/>
          </a:prstGeom>
        </p:spPr>
      </p:pic>
      <p:sp>
        <p:nvSpPr>
          <p:cNvPr id="20" name="TextBox 19">
            <a:extLst>
              <a:ext uri="{FF2B5EF4-FFF2-40B4-BE49-F238E27FC236}">
                <a16:creationId xmlns:a16="http://schemas.microsoft.com/office/drawing/2014/main" id="{FEFA219E-F417-DF52-FF77-46753F21961B}"/>
              </a:ext>
            </a:extLst>
          </p:cNvPr>
          <p:cNvSpPr txBox="1"/>
          <p:nvPr/>
        </p:nvSpPr>
        <p:spPr>
          <a:xfrm>
            <a:off x="6805910" y="2687068"/>
            <a:ext cx="4169283" cy="615553"/>
          </a:xfrm>
          <a:prstGeom prst="rect">
            <a:avLst/>
          </a:prstGeom>
          <a:noFill/>
        </p:spPr>
        <p:txBody>
          <a:bodyPr wrap="square" rtlCol="0">
            <a:spAutoFit/>
          </a:bodyPr>
          <a:lstStyle/>
          <a:p>
            <a:pPr marL="514350" indent="-514350">
              <a:buFont typeface="+mj-lt"/>
              <a:buAutoNum type="alphaUcPeriod"/>
            </a:pPr>
            <a:r>
              <a:rPr lang="id-ID" sz="3400" dirty="0">
                <a:solidFill>
                  <a:srgbClr val="0168CD"/>
                </a:solidFill>
                <a:latin typeface="Cooper Black" panose="0208090404030B020404" pitchFamily="18" charset="77"/>
                <a:ea typeface="Dotum" panose="020B0600000101010101" pitchFamily="34" charset="-127"/>
              </a:rPr>
              <a:t>Konflik Sosial</a:t>
            </a:r>
          </a:p>
        </p:txBody>
      </p:sp>
    </p:spTree>
    <p:extLst>
      <p:ext uri="{BB962C8B-B14F-4D97-AF65-F5344CB8AC3E}">
        <p14:creationId xmlns:p14="http://schemas.microsoft.com/office/powerpoint/2010/main" val="6574850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alphaModFix amt="50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F3E2445E-C271-952E-28BA-C5D0F59CFCA5}"/>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1724C9B6-F2A8-C0CC-1635-AE9BB1F6483F}"/>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DDEE4578-5E6F-7F5B-0EF4-8F00783D02A9}"/>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AAB58DD1-D918-03B1-378A-F0F6BAF965AA}"/>
                    </a:ext>
                  </a:extLst>
                </p:cNvPr>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0E845EE4-C758-46B3-EB52-2619215159F4}"/>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563D1DE8-6305-2461-B01F-99FA2CB2EB7F}"/>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F24864D4-EDEF-181C-5299-E35E9C916222}"/>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9" name="Rounded Rectangle 8">
            <a:extLst>
              <a:ext uri="{FF2B5EF4-FFF2-40B4-BE49-F238E27FC236}">
                <a16:creationId xmlns:a16="http://schemas.microsoft.com/office/drawing/2014/main" id="{57BEB0BA-F8CF-C6DE-14CC-35EEA84BF954}"/>
              </a:ext>
            </a:extLst>
          </p:cNvPr>
          <p:cNvSpPr/>
          <p:nvPr/>
        </p:nvSpPr>
        <p:spPr>
          <a:xfrm>
            <a:off x="368300" y="265749"/>
            <a:ext cx="603250" cy="545782"/>
          </a:xfrm>
          <a:prstGeom prst="roundRect">
            <a:avLst/>
          </a:prstGeom>
          <a:solidFill>
            <a:srgbClr val="0096FF">
              <a:alpha val="56078"/>
            </a:srgb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1.</a:t>
            </a:r>
          </a:p>
        </p:txBody>
      </p:sp>
      <p:sp>
        <p:nvSpPr>
          <p:cNvPr id="10" name="TextBox 9">
            <a:extLst>
              <a:ext uri="{FF2B5EF4-FFF2-40B4-BE49-F238E27FC236}">
                <a16:creationId xmlns:a16="http://schemas.microsoft.com/office/drawing/2014/main" id="{354BA269-58A8-27B0-0A2E-402CB1D451A5}"/>
              </a:ext>
            </a:extLst>
          </p:cNvPr>
          <p:cNvSpPr txBox="1"/>
          <p:nvPr/>
        </p:nvSpPr>
        <p:spPr>
          <a:xfrm>
            <a:off x="1005840" y="353974"/>
            <a:ext cx="3474720" cy="369332"/>
          </a:xfrm>
          <a:prstGeom prst="rect">
            <a:avLst/>
          </a:prstGeom>
          <a:noFill/>
        </p:spPr>
        <p:txBody>
          <a:bodyPr wrap="square" rtlCol="0">
            <a:spAutoFit/>
          </a:bodyPr>
          <a:lstStyle/>
          <a:p>
            <a:r>
              <a:rPr lang="id-ID" dirty="0">
                <a:solidFill>
                  <a:srgbClr val="0070C0"/>
                </a:solidFill>
                <a:latin typeface="Hiragino Kaku Gothic StdN W8" panose="020B0800000000000000" pitchFamily="34" charset="-128"/>
                <a:ea typeface="Hiragino Kaku Gothic StdN W8" panose="020B0800000000000000" pitchFamily="34" charset="-128"/>
              </a:rPr>
              <a:t>Konflik dan Kekerasan</a:t>
            </a:r>
          </a:p>
        </p:txBody>
      </p:sp>
      <p:sp>
        <p:nvSpPr>
          <p:cNvPr id="12" name="Rounded Rectangle 11">
            <a:extLst>
              <a:ext uri="{FF2B5EF4-FFF2-40B4-BE49-F238E27FC236}">
                <a16:creationId xmlns:a16="http://schemas.microsoft.com/office/drawing/2014/main" id="{0D68A9B5-446C-40BB-EEBF-E63465A9BC89}"/>
              </a:ext>
            </a:extLst>
          </p:cNvPr>
          <p:cNvSpPr/>
          <p:nvPr/>
        </p:nvSpPr>
        <p:spPr>
          <a:xfrm>
            <a:off x="1165860" y="1463040"/>
            <a:ext cx="10115550" cy="1291590"/>
          </a:xfrm>
          <a:prstGeom prst="roundRect">
            <a:avLst>
              <a:gd name="adj" fmla="val 9900"/>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id-ID" dirty="0"/>
          </a:p>
        </p:txBody>
      </p:sp>
      <p:sp>
        <p:nvSpPr>
          <p:cNvPr id="13" name="TextBox 12">
            <a:extLst>
              <a:ext uri="{FF2B5EF4-FFF2-40B4-BE49-F238E27FC236}">
                <a16:creationId xmlns:a16="http://schemas.microsoft.com/office/drawing/2014/main" id="{7289E4A3-1732-B50A-9B25-E41C37493677}"/>
              </a:ext>
            </a:extLst>
          </p:cNvPr>
          <p:cNvSpPr txBox="1"/>
          <p:nvPr/>
        </p:nvSpPr>
        <p:spPr>
          <a:xfrm>
            <a:off x="1422400" y="1577340"/>
            <a:ext cx="9607550" cy="1077218"/>
          </a:xfrm>
          <a:prstGeom prst="rect">
            <a:avLst/>
          </a:prstGeom>
          <a:noFill/>
        </p:spPr>
        <p:txBody>
          <a:bodyPr wrap="square" rtlCol="0">
            <a:spAutoFit/>
          </a:bodyPr>
          <a:lstStyle/>
          <a:p>
            <a:pPr algn="just"/>
            <a:r>
              <a:rPr lang="id-ID" sz="1600" dirty="0">
                <a:latin typeface="Quire Sans Light" panose="020B0302040400020003" pitchFamily="34" charset="0"/>
              </a:rPr>
              <a:t>Dalam </a:t>
            </a:r>
            <a:r>
              <a:rPr lang="id-ID" sz="1600" i="1" dirty="0">
                <a:latin typeface="Quire Sans Light" panose="020B0302040400020003" pitchFamily="34" charset="0"/>
              </a:rPr>
              <a:t>Kamus Besar Bahasa Indonesia </a:t>
            </a:r>
            <a:r>
              <a:rPr lang="id-ID" sz="1600" dirty="0">
                <a:latin typeface="Quire Sans Light" panose="020B0302040400020003" pitchFamily="34" charset="0"/>
              </a:rPr>
              <a:t>(KBBI), konflik didefinisikan sebagai percekcokan, perselisihan, atau pertentangan. Secara sosiologis, konflik diartikan sebagai suatu proses sosial antara dua orang atau lebih (atau juga kelompok) yang berusaha menyingkirkan pihak lain dengan cara menghancurkan atau membuatnya tidak berdaya.</a:t>
            </a:r>
          </a:p>
        </p:txBody>
      </p:sp>
      <p:sp>
        <p:nvSpPr>
          <p:cNvPr id="14" name="Rounded Rectangle 13">
            <a:extLst>
              <a:ext uri="{FF2B5EF4-FFF2-40B4-BE49-F238E27FC236}">
                <a16:creationId xmlns:a16="http://schemas.microsoft.com/office/drawing/2014/main" id="{8EF5B72B-8E68-ED49-FF6A-B3D03FFD64FC}"/>
              </a:ext>
            </a:extLst>
          </p:cNvPr>
          <p:cNvSpPr/>
          <p:nvPr/>
        </p:nvSpPr>
        <p:spPr>
          <a:xfrm>
            <a:off x="1165860" y="3176694"/>
            <a:ext cx="10115550" cy="2355426"/>
          </a:xfrm>
          <a:prstGeom prst="roundRect">
            <a:avLst>
              <a:gd name="adj" fmla="val 9900"/>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id-ID" dirty="0"/>
          </a:p>
        </p:txBody>
      </p:sp>
      <p:sp>
        <p:nvSpPr>
          <p:cNvPr id="16" name="TextBox 15">
            <a:extLst>
              <a:ext uri="{FF2B5EF4-FFF2-40B4-BE49-F238E27FC236}">
                <a16:creationId xmlns:a16="http://schemas.microsoft.com/office/drawing/2014/main" id="{E3840961-B8BD-E869-E362-9D326919207D}"/>
              </a:ext>
            </a:extLst>
          </p:cNvPr>
          <p:cNvSpPr txBox="1"/>
          <p:nvPr/>
        </p:nvSpPr>
        <p:spPr>
          <a:xfrm>
            <a:off x="1422400" y="3328340"/>
            <a:ext cx="9607550" cy="2062103"/>
          </a:xfrm>
          <a:prstGeom prst="rect">
            <a:avLst/>
          </a:prstGeom>
          <a:noFill/>
        </p:spPr>
        <p:txBody>
          <a:bodyPr wrap="square" rtlCol="0">
            <a:spAutoFit/>
          </a:bodyPr>
          <a:lstStyle/>
          <a:p>
            <a:pPr algn="just"/>
            <a:r>
              <a:rPr lang="id-ID" sz="1600" b="1" dirty="0" err="1">
                <a:latin typeface="Quire Sans" panose="020B0502040400020003" pitchFamily="34" charset="0"/>
                <a:cs typeface="Quire Sans" panose="020B0502040400020003" pitchFamily="34" charset="0"/>
              </a:rPr>
              <a:t>Soerjono</a:t>
            </a:r>
            <a:r>
              <a:rPr lang="id-ID" sz="1600" b="1" dirty="0">
                <a:latin typeface="Quire Sans" panose="020B0502040400020003" pitchFamily="34" charset="0"/>
                <a:cs typeface="Quire Sans" panose="020B0502040400020003" pitchFamily="34" charset="0"/>
              </a:rPr>
              <a:t> </a:t>
            </a:r>
            <a:r>
              <a:rPr lang="id-ID" sz="1600" b="1" dirty="0" err="1">
                <a:latin typeface="Quire Sans" panose="020B0502040400020003" pitchFamily="34" charset="0"/>
                <a:cs typeface="Quire Sans" panose="020B0502040400020003" pitchFamily="34" charset="0"/>
              </a:rPr>
              <a:t>Soekanto</a:t>
            </a:r>
            <a:r>
              <a:rPr lang="id-ID" sz="1600" b="1" dirty="0">
                <a:latin typeface="Quire Sans" panose="020B0502040400020003" pitchFamily="34" charset="0"/>
                <a:cs typeface="Quire Sans" panose="020B0502040400020003" pitchFamily="34" charset="0"/>
              </a:rPr>
              <a:t> </a:t>
            </a:r>
            <a:r>
              <a:rPr lang="id-ID" sz="1600" dirty="0">
                <a:latin typeface="Quire Sans Light" panose="020B0302040400020003" pitchFamily="34" charset="0"/>
              </a:rPr>
              <a:t>menyebut konflik sebagai suatu proses sosial individu atau kelompok yang berusaha memenuhi tujuannya dengan jalan menantang pihak lawan, yang disertai dengan ancaman dan/atau kekerasan. </a:t>
            </a:r>
            <a:r>
              <a:rPr lang="id-ID" sz="1600" b="1" dirty="0" err="1">
                <a:latin typeface="Quire Sans" panose="020B0502040400020003" pitchFamily="34" charset="0"/>
                <a:cs typeface="Quire Sans" panose="020B0502040400020003" pitchFamily="34" charset="0"/>
              </a:rPr>
              <a:t>Lewis</a:t>
            </a:r>
            <a:r>
              <a:rPr lang="id-ID" sz="1600" b="1" dirty="0">
                <a:latin typeface="Quire Sans" panose="020B0502040400020003" pitchFamily="34" charset="0"/>
                <a:cs typeface="Quire Sans" panose="020B0502040400020003" pitchFamily="34" charset="0"/>
              </a:rPr>
              <a:t> </a:t>
            </a:r>
            <a:r>
              <a:rPr lang="id-ID" sz="1600" b="1" dirty="0" err="1">
                <a:latin typeface="Quire Sans" panose="020B0502040400020003" pitchFamily="34" charset="0"/>
                <a:cs typeface="Quire Sans" panose="020B0502040400020003" pitchFamily="34" charset="0"/>
              </a:rPr>
              <a:t>A</a:t>
            </a:r>
            <a:r>
              <a:rPr lang="id-ID" sz="1600" b="1" dirty="0">
                <a:latin typeface="Quire Sans" panose="020B0502040400020003" pitchFamily="34" charset="0"/>
                <a:cs typeface="Quire Sans" panose="020B0502040400020003" pitchFamily="34" charset="0"/>
              </a:rPr>
              <a:t>. </a:t>
            </a:r>
            <a:r>
              <a:rPr lang="id-ID" sz="1600" b="1" dirty="0" err="1">
                <a:latin typeface="Quire Sans" panose="020B0502040400020003" pitchFamily="34" charset="0"/>
                <a:cs typeface="Quire Sans" panose="020B0502040400020003" pitchFamily="34" charset="0"/>
              </a:rPr>
              <a:t>Coser</a:t>
            </a:r>
            <a:r>
              <a:rPr lang="id-ID" sz="1600" b="1" dirty="0">
                <a:latin typeface="Quire Sans" panose="020B0502040400020003" pitchFamily="34" charset="0"/>
                <a:cs typeface="Quire Sans" panose="020B0502040400020003" pitchFamily="34" charset="0"/>
              </a:rPr>
              <a:t> </a:t>
            </a:r>
            <a:r>
              <a:rPr lang="id-ID" sz="1600" dirty="0">
                <a:latin typeface="Quire Sans Light" panose="020B0302040400020003" pitchFamily="34" charset="0"/>
              </a:rPr>
              <a:t>berpendapat bahwa konflik adalah sebuah perjuangan mengenai nilai atau tuntutan atas status, kekuasaan, dan sumber daya yang bersifat langka dengan maksud menetralkan, mencederai, atau melenyapkan lawan. </a:t>
            </a:r>
            <a:r>
              <a:rPr lang="id-ID" sz="1600" b="1" dirty="0">
                <a:latin typeface="Quire Sans" panose="020B0502040400020003" pitchFamily="34" charset="0"/>
                <a:cs typeface="Quire Sans" panose="020B0502040400020003" pitchFamily="34" charset="0"/>
              </a:rPr>
              <a:t>John </a:t>
            </a:r>
            <a:r>
              <a:rPr lang="id-ID" sz="1600" b="1" dirty="0" err="1">
                <a:latin typeface="Quire Sans" panose="020B0502040400020003" pitchFamily="34" charset="0"/>
                <a:cs typeface="Quire Sans" panose="020B0502040400020003" pitchFamily="34" charset="0"/>
              </a:rPr>
              <a:t>Lewis</a:t>
            </a:r>
            <a:r>
              <a:rPr lang="id-ID" sz="1600" b="1" dirty="0">
                <a:latin typeface="Quire Sans" panose="020B0502040400020003" pitchFamily="34" charset="0"/>
                <a:cs typeface="Quire Sans" panose="020B0502040400020003" pitchFamily="34" charset="0"/>
              </a:rPr>
              <a:t> </a:t>
            </a:r>
            <a:r>
              <a:rPr lang="id-ID" sz="1600" b="1" dirty="0" err="1">
                <a:latin typeface="Quire Sans" panose="020B0502040400020003" pitchFamily="34" charset="0"/>
                <a:cs typeface="Quire Sans" panose="020B0502040400020003" pitchFamily="34" charset="0"/>
              </a:rPr>
              <a:t>Gillin</a:t>
            </a:r>
            <a:r>
              <a:rPr lang="id-ID" sz="1600" b="1" dirty="0">
                <a:latin typeface="Quire Sans" panose="020B0502040400020003" pitchFamily="34" charset="0"/>
                <a:cs typeface="Quire Sans" panose="020B0502040400020003" pitchFamily="34" charset="0"/>
              </a:rPr>
              <a:t> </a:t>
            </a:r>
            <a:r>
              <a:rPr lang="id-ID" sz="1600" dirty="0">
                <a:latin typeface="Quire Sans Light" panose="020B0302040400020003" pitchFamily="34" charset="0"/>
              </a:rPr>
              <a:t>dan </a:t>
            </a:r>
            <a:r>
              <a:rPr lang="id-ID" sz="1600" b="1" dirty="0">
                <a:latin typeface="Quire Sans" panose="020B0502040400020003" pitchFamily="34" charset="0"/>
                <a:cs typeface="Quire Sans" panose="020B0502040400020003" pitchFamily="34" charset="0"/>
              </a:rPr>
              <a:t>John Philip </a:t>
            </a:r>
            <a:r>
              <a:rPr lang="id-ID" sz="1600" b="1" dirty="0" err="1">
                <a:latin typeface="Quire Sans" panose="020B0502040400020003" pitchFamily="34" charset="0"/>
                <a:cs typeface="Quire Sans" panose="020B0502040400020003" pitchFamily="34" charset="0"/>
              </a:rPr>
              <a:t>Gillin</a:t>
            </a:r>
            <a:r>
              <a:rPr lang="id-ID" sz="1600" b="1" dirty="0">
                <a:latin typeface="Quire Sans" panose="020B0502040400020003" pitchFamily="34" charset="0"/>
                <a:cs typeface="Quire Sans" panose="020B0502040400020003" pitchFamily="34" charset="0"/>
              </a:rPr>
              <a:t> </a:t>
            </a:r>
            <a:r>
              <a:rPr lang="id-ID" sz="1600" dirty="0">
                <a:latin typeface="Quire Sans Light" panose="020B0302040400020003" pitchFamily="34" charset="0"/>
              </a:rPr>
              <a:t>melihat konflik sebagai bagian dari proses interaksi sosial manusia yang saling berlawanan </a:t>
            </a:r>
            <a:r>
              <a:rPr lang="id-ID" sz="1600" i="1" dirty="0">
                <a:latin typeface="Quire Sans Light" panose="020B0302040400020003" pitchFamily="34" charset="0"/>
              </a:rPr>
              <a:t>(</a:t>
            </a:r>
            <a:r>
              <a:rPr lang="id-ID" sz="1600" i="1" dirty="0" err="1">
                <a:latin typeface="Quire Sans Light" panose="020B0302040400020003" pitchFamily="34" charset="0"/>
              </a:rPr>
              <a:t>oppositional</a:t>
            </a:r>
            <a:r>
              <a:rPr lang="id-ID" sz="1600" i="1" dirty="0">
                <a:latin typeface="Quire Sans Light" panose="020B0302040400020003" pitchFamily="34" charset="0"/>
              </a:rPr>
              <a:t> </a:t>
            </a:r>
            <a:r>
              <a:rPr lang="id-ID" sz="1600" i="1" dirty="0" err="1">
                <a:latin typeface="Quire Sans Light" panose="020B0302040400020003" pitchFamily="34" charset="0"/>
              </a:rPr>
              <a:t>process</a:t>
            </a:r>
            <a:r>
              <a:rPr lang="id-ID" sz="1600" i="1" dirty="0">
                <a:latin typeface="Quire Sans Light" panose="020B0302040400020003" pitchFamily="34" charset="0"/>
              </a:rPr>
              <a:t>). </a:t>
            </a:r>
          </a:p>
          <a:p>
            <a:pPr algn="just"/>
            <a:r>
              <a:rPr lang="id-ID" sz="1600" dirty="0">
                <a:latin typeface="Quire Sans Light" panose="020B0302040400020003" pitchFamily="34" charset="0"/>
              </a:rPr>
              <a:t>Konflik lahir dari kenyataan akan adanya perbedaan-perbedaan, misalnya perbedaan ciri badaniah, emosi, kebudayaan, kebutuhan, kepentingan, atau pola-pola perilaku </a:t>
            </a:r>
            <a:r>
              <a:rPr lang="id-ID" sz="1600" dirty="0" err="1">
                <a:latin typeface="Quire Sans Light" panose="020B0302040400020003" pitchFamily="34" charset="0"/>
              </a:rPr>
              <a:t>antarindividu</a:t>
            </a:r>
            <a:r>
              <a:rPr lang="id-ID" sz="1600" dirty="0">
                <a:latin typeface="Quire Sans Light" panose="020B0302040400020003" pitchFamily="34" charset="0"/>
              </a:rPr>
              <a:t> atau kelompok dalam masyarakat.</a:t>
            </a:r>
          </a:p>
        </p:txBody>
      </p:sp>
      <p:sp>
        <p:nvSpPr>
          <p:cNvPr id="17" name="Google Shape;467;p34">
            <a:extLst>
              <a:ext uri="{FF2B5EF4-FFF2-40B4-BE49-F238E27FC236}">
                <a16:creationId xmlns:a16="http://schemas.microsoft.com/office/drawing/2014/main" id="{7D5D3E75-D5D7-9B47-12E8-747BA68491C9}"/>
              </a:ext>
            </a:extLst>
          </p:cNvPr>
          <p:cNvSpPr/>
          <p:nvPr/>
        </p:nvSpPr>
        <p:spPr>
          <a:xfrm>
            <a:off x="1165860" y="815646"/>
            <a:ext cx="500609" cy="465044"/>
          </a:xfrm>
          <a:prstGeom prst="roundRect">
            <a:avLst>
              <a:gd name="adj" fmla="val 50000"/>
            </a:avLst>
          </a:prstGeom>
          <a:solidFill>
            <a:schemeClr val="accent1"/>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a:solidFill>
                  <a:schemeClr val="bg1"/>
                </a:solidFill>
                <a:latin typeface="Quire Sans" panose="020B0502040400020003" pitchFamily="34" charset="0"/>
                <a:cs typeface="Quire Sans" panose="020B0502040400020003" pitchFamily="34" charset="0"/>
              </a:rPr>
              <a:t>a.</a:t>
            </a:r>
            <a:endParaRPr sz="1600" b="1" dirty="0">
              <a:solidFill>
                <a:schemeClr val="bg1"/>
              </a:solidFill>
              <a:latin typeface="Quire Sans" panose="020B0502040400020003" pitchFamily="34" charset="0"/>
              <a:cs typeface="Quire Sans" panose="020B0502040400020003" pitchFamily="34" charset="0"/>
            </a:endParaRPr>
          </a:p>
        </p:txBody>
      </p:sp>
      <p:sp>
        <p:nvSpPr>
          <p:cNvPr id="18" name="TextBox 17">
            <a:extLst>
              <a:ext uri="{FF2B5EF4-FFF2-40B4-BE49-F238E27FC236}">
                <a16:creationId xmlns:a16="http://schemas.microsoft.com/office/drawing/2014/main" id="{A036767B-E9A6-2E1C-AEB3-E0D621E97511}"/>
              </a:ext>
            </a:extLst>
          </p:cNvPr>
          <p:cNvSpPr txBox="1"/>
          <p:nvPr/>
        </p:nvSpPr>
        <p:spPr>
          <a:xfrm>
            <a:off x="1723300" y="895458"/>
            <a:ext cx="2534856" cy="338554"/>
          </a:xfrm>
          <a:prstGeom prst="rect">
            <a:avLst/>
          </a:prstGeom>
          <a:noFill/>
        </p:spPr>
        <p:txBody>
          <a:bodyPr wrap="square" rtlCol="0">
            <a:spAutoFit/>
          </a:bodyPr>
          <a:lstStyle/>
          <a:p>
            <a:r>
              <a:rPr lang="id-ID" sz="1600" dirty="0">
                <a:solidFill>
                  <a:schemeClr val="accent2"/>
                </a:solidFill>
                <a:latin typeface="Hiragino Kaku Gothic StdN W8" panose="020B0800000000000000" pitchFamily="34" charset="-128"/>
                <a:ea typeface="Hiragino Kaku Gothic StdN W8" panose="020B0800000000000000" pitchFamily="34" charset="-128"/>
                <a:cs typeface="Quire Sans" panose="020B0502040400020003" pitchFamily="34" charset="0"/>
              </a:rPr>
              <a:t>Konflik</a:t>
            </a:r>
          </a:p>
        </p:txBody>
      </p:sp>
    </p:spTree>
    <p:extLst>
      <p:ext uri="{BB962C8B-B14F-4D97-AF65-F5344CB8AC3E}">
        <p14:creationId xmlns:p14="http://schemas.microsoft.com/office/powerpoint/2010/main" val="34144742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alphaModFix amt="50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F3E2445E-C271-952E-28BA-C5D0F59CFCA5}"/>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1724C9B6-F2A8-C0CC-1635-AE9BB1F6483F}"/>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DDEE4578-5E6F-7F5B-0EF4-8F00783D02A9}"/>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AAB58DD1-D918-03B1-378A-F0F6BAF965AA}"/>
                    </a:ext>
                  </a:extLst>
                </p:cNvPr>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0E845EE4-C758-46B3-EB52-2619215159F4}"/>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563D1DE8-6305-2461-B01F-99FA2CB2EB7F}"/>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F24864D4-EDEF-181C-5299-E35E9C916222}"/>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9" name="Rounded Rectangle 8">
            <a:extLst>
              <a:ext uri="{FF2B5EF4-FFF2-40B4-BE49-F238E27FC236}">
                <a16:creationId xmlns:a16="http://schemas.microsoft.com/office/drawing/2014/main" id="{57BEB0BA-F8CF-C6DE-14CC-35EEA84BF954}"/>
              </a:ext>
            </a:extLst>
          </p:cNvPr>
          <p:cNvSpPr/>
          <p:nvPr/>
        </p:nvSpPr>
        <p:spPr>
          <a:xfrm>
            <a:off x="368300" y="265749"/>
            <a:ext cx="603250" cy="545782"/>
          </a:xfrm>
          <a:prstGeom prst="roundRect">
            <a:avLst/>
          </a:prstGeom>
          <a:solidFill>
            <a:srgbClr val="0096FF">
              <a:alpha val="56078"/>
            </a:srgb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1.</a:t>
            </a:r>
          </a:p>
        </p:txBody>
      </p:sp>
      <p:sp>
        <p:nvSpPr>
          <p:cNvPr id="10" name="TextBox 9">
            <a:extLst>
              <a:ext uri="{FF2B5EF4-FFF2-40B4-BE49-F238E27FC236}">
                <a16:creationId xmlns:a16="http://schemas.microsoft.com/office/drawing/2014/main" id="{354BA269-58A8-27B0-0A2E-402CB1D451A5}"/>
              </a:ext>
            </a:extLst>
          </p:cNvPr>
          <p:cNvSpPr txBox="1"/>
          <p:nvPr/>
        </p:nvSpPr>
        <p:spPr>
          <a:xfrm>
            <a:off x="1005840" y="353974"/>
            <a:ext cx="3474720" cy="369332"/>
          </a:xfrm>
          <a:prstGeom prst="rect">
            <a:avLst/>
          </a:prstGeom>
          <a:noFill/>
        </p:spPr>
        <p:txBody>
          <a:bodyPr wrap="square" rtlCol="0">
            <a:spAutoFit/>
          </a:bodyPr>
          <a:lstStyle/>
          <a:p>
            <a:r>
              <a:rPr lang="id-ID" dirty="0">
                <a:solidFill>
                  <a:srgbClr val="0070C0"/>
                </a:solidFill>
                <a:latin typeface="Hiragino Kaku Gothic StdN W8" panose="020B0800000000000000" pitchFamily="34" charset="-128"/>
                <a:ea typeface="Hiragino Kaku Gothic StdN W8" panose="020B0800000000000000" pitchFamily="34" charset="-128"/>
              </a:rPr>
              <a:t>Konflik dan Kekerasan</a:t>
            </a:r>
          </a:p>
        </p:txBody>
      </p:sp>
      <p:sp>
        <p:nvSpPr>
          <p:cNvPr id="12" name="Rounded Rectangle 11">
            <a:extLst>
              <a:ext uri="{FF2B5EF4-FFF2-40B4-BE49-F238E27FC236}">
                <a16:creationId xmlns:a16="http://schemas.microsoft.com/office/drawing/2014/main" id="{0D68A9B5-446C-40BB-EEBF-E63465A9BC89}"/>
              </a:ext>
            </a:extLst>
          </p:cNvPr>
          <p:cNvSpPr/>
          <p:nvPr/>
        </p:nvSpPr>
        <p:spPr>
          <a:xfrm>
            <a:off x="1165860" y="1463040"/>
            <a:ext cx="10115550" cy="1291590"/>
          </a:xfrm>
          <a:prstGeom prst="roundRect">
            <a:avLst>
              <a:gd name="adj" fmla="val 9900"/>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id-ID" dirty="0"/>
          </a:p>
        </p:txBody>
      </p:sp>
      <p:sp>
        <p:nvSpPr>
          <p:cNvPr id="13" name="TextBox 12">
            <a:extLst>
              <a:ext uri="{FF2B5EF4-FFF2-40B4-BE49-F238E27FC236}">
                <a16:creationId xmlns:a16="http://schemas.microsoft.com/office/drawing/2014/main" id="{7289E4A3-1732-B50A-9B25-E41C37493677}"/>
              </a:ext>
            </a:extLst>
          </p:cNvPr>
          <p:cNvSpPr txBox="1"/>
          <p:nvPr/>
        </p:nvSpPr>
        <p:spPr>
          <a:xfrm>
            <a:off x="1422400" y="1577340"/>
            <a:ext cx="9607550" cy="1077218"/>
          </a:xfrm>
          <a:prstGeom prst="rect">
            <a:avLst/>
          </a:prstGeom>
          <a:noFill/>
        </p:spPr>
        <p:txBody>
          <a:bodyPr wrap="square" rtlCol="0">
            <a:spAutoFit/>
          </a:bodyPr>
          <a:lstStyle/>
          <a:p>
            <a:pPr algn="just"/>
            <a:r>
              <a:rPr lang="id-ID" sz="1600" dirty="0">
                <a:latin typeface="Quire Sans Light" panose="020B0302040400020003" pitchFamily="34" charset="0"/>
              </a:rPr>
              <a:t>Dalam </a:t>
            </a:r>
            <a:r>
              <a:rPr lang="id-ID" sz="1600" i="1" dirty="0">
                <a:latin typeface="Quire Sans Light" panose="020B0302040400020003" pitchFamily="34" charset="0"/>
              </a:rPr>
              <a:t>Kamus Besar Bahasa Indonesia </a:t>
            </a:r>
            <a:r>
              <a:rPr lang="id-ID" sz="1600" dirty="0">
                <a:latin typeface="Quire Sans Light" panose="020B0302040400020003" pitchFamily="34" charset="0"/>
              </a:rPr>
              <a:t>(KBBI), kekerasan didefinisikan sebagai perbuatan seseorang atau kelompok yang menyebabkan cedera atau matinya orang lain, atau menyebabkan kerusakan fisik atau barang orang lain. Secara sosiologis, kekerasan umumnya terjadi saat individu atau kelompok yang berinteraksi mengabaikan norma dan nilai-nilai sosial dalam mencapai tujuan masing-masing.</a:t>
            </a:r>
          </a:p>
        </p:txBody>
      </p:sp>
      <p:sp>
        <p:nvSpPr>
          <p:cNvPr id="14" name="Rounded Rectangle 13">
            <a:extLst>
              <a:ext uri="{FF2B5EF4-FFF2-40B4-BE49-F238E27FC236}">
                <a16:creationId xmlns:a16="http://schemas.microsoft.com/office/drawing/2014/main" id="{8EF5B72B-8E68-ED49-FF6A-B3D03FFD64FC}"/>
              </a:ext>
            </a:extLst>
          </p:cNvPr>
          <p:cNvSpPr/>
          <p:nvPr/>
        </p:nvSpPr>
        <p:spPr>
          <a:xfrm>
            <a:off x="1165860" y="3176694"/>
            <a:ext cx="10115550" cy="2103966"/>
          </a:xfrm>
          <a:prstGeom prst="roundRect">
            <a:avLst>
              <a:gd name="adj" fmla="val 9900"/>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id-ID" dirty="0"/>
          </a:p>
        </p:txBody>
      </p:sp>
      <p:sp>
        <p:nvSpPr>
          <p:cNvPr id="16" name="TextBox 15">
            <a:extLst>
              <a:ext uri="{FF2B5EF4-FFF2-40B4-BE49-F238E27FC236}">
                <a16:creationId xmlns:a16="http://schemas.microsoft.com/office/drawing/2014/main" id="{E3840961-B8BD-E869-E362-9D326919207D}"/>
              </a:ext>
            </a:extLst>
          </p:cNvPr>
          <p:cNvSpPr txBox="1"/>
          <p:nvPr/>
        </p:nvSpPr>
        <p:spPr>
          <a:xfrm>
            <a:off x="1422400" y="3328340"/>
            <a:ext cx="9607550" cy="1815882"/>
          </a:xfrm>
          <a:prstGeom prst="rect">
            <a:avLst/>
          </a:prstGeom>
          <a:noFill/>
        </p:spPr>
        <p:txBody>
          <a:bodyPr wrap="square" rtlCol="0">
            <a:spAutoFit/>
          </a:bodyPr>
          <a:lstStyle/>
          <a:p>
            <a:pPr algn="just"/>
            <a:r>
              <a:rPr lang="id-ID" sz="1600" dirty="0">
                <a:latin typeface="Quire Sans Light" panose="020B0302040400020003" pitchFamily="34" charset="0"/>
              </a:rPr>
              <a:t>Menurut </a:t>
            </a:r>
            <a:r>
              <a:rPr lang="id-ID" sz="1600" b="1" dirty="0" err="1">
                <a:latin typeface="Quire Sans" panose="020B0502040400020003" pitchFamily="34" charset="0"/>
                <a:cs typeface="Quire Sans" panose="020B0502040400020003" pitchFamily="34" charset="0"/>
              </a:rPr>
              <a:t>N</a:t>
            </a:r>
            <a:r>
              <a:rPr lang="id-ID" sz="1600" b="1" dirty="0">
                <a:latin typeface="Quire Sans" panose="020B0502040400020003" pitchFamily="34" charset="0"/>
                <a:cs typeface="Quire Sans" panose="020B0502040400020003" pitchFamily="34" charset="0"/>
              </a:rPr>
              <a:t>. </a:t>
            </a:r>
            <a:r>
              <a:rPr lang="id-ID" sz="1600" b="1" dirty="0" err="1">
                <a:latin typeface="Quire Sans" panose="020B0502040400020003" pitchFamily="34" charset="0"/>
                <a:cs typeface="Quire Sans" panose="020B0502040400020003" pitchFamily="34" charset="0"/>
              </a:rPr>
              <a:t>J</a:t>
            </a:r>
            <a:r>
              <a:rPr lang="id-ID" sz="1600" b="1" dirty="0">
                <a:latin typeface="Quire Sans" panose="020B0502040400020003" pitchFamily="34" charset="0"/>
                <a:cs typeface="Quire Sans" panose="020B0502040400020003" pitchFamily="34" charset="0"/>
              </a:rPr>
              <a:t>. </a:t>
            </a:r>
            <a:r>
              <a:rPr lang="id-ID" sz="1600" b="1" dirty="0" err="1">
                <a:latin typeface="Quire Sans" panose="020B0502040400020003" pitchFamily="34" charset="0"/>
                <a:cs typeface="Quire Sans" panose="020B0502040400020003" pitchFamily="34" charset="0"/>
              </a:rPr>
              <a:t>Smelser</a:t>
            </a:r>
            <a:r>
              <a:rPr lang="id-ID" sz="1600" dirty="0">
                <a:latin typeface="Quire Sans Light" panose="020B0302040400020003" pitchFamily="34" charset="0"/>
              </a:rPr>
              <a:t>, ada lima tahap dalam kerusuhan massal yang berlangsung secara kronologis (berurutan), yaitu sebagai berikut.</a:t>
            </a:r>
          </a:p>
          <a:p>
            <a:pPr marL="342900" indent="-342900" algn="just">
              <a:buFont typeface="+mj-lt"/>
              <a:buAutoNum type="arabicParenR"/>
            </a:pPr>
            <a:r>
              <a:rPr lang="id-ID" sz="1600" dirty="0">
                <a:latin typeface="Quire Sans Light" panose="020B0302040400020003" pitchFamily="34" charset="0"/>
              </a:rPr>
              <a:t>Situasi sosial yang memungkinkan timbulnya kerusuhan.</a:t>
            </a:r>
          </a:p>
          <a:p>
            <a:pPr marL="342900" indent="-342900" algn="just">
              <a:buFont typeface="+mj-lt"/>
              <a:buAutoNum type="arabicParenR"/>
            </a:pPr>
            <a:r>
              <a:rPr lang="id-ID" sz="1600" dirty="0">
                <a:latin typeface="Quire Sans Light" panose="020B0302040400020003" pitchFamily="34" charset="0"/>
              </a:rPr>
              <a:t>Tekanan sosial.</a:t>
            </a:r>
          </a:p>
          <a:p>
            <a:pPr marL="342900" indent="-342900" algn="just">
              <a:buFont typeface="+mj-lt"/>
              <a:buAutoNum type="arabicParenR"/>
            </a:pPr>
            <a:r>
              <a:rPr lang="id-ID" sz="1600" dirty="0">
                <a:latin typeface="Quire Sans Light" panose="020B0302040400020003" pitchFamily="34" charset="0"/>
              </a:rPr>
              <a:t>Berkembangnya perasaan kebencian.</a:t>
            </a:r>
          </a:p>
          <a:p>
            <a:pPr marL="342900" indent="-342900" algn="just">
              <a:buFont typeface="+mj-lt"/>
              <a:buAutoNum type="arabicParenR"/>
            </a:pPr>
            <a:r>
              <a:rPr lang="id-ID" sz="1600" dirty="0">
                <a:latin typeface="Quire Sans Light" panose="020B0302040400020003" pitchFamily="34" charset="0"/>
              </a:rPr>
              <a:t>Mobilisasi untuk beraksi.</a:t>
            </a:r>
          </a:p>
          <a:p>
            <a:pPr marL="342900" indent="-342900" algn="just">
              <a:buFont typeface="+mj-lt"/>
              <a:buAutoNum type="arabicParenR"/>
            </a:pPr>
            <a:r>
              <a:rPr lang="id-ID" sz="1600" dirty="0">
                <a:latin typeface="Quire Sans Light" panose="020B0302040400020003" pitchFamily="34" charset="0"/>
              </a:rPr>
              <a:t>Kontrol sosial.</a:t>
            </a:r>
          </a:p>
        </p:txBody>
      </p:sp>
      <p:sp>
        <p:nvSpPr>
          <p:cNvPr id="17" name="Google Shape;467;p34">
            <a:extLst>
              <a:ext uri="{FF2B5EF4-FFF2-40B4-BE49-F238E27FC236}">
                <a16:creationId xmlns:a16="http://schemas.microsoft.com/office/drawing/2014/main" id="{7D5D3E75-D5D7-9B47-12E8-747BA68491C9}"/>
              </a:ext>
            </a:extLst>
          </p:cNvPr>
          <p:cNvSpPr/>
          <p:nvPr/>
        </p:nvSpPr>
        <p:spPr>
          <a:xfrm>
            <a:off x="1165860" y="815646"/>
            <a:ext cx="500609" cy="465044"/>
          </a:xfrm>
          <a:prstGeom prst="roundRect">
            <a:avLst>
              <a:gd name="adj" fmla="val 50000"/>
            </a:avLst>
          </a:prstGeom>
          <a:solidFill>
            <a:schemeClr val="accent1"/>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a:solidFill>
                  <a:schemeClr val="bg1"/>
                </a:solidFill>
                <a:latin typeface="Quire Sans" panose="020B0502040400020003" pitchFamily="34" charset="0"/>
                <a:cs typeface="Quire Sans" panose="020B0502040400020003" pitchFamily="34" charset="0"/>
              </a:rPr>
              <a:t>b.</a:t>
            </a:r>
            <a:endParaRPr sz="1600" b="1" dirty="0">
              <a:solidFill>
                <a:schemeClr val="bg1"/>
              </a:solidFill>
              <a:latin typeface="Quire Sans" panose="020B0502040400020003" pitchFamily="34" charset="0"/>
              <a:cs typeface="Quire Sans" panose="020B0502040400020003" pitchFamily="34" charset="0"/>
            </a:endParaRPr>
          </a:p>
        </p:txBody>
      </p:sp>
      <p:sp>
        <p:nvSpPr>
          <p:cNvPr id="18" name="TextBox 17">
            <a:extLst>
              <a:ext uri="{FF2B5EF4-FFF2-40B4-BE49-F238E27FC236}">
                <a16:creationId xmlns:a16="http://schemas.microsoft.com/office/drawing/2014/main" id="{A036767B-E9A6-2E1C-AEB3-E0D621E97511}"/>
              </a:ext>
            </a:extLst>
          </p:cNvPr>
          <p:cNvSpPr txBox="1"/>
          <p:nvPr/>
        </p:nvSpPr>
        <p:spPr>
          <a:xfrm>
            <a:off x="1723300" y="895458"/>
            <a:ext cx="2534856" cy="338554"/>
          </a:xfrm>
          <a:prstGeom prst="rect">
            <a:avLst/>
          </a:prstGeom>
          <a:noFill/>
        </p:spPr>
        <p:txBody>
          <a:bodyPr wrap="square" rtlCol="0">
            <a:spAutoFit/>
          </a:bodyPr>
          <a:lstStyle/>
          <a:p>
            <a:r>
              <a:rPr lang="id-ID" sz="1600" dirty="0">
                <a:solidFill>
                  <a:schemeClr val="accent2"/>
                </a:solidFill>
                <a:latin typeface="Hiragino Kaku Gothic StdN W8" panose="020B0800000000000000" pitchFamily="34" charset="-128"/>
                <a:ea typeface="Hiragino Kaku Gothic StdN W8" panose="020B0800000000000000" pitchFamily="34" charset="-128"/>
                <a:cs typeface="Quire Sans" panose="020B0502040400020003" pitchFamily="34" charset="0"/>
              </a:rPr>
              <a:t>Kekerasan</a:t>
            </a:r>
          </a:p>
        </p:txBody>
      </p:sp>
    </p:spTree>
    <p:extLst>
      <p:ext uri="{BB962C8B-B14F-4D97-AF65-F5344CB8AC3E}">
        <p14:creationId xmlns:p14="http://schemas.microsoft.com/office/powerpoint/2010/main" val="21288889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F3E2445E-C271-952E-28BA-C5D0F59CFCA5}"/>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1724C9B6-F2A8-C0CC-1635-AE9BB1F6483F}"/>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DDEE4578-5E6F-7F5B-0EF4-8F00783D02A9}"/>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AAB58DD1-D918-03B1-378A-F0F6BAF965AA}"/>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0E845EE4-C758-46B3-EB52-2619215159F4}"/>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563D1DE8-6305-2461-B01F-99FA2CB2EB7F}"/>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F24864D4-EDEF-181C-5299-E35E9C916222}"/>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9" name="Rounded Rectangle 8">
            <a:extLst>
              <a:ext uri="{FF2B5EF4-FFF2-40B4-BE49-F238E27FC236}">
                <a16:creationId xmlns:a16="http://schemas.microsoft.com/office/drawing/2014/main" id="{61104FB3-0BB2-9B30-F5F0-6298D1E6F3BB}"/>
              </a:ext>
            </a:extLst>
          </p:cNvPr>
          <p:cNvSpPr/>
          <p:nvPr/>
        </p:nvSpPr>
        <p:spPr>
          <a:xfrm>
            <a:off x="368300" y="505537"/>
            <a:ext cx="603250" cy="545782"/>
          </a:xfrm>
          <a:prstGeom prst="roundRect">
            <a:avLst/>
          </a:prstGeom>
          <a:solidFill>
            <a:srgbClr val="0096FF">
              <a:alpha val="56078"/>
            </a:srgb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1.</a:t>
            </a:r>
          </a:p>
        </p:txBody>
      </p:sp>
      <p:sp>
        <p:nvSpPr>
          <p:cNvPr id="10" name="TextBox 9">
            <a:extLst>
              <a:ext uri="{FF2B5EF4-FFF2-40B4-BE49-F238E27FC236}">
                <a16:creationId xmlns:a16="http://schemas.microsoft.com/office/drawing/2014/main" id="{FDAF54B5-FE19-FBD1-8259-4DF156092AC0}"/>
              </a:ext>
            </a:extLst>
          </p:cNvPr>
          <p:cNvSpPr txBox="1"/>
          <p:nvPr/>
        </p:nvSpPr>
        <p:spPr>
          <a:xfrm>
            <a:off x="1005840" y="593762"/>
            <a:ext cx="3474720" cy="369332"/>
          </a:xfrm>
          <a:prstGeom prst="rect">
            <a:avLst/>
          </a:prstGeom>
          <a:noFill/>
        </p:spPr>
        <p:txBody>
          <a:bodyPr wrap="square" rtlCol="0">
            <a:spAutoFit/>
          </a:bodyPr>
          <a:lstStyle/>
          <a:p>
            <a:r>
              <a:rPr lang="id-ID" dirty="0">
                <a:solidFill>
                  <a:srgbClr val="0070C0"/>
                </a:solidFill>
                <a:latin typeface="Hiragino Kaku Gothic StdN W8" panose="020B0800000000000000" pitchFamily="34" charset="-128"/>
                <a:ea typeface="Hiragino Kaku Gothic StdN W8" panose="020B0800000000000000" pitchFamily="34" charset="-128"/>
              </a:rPr>
              <a:t>Konflik dan Kekerasan</a:t>
            </a:r>
          </a:p>
        </p:txBody>
      </p:sp>
      <p:sp>
        <p:nvSpPr>
          <p:cNvPr id="15" name="TextBox 14">
            <a:extLst>
              <a:ext uri="{FF2B5EF4-FFF2-40B4-BE49-F238E27FC236}">
                <a16:creationId xmlns:a16="http://schemas.microsoft.com/office/drawing/2014/main" id="{3F42FA4F-3F98-718F-EFD1-9E46873D99C7}"/>
              </a:ext>
            </a:extLst>
          </p:cNvPr>
          <p:cNvSpPr txBox="1"/>
          <p:nvPr/>
        </p:nvSpPr>
        <p:spPr>
          <a:xfrm>
            <a:off x="1005840" y="963094"/>
            <a:ext cx="9104472" cy="338554"/>
          </a:xfrm>
          <a:prstGeom prst="rect">
            <a:avLst/>
          </a:prstGeom>
          <a:noFill/>
        </p:spPr>
        <p:txBody>
          <a:bodyPr wrap="square" rtlCol="0">
            <a:spAutoFit/>
          </a:bodyPr>
          <a:lstStyle/>
          <a:p>
            <a:r>
              <a:rPr lang="id-ID" sz="1600" dirty="0">
                <a:latin typeface="Quire Sans Light" panose="020B0302040400020003" pitchFamily="34" charset="0"/>
              </a:rPr>
              <a:t>Ada beberapa teori tentang kekerasan, antara lain sebagai berikut.</a:t>
            </a:r>
          </a:p>
        </p:txBody>
      </p:sp>
      <p:sp>
        <p:nvSpPr>
          <p:cNvPr id="18" name="Rectangle 17">
            <a:extLst>
              <a:ext uri="{FF2B5EF4-FFF2-40B4-BE49-F238E27FC236}">
                <a16:creationId xmlns:a16="http://schemas.microsoft.com/office/drawing/2014/main" id="{94FECCDC-D0DF-7621-C172-A4A6018A21A3}"/>
              </a:ext>
            </a:extLst>
          </p:cNvPr>
          <p:cNvSpPr/>
          <p:nvPr/>
        </p:nvSpPr>
        <p:spPr>
          <a:xfrm>
            <a:off x="368300" y="1917177"/>
            <a:ext cx="3760470" cy="3023645"/>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0" name="Rectangle 19">
            <a:extLst>
              <a:ext uri="{FF2B5EF4-FFF2-40B4-BE49-F238E27FC236}">
                <a16:creationId xmlns:a16="http://schemas.microsoft.com/office/drawing/2014/main" id="{FBF49CFB-76A7-0E36-8DF2-C5C80E1B07F8}"/>
              </a:ext>
            </a:extLst>
          </p:cNvPr>
          <p:cNvSpPr/>
          <p:nvPr/>
        </p:nvSpPr>
        <p:spPr>
          <a:xfrm>
            <a:off x="4299188" y="1917177"/>
            <a:ext cx="3760470" cy="3023645"/>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Rectangle 20">
            <a:extLst>
              <a:ext uri="{FF2B5EF4-FFF2-40B4-BE49-F238E27FC236}">
                <a16:creationId xmlns:a16="http://schemas.microsoft.com/office/drawing/2014/main" id="{4DBB09F5-B965-E65F-2759-D1B00046D8AF}"/>
              </a:ext>
            </a:extLst>
          </p:cNvPr>
          <p:cNvSpPr/>
          <p:nvPr/>
        </p:nvSpPr>
        <p:spPr>
          <a:xfrm>
            <a:off x="8229600" y="1917177"/>
            <a:ext cx="3760470" cy="3023645"/>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Rounded Rectangle 25">
            <a:extLst>
              <a:ext uri="{FF2B5EF4-FFF2-40B4-BE49-F238E27FC236}">
                <a16:creationId xmlns:a16="http://schemas.microsoft.com/office/drawing/2014/main" id="{D564373D-2A35-CFE9-40FC-D6423F5699FB}"/>
              </a:ext>
            </a:extLst>
          </p:cNvPr>
          <p:cNvSpPr/>
          <p:nvPr/>
        </p:nvSpPr>
        <p:spPr>
          <a:xfrm>
            <a:off x="711200" y="1732511"/>
            <a:ext cx="2729230" cy="369332"/>
          </a:xfrm>
          <a:prstGeom prst="roundRect">
            <a:avLst>
              <a:gd name="adj" fmla="val 50000"/>
            </a:avLst>
          </a:prstGeom>
          <a:solidFill>
            <a:schemeClr val="accent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TextBox 24">
            <a:extLst>
              <a:ext uri="{FF2B5EF4-FFF2-40B4-BE49-F238E27FC236}">
                <a16:creationId xmlns:a16="http://schemas.microsoft.com/office/drawing/2014/main" id="{C760AEED-D003-204F-6C20-37EB1D3DAD19}"/>
              </a:ext>
            </a:extLst>
          </p:cNvPr>
          <p:cNvSpPr txBox="1"/>
          <p:nvPr/>
        </p:nvSpPr>
        <p:spPr>
          <a:xfrm>
            <a:off x="621268" y="1747900"/>
            <a:ext cx="2819162" cy="338554"/>
          </a:xfrm>
          <a:prstGeom prst="rect">
            <a:avLst/>
          </a:prstGeom>
          <a:noFill/>
        </p:spPr>
        <p:txBody>
          <a:bodyPr wrap="square" rtlCol="0">
            <a:spAutoFit/>
          </a:bodyPr>
          <a:lstStyle/>
          <a:p>
            <a:pPr marL="342900" indent="-342900" algn="ctr">
              <a:buFont typeface="+mj-lt"/>
              <a:buAutoNum type="arabicParenR"/>
            </a:pPr>
            <a:r>
              <a:rPr lang="id-ID" sz="1600" b="1" dirty="0">
                <a:solidFill>
                  <a:schemeClr val="bg1"/>
                </a:solidFill>
                <a:latin typeface="Quire Sans" panose="020B0502040400020003" pitchFamily="34" charset="0"/>
                <a:cs typeface="Quire Sans" panose="020B0502040400020003" pitchFamily="34" charset="0"/>
              </a:rPr>
              <a:t>Teori faktor individual</a:t>
            </a:r>
          </a:p>
        </p:txBody>
      </p:sp>
      <p:sp>
        <p:nvSpPr>
          <p:cNvPr id="28" name="Rounded Rectangle 27">
            <a:extLst>
              <a:ext uri="{FF2B5EF4-FFF2-40B4-BE49-F238E27FC236}">
                <a16:creationId xmlns:a16="http://schemas.microsoft.com/office/drawing/2014/main" id="{57489BD4-207F-E4CF-573F-2A2254947E60}"/>
              </a:ext>
            </a:extLst>
          </p:cNvPr>
          <p:cNvSpPr/>
          <p:nvPr/>
        </p:nvSpPr>
        <p:spPr>
          <a:xfrm>
            <a:off x="4814808" y="1724982"/>
            <a:ext cx="2729230" cy="369332"/>
          </a:xfrm>
          <a:prstGeom prst="roundRect">
            <a:avLst>
              <a:gd name="adj" fmla="val 50000"/>
            </a:avLst>
          </a:prstGeom>
          <a:solidFill>
            <a:schemeClr val="accent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9" name="Rounded Rectangle 28">
            <a:extLst>
              <a:ext uri="{FF2B5EF4-FFF2-40B4-BE49-F238E27FC236}">
                <a16:creationId xmlns:a16="http://schemas.microsoft.com/office/drawing/2014/main" id="{F73D0D8E-969D-B47B-F60C-BA67BCB8A64A}"/>
              </a:ext>
            </a:extLst>
          </p:cNvPr>
          <p:cNvSpPr/>
          <p:nvPr/>
        </p:nvSpPr>
        <p:spPr>
          <a:xfrm>
            <a:off x="8642350" y="1721420"/>
            <a:ext cx="2910602" cy="369332"/>
          </a:xfrm>
          <a:prstGeom prst="roundRect">
            <a:avLst>
              <a:gd name="adj" fmla="val 50000"/>
            </a:avLst>
          </a:prstGeom>
          <a:solidFill>
            <a:schemeClr val="accent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TextBox 26">
            <a:extLst>
              <a:ext uri="{FF2B5EF4-FFF2-40B4-BE49-F238E27FC236}">
                <a16:creationId xmlns:a16="http://schemas.microsoft.com/office/drawing/2014/main" id="{0BCCEEF0-3E13-3913-732B-51446C6EE563}"/>
              </a:ext>
            </a:extLst>
          </p:cNvPr>
          <p:cNvSpPr txBox="1"/>
          <p:nvPr/>
        </p:nvSpPr>
        <p:spPr>
          <a:xfrm>
            <a:off x="4769842" y="1745058"/>
            <a:ext cx="2819162" cy="338554"/>
          </a:xfrm>
          <a:prstGeom prst="rect">
            <a:avLst/>
          </a:prstGeom>
          <a:noFill/>
        </p:spPr>
        <p:txBody>
          <a:bodyPr wrap="square" rtlCol="0">
            <a:spAutoFit/>
          </a:bodyPr>
          <a:lstStyle/>
          <a:p>
            <a:pPr marL="342900" indent="-342900" algn="ctr">
              <a:buFont typeface="+mj-lt"/>
              <a:buAutoNum type="arabicParenR" startAt="2"/>
            </a:pPr>
            <a:r>
              <a:rPr lang="id-ID" sz="1600" b="1" dirty="0">
                <a:solidFill>
                  <a:schemeClr val="bg1"/>
                </a:solidFill>
                <a:latin typeface="Quire Sans" panose="020B0502040400020003" pitchFamily="34" charset="0"/>
                <a:cs typeface="Quire Sans" panose="020B0502040400020003" pitchFamily="34" charset="0"/>
              </a:rPr>
              <a:t>Teori faktor kelompok</a:t>
            </a:r>
          </a:p>
        </p:txBody>
      </p:sp>
      <p:sp>
        <p:nvSpPr>
          <p:cNvPr id="30" name="TextBox 29">
            <a:extLst>
              <a:ext uri="{FF2B5EF4-FFF2-40B4-BE49-F238E27FC236}">
                <a16:creationId xmlns:a16="http://schemas.microsoft.com/office/drawing/2014/main" id="{91306752-4E6E-D934-EDD4-3416EAF5DF0E}"/>
              </a:ext>
            </a:extLst>
          </p:cNvPr>
          <p:cNvSpPr txBox="1"/>
          <p:nvPr/>
        </p:nvSpPr>
        <p:spPr>
          <a:xfrm>
            <a:off x="8615283" y="1736934"/>
            <a:ext cx="2989104" cy="338554"/>
          </a:xfrm>
          <a:prstGeom prst="rect">
            <a:avLst/>
          </a:prstGeom>
          <a:noFill/>
        </p:spPr>
        <p:txBody>
          <a:bodyPr wrap="square" rtlCol="0">
            <a:spAutoFit/>
          </a:bodyPr>
          <a:lstStyle/>
          <a:p>
            <a:pPr marL="342900" indent="-342900" algn="ctr">
              <a:buFont typeface="+mj-lt"/>
              <a:buAutoNum type="arabicParenR" startAt="3"/>
            </a:pPr>
            <a:r>
              <a:rPr lang="id-ID" sz="1600" b="1" dirty="0">
                <a:solidFill>
                  <a:schemeClr val="bg1"/>
                </a:solidFill>
                <a:latin typeface="Quire Sans" panose="020B0502040400020003" pitchFamily="34" charset="0"/>
                <a:cs typeface="Quire Sans" panose="020B0502040400020003" pitchFamily="34" charset="0"/>
              </a:rPr>
              <a:t>Teori dinamika kelompok</a:t>
            </a:r>
          </a:p>
        </p:txBody>
      </p:sp>
      <p:sp>
        <p:nvSpPr>
          <p:cNvPr id="31" name="TextBox 30">
            <a:extLst>
              <a:ext uri="{FF2B5EF4-FFF2-40B4-BE49-F238E27FC236}">
                <a16:creationId xmlns:a16="http://schemas.microsoft.com/office/drawing/2014/main" id="{BB48B618-79AE-404A-0D3B-1CBAD9915477}"/>
              </a:ext>
            </a:extLst>
          </p:cNvPr>
          <p:cNvSpPr txBox="1"/>
          <p:nvPr/>
        </p:nvSpPr>
        <p:spPr>
          <a:xfrm>
            <a:off x="621268" y="2400058"/>
            <a:ext cx="3276362" cy="2062103"/>
          </a:xfrm>
          <a:prstGeom prst="rect">
            <a:avLst/>
          </a:prstGeom>
          <a:noFill/>
        </p:spPr>
        <p:txBody>
          <a:bodyPr wrap="square" rtlCol="0">
            <a:spAutoFit/>
          </a:bodyPr>
          <a:lstStyle/>
          <a:p>
            <a:pPr algn="just"/>
            <a:r>
              <a:rPr lang="id-ID" sz="1600" dirty="0">
                <a:latin typeface="Quire Sans Light" panose="020B0302040400020003" pitchFamily="34" charset="0"/>
              </a:rPr>
              <a:t>Beberapa ahli berpendapat bahwa setiap perilaku kelompok, termasuk perilaku kekerasan, selalu berawal dari perilaku individu. Faktor penyebab perilaku kekerasan adalah faktor pribadi (kelainan jiwa) dan faktor sosial (konflik rumah tangga, faktor budaya, dan media sosial). </a:t>
            </a:r>
          </a:p>
        </p:txBody>
      </p:sp>
      <p:sp>
        <p:nvSpPr>
          <p:cNvPr id="32" name="TextBox 31">
            <a:extLst>
              <a:ext uri="{FF2B5EF4-FFF2-40B4-BE49-F238E27FC236}">
                <a16:creationId xmlns:a16="http://schemas.microsoft.com/office/drawing/2014/main" id="{BE4C120A-9628-C1FA-ABD4-3EDD4D4A1AEB}"/>
              </a:ext>
            </a:extLst>
          </p:cNvPr>
          <p:cNvSpPr txBox="1"/>
          <p:nvPr/>
        </p:nvSpPr>
        <p:spPr>
          <a:xfrm>
            <a:off x="4541242" y="2400058"/>
            <a:ext cx="3276362" cy="2062103"/>
          </a:xfrm>
          <a:prstGeom prst="rect">
            <a:avLst/>
          </a:prstGeom>
          <a:noFill/>
        </p:spPr>
        <p:txBody>
          <a:bodyPr wrap="square" rtlCol="0">
            <a:spAutoFit/>
          </a:bodyPr>
          <a:lstStyle/>
          <a:p>
            <a:pPr algn="just"/>
            <a:r>
              <a:rPr lang="id-ID" sz="1600" dirty="0">
                <a:latin typeface="Quire Sans Light" panose="020B0302040400020003" pitchFamily="34" charset="0"/>
              </a:rPr>
              <a:t>Beberapa ahli lain mengemukakan pandangan bahwa setiap individu cenderung membentuk kelompok dengan mengedepankan identitas berdasarkan persamaan ras, agama, atau etnis. Benturan antara identitas kelompok yang berbeda sering menjadi penyebab kekerasan.</a:t>
            </a:r>
          </a:p>
        </p:txBody>
      </p:sp>
      <p:sp>
        <p:nvSpPr>
          <p:cNvPr id="33" name="TextBox 32">
            <a:extLst>
              <a:ext uri="{FF2B5EF4-FFF2-40B4-BE49-F238E27FC236}">
                <a16:creationId xmlns:a16="http://schemas.microsoft.com/office/drawing/2014/main" id="{58800A39-5A50-D1F1-04B3-E05967111FC6}"/>
              </a:ext>
            </a:extLst>
          </p:cNvPr>
          <p:cNvSpPr txBox="1"/>
          <p:nvPr/>
        </p:nvSpPr>
        <p:spPr>
          <a:xfrm>
            <a:off x="8395970" y="2283294"/>
            <a:ext cx="3427730" cy="2308324"/>
          </a:xfrm>
          <a:prstGeom prst="rect">
            <a:avLst/>
          </a:prstGeom>
          <a:noFill/>
        </p:spPr>
        <p:txBody>
          <a:bodyPr wrap="square" rtlCol="0">
            <a:spAutoFit/>
          </a:bodyPr>
          <a:lstStyle/>
          <a:p>
            <a:pPr algn="just"/>
            <a:r>
              <a:rPr lang="id-ID" sz="1600" dirty="0">
                <a:latin typeface="Quire Sans Light" panose="020B0302040400020003" pitchFamily="34" charset="0"/>
              </a:rPr>
              <a:t>Menurut teori ini, kekerasan timbul karena adanya </a:t>
            </a:r>
            <a:r>
              <a:rPr lang="id-ID" sz="1600" dirty="0" err="1">
                <a:latin typeface="Quire Sans Light" panose="020B0302040400020003" pitchFamily="34" charset="0"/>
              </a:rPr>
              <a:t>deprivasi</a:t>
            </a:r>
            <a:r>
              <a:rPr lang="id-ID" sz="1600" dirty="0">
                <a:latin typeface="Quire Sans Light" panose="020B0302040400020003" pitchFamily="34" charset="0"/>
              </a:rPr>
              <a:t> relatif (kehilangan rasa memiliki) yang terjadi dalam kelompok atau masyarakat. Artinya, perubahan-perubahan sosial yang terjadi demikian cepat dalam sebuah masyarakat dan tidak mampu ditanggapi dengan seimbang oleh sistem sosial dan nilai masyarakatnya.</a:t>
            </a:r>
          </a:p>
        </p:txBody>
      </p:sp>
    </p:spTree>
    <p:extLst>
      <p:ext uri="{BB962C8B-B14F-4D97-AF65-F5344CB8AC3E}">
        <p14:creationId xmlns:p14="http://schemas.microsoft.com/office/powerpoint/2010/main" val="20014088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Shape 2170"/>
        <p:cNvGrpSpPr/>
        <p:nvPr/>
      </p:nvGrpSpPr>
      <p:grpSpPr>
        <a:xfrm>
          <a:off x="0" y="0"/>
          <a:ext cx="0" cy="0"/>
          <a:chOff x="0" y="0"/>
          <a:chExt cx="0" cy="0"/>
        </a:xfrm>
      </p:grpSpPr>
      <p:grpSp>
        <p:nvGrpSpPr>
          <p:cNvPr id="2" name="Group 1">
            <a:extLst>
              <a:ext uri="{FF2B5EF4-FFF2-40B4-BE49-F238E27FC236}">
                <a16:creationId xmlns:a16="http://schemas.microsoft.com/office/drawing/2014/main" id="{FFD6E2A5-09AE-FBBC-1BB6-8F4A280B6598}"/>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45D0D2DE-E69F-E3AD-DBB6-33C8C5724E29}"/>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B0D91CDD-A184-C1E6-583A-AC0C33487C59}"/>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5C43A2B7-EFE0-239A-6531-C809EA46DCB8}"/>
                    </a:ext>
                  </a:extLst>
                </p:cNvPr>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71FD9874-C5EB-56AB-8865-B5690112F191}"/>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E8556D9A-13EE-F7CE-1185-5D02D2018C56}"/>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894D6443-5BA2-C69B-F9F9-7C540051C4D0}"/>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13" name="Google Shape;467;p34">
            <a:extLst>
              <a:ext uri="{FF2B5EF4-FFF2-40B4-BE49-F238E27FC236}">
                <a16:creationId xmlns:a16="http://schemas.microsoft.com/office/drawing/2014/main" id="{D58F6E59-BC22-BD97-2ABB-0A09D7636222}"/>
              </a:ext>
            </a:extLst>
          </p:cNvPr>
          <p:cNvSpPr/>
          <p:nvPr/>
        </p:nvSpPr>
        <p:spPr>
          <a:xfrm>
            <a:off x="1657899" y="1635344"/>
            <a:ext cx="500609" cy="465044"/>
          </a:xfrm>
          <a:prstGeom prst="roundRect">
            <a:avLst>
              <a:gd name="adj" fmla="val 50000"/>
            </a:avLst>
          </a:prstGeom>
          <a:solidFill>
            <a:schemeClr val="accent1"/>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a:solidFill>
                  <a:schemeClr val="bg1"/>
                </a:solidFill>
                <a:latin typeface="Quire Sans" panose="020B0502040400020003" pitchFamily="34" charset="0"/>
                <a:cs typeface="Quire Sans" panose="020B0502040400020003" pitchFamily="34" charset="0"/>
              </a:rPr>
              <a:t>a.</a:t>
            </a:r>
            <a:endParaRPr sz="1600" b="1" dirty="0">
              <a:solidFill>
                <a:schemeClr val="bg1"/>
              </a:solidFill>
              <a:latin typeface="Quire Sans" panose="020B0502040400020003" pitchFamily="34" charset="0"/>
              <a:cs typeface="Quire Sans" panose="020B0502040400020003" pitchFamily="34" charset="0"/>
            </a:endParaRPr>
          </a:p>
        </p:txBody>
      </p:sp>
      <p:sp>
        <p:nvSpPr>
          <p:cNvPr id="14" name="TextBox 13">
            <a:extLst>
              <a:ext uri="{FF2B5EF4-FFF2-40B4-BE49-F238E27FC236}">
                <a16:creationId xmlns:a16="http://schemas.microsoft.com/office/drawing/2014/main" id="{AE1DDA9E-E35F-FA5B-CB64-84E0B6BDFC35}"/>
              </a:ext>
            </a:extLst>
          </p:cNvPr>
          <p:cNvSpPr txBox="1"/>
          <p:nvPr/>
        </p:nvSpPr>
        <p:spPr>
          <a:xfrm>
            <a:off x="2215339" y="1715156"/>
            <a:ext cx="2534856" cy="323165"/>
          </a:xfrm>
          <a:prstGeom prst="rect">
            <a:avLst/>
          </a:prstGeom>
          <a:noFill/>
        </p:spPr>
        <p:txBody>
          <a:bodyPr wrap="square" rtlCol="0">
            <a:spAutoFit/>
          </a:bodyPr>
          <a:lstStyle/>
          <a:p>
            <a:r>
              <a:rPr lang="id-ID" sz="1500" dirty="0">
                <a:solidFill>
                  <a:schemeClr val="accent1">
                    <a:lumMod val="75000"/>
                  </a:schemeClr>
                </a:solidFill>
                <a:latin typeface="Hiragino Kaku Gothic StdN W8" panose="020B0800000000000000" pitchFamily="34" charset="-128"/>
                <a:ea typeface="Hiragino Kaku Gothic StdN W8" panose="020B0800000000000000" pitchFamily="34" charset="-128"/>
                <a:cs typeface="Quire Sans" panose="020B0502040400020003" pitchFamily="34" charset="0"/>
              </a:rPr>
              <a:t>Perbedaan Individu</a:t>
            </a:r>
          </a:p>
        </p:txBody>
      </p:sp>
      <p:sp>
        <p:nvSpPr>
          <p:cNvPr id="16" name="Google Shape;467;p34">
            <a:extLst>
              <a:ext uri="{FF2B5EF4-FFF2-40B4-BE49-F238E27FC236}">
                <a16:creationId xmlns:a16="http://schemas.microsoft.com/office/drawing/2014/main" id="{0D199C1F-4E2C-9CEF-74EF-A02993B27C78}"/>
              </a:ext>
            </a:extLst>
          </p:cNvPr>
          <p:cNvSpPr/>
          <p:nvPr/>
        </p:nvSpPr>
        <p:spPr>
          <a:xfrm>
            <a:off x="1657899" y="3205415"/>
            <a:ext cx="500609" cy="465044"/>
          </a:xfrm>
          <a:prstGeom prst="roundRect">
            <a:avLst>
              <a:gd name="adj" fmla="val 50000"/>
            </a:avLst>
          </a:prstGeom>
          <a:solidFill>
            <a:schemeClr val="accent1"/>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a:solidFill>
                  <a:schemeClr val="bg1"/>
                </a:solidFill>
                <a:latin typeface="Quire Sans" panose="020B0502040400020003" pitchFamily="34" charset="0"/>
                <a:cs typeface="Quire Sans" panose="020B0502040400020003" pitchFamily="34" charset="0"/>
              </a:rPr>
              <a:t>b.</a:t>
            </a:r>
            <a:endParaRPr sz="1600" b="1" dirty="0">
              <a:solidFill>
                <a:schemeClr val="bg1"/>
              </a:solidFill>
              <a:latin typeface="Quire Sans" panose="020B0502040400020003" pitchFamily="34" charset="0"/>
              <a:cs typeface="Quire Sans" panose="020B0502040400020003" pitchFamily="34" charset="0"/>
            </a:endParaRPr>
          </a:p>
        </p:txBody>
      </p:sp>
      <p:sp>
        <p:nvSpPr>
          <p:cNvPr id="17" name="TextBox 16">
            <a:extLst>
              <a:ext uri="{FF2B5EF4-FFF2-40B4-BE49-F238E27FC236}">
                <a16:creationId xmlns:a16="http://schemas.microsoft.com/office/drawing/2014/main" id="{51175997-F269-C141-80AA-FE6232A7D6AE}"/>
              </a:ext>
            </a:extLst>
          </p:cNvPr>
          <p:cNvSpPr txBox="1"/>
          <p:nvPr/>
        </p:nvSpPr>
        <p:spPr>
          <a:xfrm>
            <a:off x="2215338" y="3285227"/>
            <a:ext cx="3152321" cy="323165"/>
          </a:xfrm>
          <a:prstGeom prst="rect">
            <a:avLst/>
          </a:prstGeom>
          <a:noFill/>
        </p:spPr>
        <p:txBody>
          <a:bodyPr wrap="square" rtlCol="0">
            <a:spAutoFit/>
          </a:bodyPr>
          <a:lstStyle/>
          <a:p>
            <a:r>
              <a:rPr lang="id-ID" sz="1500" dirty="0">
                <a:solidFill>
                  <a:schemeClr val="accent1">
                    <a:lumMod val="75000"/>
                  </a:schemeClr>
                </a:solidFill>
                <a:latin typeface="Hiragino Kaku Gothic StdN W8" panose="020B0800000000000000" pitchFamily="34" charset="-128"/>
                <a:ea typeface="Hiragino Kaku Gothic StdN W8" panose="020B0800000000000000" pitchFamily="34" charset="-128"/>
                <a:cs typeface="Quire Sans" panose="020B0502040400020003" pitchFamily="34" charset="0"/>
              </a:rPr>
              <a:t>Perbedaan Kebudayaan</a:t>
            </a:r>
          </a:p>
        </p:txBody>
      </p:sp>
      <p:sp>
        <p:nvSpPr>
          <p:cNvPr id="18" name="Google Shape;467;p34">
            <a:extLst>
              <a:ext uri="{FF2B5EF4-FFF2-40B4-BE49-F238E27FC236}">
                <a16:creationId xmlns:a16="http://schemas.microsoft.com/office/drawing/2014/main" id="{9EEC16CD-7C0C-3B82-419A-4D7ABAB0AE6D}"/>
              </a:ext>
            </a:extLst>
          </p:cNvPr>
          <p:cNvSpPr/>
          <p:nvPr/>
        </p:nvSpPr>
        <p:spPr>
          <a:xfrm>
            <a:off x="6404732" y="1639503"/>
            <a:ext cx="500609" cy="465044"/>
          </a:xfrm>
          <a:prstGeom prst="roundRect">
            <a:avLst>
              <a:gd name="adj" fmla="val 50000"/>
            </a:avLst>
          </a:prstGeom>
          <a:solidFill>
            <a:schemeClr val="accent1"/>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a:solidFill>
                  <a:schemeClr val="bg1"/>
                </a:solidFill>
                <a:latin typeface="Quire Sans" panose="020B0502040400020003" pitchFamily="34" charset="0"/>
                <a:cs typeface="Quire Sans" panose="020B0502040400020003" pitchFamily="34" charset="0"/>
              </a:rPr>
              <a:t>c.</a:t>
            </a:r>
            <a:endParaRPr sz="1600" b="1" dirty="0">
              <a:solidFill>
                <a:schemeClr val="bg1"/>
              </a:solidFill>
              <a:latin typeface="Quire Sans" panose="020B0502040400020003" pitchFamily="34" charset="0"/>
              <a:cs typeface="Quire Sans" panose="020B0502040400020003" pitchFamily="34" charset="0"/>
            </a:endParaRPr>
          </a:p>
        </p:txBody>
      </p:sp>
      <p:sp>
        <p:nvSpPr>
          <p:cNvPr id="19" name="TextBox 18">
            <a:extLst>
              <a:ext uri="{FF2B5EF4-FFF2-40B4-BE49-F238E27FC236}">
                <a16:creationId xmlns:a16="http://schemas.microsoft.com/office/drawing/2014/main" id="{42F08572-F20B-6E27-3363-C37CEF1EF95A}"/>
              </a:ext>
            </a:extLst>
          </p:cNvPr>
          <p:cNvSpPr txBox="1"/>
          <p:nvPr/>
        </p:nvSpPr>
        <p:spPr>
          <a:xfrm>
            <a:off x="6962171" y="1719315"/>
            <a:ext cx="3014489" cy="307777"/>
          </a:xfrm>
          <a:prstGeom prst="rect">
            <a:avLst/>
          </a:prstGeom>
          <a:noFill/>
        </p:spPr>
        <p:txBody>
          <a:bodyPr wrap="square" rtlCol="0">
            <a:spAutoFit/>
          </a:bodyPr>
          <a:lstStyle/>
          <a:p>
            <a:r>
              <a:rPr lang="id-ID" sz="1400" dirty="0">
                <a:solidFill>
                  <a:schemeClr val="accent1">
                    <a:lumMod val="75000"/>
                  </a:schemeClr>
                </a:solidFill>
                <a:latin typeface="Hiragino Kaku Gothic StdN W8" panose="020B0800000000000000" pitchFamily="34" charset="-128"/>
                <a:ea typeface="Hiragino Kaku Gothic StdN W8" panose="020B0800000000000000" pitchFamily="34" charset="-128"/>
                <a:cs typeface="Quire Sans" panose="020B0502040400020003" pitchFamily="34" charset="0"/>
              </a:rPr>
              <a:t>Perbedaan Kepentingan</a:t>
            </a:r>
            <a:endParaRPr lang="id-ID" sz="1600" dirty="0">
              <a:solidFill>
                <a:schemeClr val="accent1">
                  <a:lumMod val="75000"/>
                </a:schemeClr>
              </a:solidFill>
              <a:latin typeface="Hiragino Kaku Gothic StdN W8" panose="020B0800000000000000" pitchFamily="34" charset="-128"/>
              <a:ea typeface="Hiragino Kaku Gothic StdN W8" panose="020B0800000000000000" pitchFamily="34" charset="-128"/>
              <a:cs typeface="Quire Sans" panose="020B0502040400020003" pitchFamily="34" charset="0"/>
            </a:endParaRPr>
          </a:p>
        </p:txBody>
      </p:sp>
      <p:sp>
        <p:nvSpPr>
          <p:cNvPr id="20" name="Google Shape;467;p34">
            <a:extLst>
              <a:ext uri="{FF2B5EF4-FFF2-40B4-BE49-F238E27FC236}">
                <a16:creationId xmlns:a16="http://schemas.microsoft.com/office/drawing/2014/main" id="{AEFA197B-197C-D911-2C37-4EBA1DFAC3A9}"/>
              </a:ext>
            </a:extLst>
          </p:cNvPr>
          <p:cNvSpPr/>
          <p:nvPr/>
        </p:nvSpPr>
        <p:spPr>
          <a:xfrm>
            <a:off x="6404732" y="3582605"/>
            <a:ext cx="500609" cy="465044"/>
          </a:xfrm>
          <a:prstGeom prst="roundRect">
            <a:avLst>
              <a:gd name="adj" fmla="val 50000"/>
            </a:avLst>
          </a:prstGeom>
          <a:solidFill>
            <a:schemeClr val="accent1"/>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a:solidFill>
                  <a:schemeClr val="bg1"/>
                </a:solidFill>
                <a:latin typeface="Quire Sans" panose="020B0502040400020003" pitchFamily="34" charset="0"/>
                <a:cs typeface="Quire Sans" panose="020B0502040400020003" pitchFamily="34" charset="0"/>
              </a:rPr>
              <a:t>d.</a:t>
            </a:r>
            <a:endParaRPr sz="1600" b="1" dirty="0">
              <a:solidFill>
                <a:schemeClr val="bg1"/>
              </a:solidFill>
              <a:latin typeface="Quire Sans" panose="020B0502040400020003" pitchFamily="34" charset="0"/>
              <a:cs typeface="Quire Sans" panose="020B0502040400020003" pitchFamily="34" charset="0"/>
            </a:endParaRPr>
          </a:p>
        </p:txBody>
      </p:sp>
      <p:sp>
        <p:nvSpPr>
          <p:cNvPr id="21" name="TextBox 20">
            <a:extLst>
              <a:ext uri="{FF2B5EF4-FFF2-40B4-BE49-F238E27FC236}">
                <a16:creationId xmlns:a16="http://schemas.microsoft.com/office/drawing/2014/main" id="{2E7DD15C-200B-1F3E-54DE-3E626B47FC48}"/>
              </a:ext>
            </a:extLst>
          </p:cNvPr>
          <p:cNvSpPr txBox="1"/>
          <p:nvPr/>
        </p:nvSpPr>
        <p:spPr>
          <a:xfrm>
            <a:off x="6962172" y="3662417"/>
            <a:ext cx="2534856" cy="307777"/>
          </a:xfrm>
          <a:prstGeom prst="rect">
            <a:avLst/>
          </a:prstGeom>
          <a:noFill/>
        </p:spPr>
        <p:txBody>
          <a:bodyPr wrap="square" rtlCol="0">
            <a:spAutoFit/>
          </a:bodyPr>
          <a:lstStyle/>
          <a:p>
            <a:r>
              <a:rPr lang="id-ID" sz="1400" dirty="0">
                <a:solidFill>
                  <a:schemeClr val="accent1">
                    <a:lumMod val="75000"/>
                  </a:schemeClr>
                </a:solidFill>
                <a:latin typeface="Hiragino Kaku Gothic StdN W8" panose="020B0800000000000000" pitchFamily="34" charset="-128"/>
                <a:ea typeface="Hiragino Kaku Gothic StdN W8" panose="020B0800000000000000" pitchFamily="34" charset="-128"/>
                <a:cs typeface="Quire Sans" panose="020B0502040400020003" pitchFamily="34" charset="0"/>
              </a:rPr>
              <a:t>Perubahan Sosial</a:t>
            </a:r>
          </a:p>
        </p:txBody>
      </p:sp>
      <p:sp>
        <p:nvSpPr>
          <p:cNvPr id="22" name="TextBox 21">
            <a:extLst>
              <a:ext uri="{FF2B5EF4-FFF2-40B4-BE49-F238E27FC236}">
                <a16:creationId xmlns:a16="http://schemas.microsoft.com/office/drawing/2014/main" id="{C438DA1E-837A-1355-B990-AE559109383B}"/>
              </a:ext>
            </a:extLst>
          </p:cNvPr>
          <p:cNvSpPr txBox="1"/>
          <p:nvPr/>
        </p:nvSpPr>
        <p:spPr>
          <a:xfrm>
            <a:off x="2215339" y="1990976"/>
            <a:ext cx="3629876" cy="1015663"/>
          </a:xfrm>
          <a:prstGeom prst="rect">
            <a:avLst/>
          </a:prstGeom>
          <a:noFill/>
        </p:spPr>
        <p:txBody>
          <a:bodyPr wrap="square" rtlCol="0">
            <a:spAutoFit/>
          </a:bodyPr>
          <a:lstStyle/>
          <a:p>
            <a:pPr algn="just"/>
            <a:r>
              <a:rPr lang="id-ID" sz="1500" dirty="0">
                <a:latin typeface="Quire Sans Light" panose="020B0302040400020003" pitchFamily="34" charset="0"/>
              </a:rPr>
              <a:t>Setiap manusia tentu memiliki pendirian dan perasaan yang berbeda. Perbedaan pendirian tersebut dapat menjadi faktor penyebab konflik.</a:t>
            </a:r>
          </a:p>
        </p:txBody>
      </p:sp>
      <p:sp>
        <p:nvSpPr>
          <p:cNvPr id="23" name="TextBox 22">
            <a:extLst>
              <a:ext uri="{FF2B5EF4-FFF2-40B4-BE49-F238E27FC236}">
                <a16:creationId xmlns:a16="http://schemas.microsoft.com/office/drawing/2014/main" id="{434E8EB4-72C6-E50E-3652-A22C2C796DB5}"/>
              </a:ext>
            </a:extLst>
          </p:cNvPr>
          <p:cNvSpPr txBox="1"/>
          <p:nvPr/>
        </p:nvSpPr>
        <p:spPr>
          <a:xfrm>
            <a:off x="2215339" y="3554162"/>
            <a:ext cx="3629876" cy="1938992"/>
          </a:xfrm>
          <a:prstGeom prst="rect">
            <a:avLst/>
          </a:prstGeom>
          <a:noFill/>
        </p:spPr>
        <p:txBody>
          <a:bodyPr wrap="square" rtlCol="0">
            <a:spAutoFit/>
          </a:bodyPr>
          <a:lstStyle/>
          <a:p>
            <a:pPr algn="just"/>
            <a:r>
              <a:rPr lang="id-ID" sz="1500" dirty="0">
                <a:latin typeface="Quire Sans Light" panose="020B0302040400020003" pitchFamily="34" charset="0"/>
              </a:rPr>
              <a:t>Secara sadar atau tidak, seseorang akan terpengaruh oleh pola-pola pemikiran dan pendirian dari kelompoknya. Interaksi sosial </a:t>
            </a:r>
            <a:r>
              <a:rPr lang="id-ID" sz="1500" dirty="0" err="1">
                <a:latin typeface="Quire Sans Light" panose="020B0302040400020003" pitchFamily="34" charset="0"/>
              </a:rPr>
              <a:t>antarindividu</a:t>
            </a:r>
            <a:r>
              <a:rPr lang="id-ID" sz="1500" dirty="0">
                <a:latin typeface="Quire Sans Light" panose="020B0302040400020003" pitchFamily="34" charset="0"/>
              </a:rPr>
              <a:t> atau antarkelompok dengan pola kebudayaan yang cenderung berlawanan dapat menimbulkan rasa marah dan benci sehingga berakibat konflik.</a:t>
            </a:r>
          </a:p>
        </p:txBody>
      </p:sp>
      <p:sp>
        <p:nvSpPr>
          <p:cNvPr id="24" name="TextBox 23">
            <a:extLst>
              <a:ext uri="{FF2B5EF4-FFF2-40B4-BE49-F238E27FC236}">
                <a16:creationId xmlns:a16="http://schemas.microsoft.com/office/drawing/2014/main" id="{1030E5D0-D5D3-B955-30A8-B86602A26A02}"/>
              </a:ext>
            </a:extLst>
          </p:cNvPr>
          <p:cNvSpPr txBox="1"/>
          <p:nvPr/>
        </p:nvSpPr>
        <p:spPr>
          <a:xfrm>
            <a:off x="6962172" y="1990976"/>
            <a:ext cx="3571929" cy="1477328"/>
          </a:xfrm>
          <a:prstGeom prst="rect">
            <a:avLst/>
          </a:prstGeom>
          <a:noFill/>
        </p:spPr>
        <p:txBody>
          <a:bodyPr wrap="square" rtlCol="0">
            <a:spAutoFit/>
          </a:bodyPr>
          <a:lstStyle/>
          <a:p>
            <a:pPr algn="just"/>
            <a:r>
              <a:rPr lang="id-ID" sz="1500" dirty="0">
                <a:latin typeface="Quire Sans Light" panose="020B0302040400020003" pitchFamily="34" charset="0"/>
              </a:rPr>
              <a:t>Perbedaan kepentingan </a:t>
            </a:r>
            <a:r>
              <a:rPr lang="id-ID" sz="1500" dirty="0" err="1">
                <a:latin typeface="Quire Sans Light" panose="020B0302040400020003" pitchFamily="34" charset="0"/>
              </a:rPr>
              <a:t>antarindividu</a:t>
            </a:r>
            <a:r>
              <a:rPr lang="id-ID" sz="1500" dirty="0">
                <a:latin typeface="Quire Sans Light" panose="020B0302040400020003" pitchFamily="34" charset="0"/>
              </a:rPr>
              <a:t> ataupun kelompok merupakan faktor lain penyebab konflik atau pertentangan, seperti kepentingan ekonomi (persaingan bisnis) dan persaingan politik (perebutan kekuasaan).</a:t>
            </a:r>
          </a:p>
        </p:txBody>
      </p:sp>
      <p:sp>
        <p:nvSpPr>
          <p:cNvPr id="25" name="TextBox 24">
            <a:extLst>
              <a:ext uri="{FF2B5EF4-FFF2-40B4-BE49-F238E27FC236}">
                <a16:creationId xmlns:a16="http://schemas.microsoft.com/office/drawing/2014/main" id="{2AB169B1-38CA-87D7-5BB8-DCB506F5D13F}"/>
              </a:ext>
            </a:extLst>
          </p:cNvPr>
          <p:cNvSpPr txBox="1"/>
          <p:nvPr/>
        </p:nvSpPr>
        <p:spPr>
          <a:xfrm>
            <a:off x="6962172" y="3946229"/>
            <a:ext cx="3571929" cy="1708160"/>
          </a:xfrm>
          <a:prstGeom prst="rect">
            <a:avLst/>
          </a:prstGeom>
          <a:noFill/>
        </p:spPr>
        <p:txBody>
          <a:bodyPr wrap="square" rtlCol="0">
            <a:spAutoFit/>
          </a:bodyPr>
          <a:lstStyle/>
          <a:p>
            <a:pPr algn="just"/>
            <a:r>
              <a:rPr lang="id-ID" sz="1500" dirty="0">
                <a:latin typeface="Quire Sans Light" panose="020B0302040400020003" pitchFamily="34" charset="0"/>
              </a:rPr>
              <a:t>Masyarakat merupakan sekelompok manusia yang terus berubah seiring dengan berkembangnya kebutuhan dan pengetahuan. Perubahan tersebut memengaruhi cara pandang sebagian anggota masyarakat terhadap nilai, norma, dan pola perilaku masyarakat.</a:t>
            </a:r>
          </a:p>
        </p:txBody>
      </p:sp>
      <p:sp>
        <p:nvSpPr>
          <p:cNvPr id="12" name="Rounded Rectangle 11">
            <a:extLst>
              <a:ext uri="{FF2B5EF4-FFF2-40B4-BE49-F238E27FC236}">
                <a16:creationId xmlns:a16="http://schemas.microsoft.com/office/drawing/2014/main" id="{8815432E-3BEE-64BE-58B3-F35C60E0DB8B}"/>
              </a:ext>
            </a:extLst>
          </p:cNvPr>
          <p:cNvSpPr/>
          <p:nvPr/>
        </p:nvSpPr>
        <p:spPr>
          <a:xfrm>
            <a:off x="784860" y="451632"/>
            <a:ext cx="603250" cy="545782"/>
          </a:xfrm>
          <a:prstGeom prst="roundRect">
            <a:avLst/>
          </a:prstGeom>
          <a:solidFill>
            <a:srgbClr val="0096FF">
              <a:alpha val="56078"/>
            </a:srgb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2.</a:t>
            </a:r>
          </a:p>
        </p:txBody>
      </p:sp>
      <p:sp>
        <p:nvSpPr>
          <p:cNvPr id="15" name="TextBox 14">
            <a:extLst>
              <a:ext uri="{FF2B5EF4-FFF2-40B4-BE49-F238E27FC236}">
                <a16:creationId xmlns:a16="http://schemas.microsoft.com/office/drawing/2014/main" id="{9035590E-ED9B-861F-2AFE-3B98A23FCE47}"/>
              </a:ext>
            </a:extLst>
          </p:cNvPr>
          <p:cNvSpPr txBox="1"/>
          <p:nvPr/>
        </p:nvSpPr>
        <p:spPr>
          <a:xfrm>
            <a:off x="1422400" y="539857"/>
            <a:ext cx="4789170" cy="369332"/>
          </a:xfrm>
          <a:prstGeom prst="rect">
            <a:avLst/>
          </a:prstGeom>
          <a:noFill/>
        </p:spPr>
        <p:txBody>
          <a:bodyPr wrap="square" rtlCol="0">
            <a:spAutoFit/>
          </a:bodyPr>
          <a:lstStyle/>
          <a:p>
            <a:r>
              <a:rPr lang="id-ID" dirty="0">
                <a:solidFill>
                  <a:srgbClr val="0070C0"/>
                </a:solidFill>
                <a:latin typeface="Hiragino Kaku Gothic StdN W8" panose="020B0800000000000000" pitchFamily="34" charset="-128"/>
                <a:ea typeface="Hiragino Kaku Gothic StdN W8" panose="020B0800000000000000" pitchFamily="34" charset="-128"/>
              </a:rPr>
              <a:t>Faktor Penyebab Konflik Sosial</a:t>
            </a:r>
          </a:p>
        </p:txBody>
      </p:sp>
      <p:sp>
        <p:nvSpPr>
          <p:cNvPr id="26" name="TextBox 25">
            <a:extLst>
              <a:ext uri="{FF2B5EF4-FFF2-40B4-BE49-F238E27FC236}">
                <a16:creationId xmlns:a16="http://schemas.microsoft.com/office/drawing/2014/main" id="{32880D15-A2EC-6EB6-F243-09CA0DCDBA9D}"/>
              </a:ext>
            </a:extLst>
          </p:cNvPr>
          <p:cNvSpPr txBox="1"/>
          <p:nvPr/>
        </p:nvSpPr>
        <p:spPr>
          <a:xfrm>
            <a:off x="1422400" y="848326"/>
            <a:ext cx="10126980" cy="584775"/>
          </a:xfrm>
          <a:prstGeom prst="rect">
            <a:avLst/>
          </a:prstGeom>
          <a:noFill/>
        </p:spPr>
        <p:txBody>
          <a:bodyPr wrap="square" rtlCol="0">
            <a:spAutoFit/>
          </a:bodyPr>
          <a:lstStyle/>
          <a:p>
            <a:pPr algn="just"/>
            <a:r>
              <a:rPr lang="id-ID" sz="1600" b="1" dirty="0">
                <a:latin typeface="Quire Sans" panose="020B0502040400020003" pitchFamily="34" charset="0"/>
                <a:cs typeface="Quire Sans" panose="020B0502040400020003" pitchFamily="34" charset="0"/>
              </a:rPr>
              <a:t>Leopold </a:t>
            </a:r>
            <a:r>
              <a:rPr lang="id-ID" sz="1600" b="1" dirty="0" err="1">
                <a:latin typeface="Quire Sans" panose="020B0502040400020003" pitchFamily="34" charset="0"/>
                <a:cs typeface="Quire Sans" panose="020B0502040400020003" pitchFamily="34" charset="0"/>
              </a:rPr>
              <a:t>von</a:t>
            </a:r>
            <a:r>
              <a:rPr lang="id-ID" sz="1600" b="1" dirty="0">
                <a:latin typeface="Quire Sans" panose="020B0502040400020003" pitchFamily="34" charset="0"/>
                <a:cs typeface="Quire Sans" panose="020B0502040400020003" pitchFamily="34" charset="0"/>
              </a:rPr>
              <a:t> </a:t>
            </a:r>
            <a:r>
              <a:rPr lang="id-ID" sz="1600" b="1" dirty="0" err="1">
                <a:latin typeface="Quire Sans" panose="020B0502040400020003" pitchFamily="34" charset="0"/>
                <a:cs typeface="Quire Sans" panose="020B0502040400020003" pitchFamily="34" charset="0"/>
              </a:rPr>
              <a:t>Wiese</a:t>
            </a:r>
            <a:r>
              <a:rPr lang="id-ID" sz="1600" b="1" dirty="0">
                <a:latin typeface="Quire Sans" panose="020B0502040400020003" pitchFamily="34" charset="0"/>
                <a:cs typeface="Quire Sans" panose="020B0502040400020003" pitchFamily="34" charset="0"/>
              </a:rPr>
              <a:t> </a:t>
            </a:r>
            <a:r>
              <a:rPr lang="id-ID" sz="1600" dirty="0">
                <a:latin typeface="Quire Sans Light" panose="020B0302040400020003" pitchFamily="34" charset="0"/>
              </a:rPr>
              <a:t>dan </a:t>
            </a:r>
            <a:r>
              <a:rPr lang="id-ID" sz="1600" b="1" dirty="0" err="1">
                <a:latin typeface="Quire Sans" panose="020B0502040400020003" pitchFamily="34" charset="0"/>
                <a:cs typeface="Quire Sans" panose="020B0502040400020003" pitchFamily="34" charset="0"/>
              </a:rPr>
              <a:t>Horward</a:t>
            </a:r>
            <a:r>
              <a:rPr lang="id-ID" sz="1600" b="1" dirty="0">
                <a:latin typeface="Quire Sans" panose="020B0502040400020003" pitchFamily="34" charset="0"/>
                <a:cs typeface="Quire Sans" panose="020B0502040400020003" pitchFamily="34" charset="0"/>
              </a:rPr>
              <a:t> </a:t>
            </a:r>
            <a:r>
              <a:rPr lang="id-ID" sz="1600" b="1" dirty="0" err="1">
                <a:latin typeface="Quire Sans" panose="020B0502040400020003" pitchFamily="34" charset="0"/>
                <a:cs typeface="Quire Sans" panose="020B0502040400020003" pitchFamily="34" charset="0"/>
              </a:rPr>
              <a:t>Becker</a:t>
            </a:r>
            <a:r>
              <a:rPr lang="id-ID" sz="1600" b="1" dirty="0">
                <a:latin typeface="Quire Sans" panose="020B0502040400020003" pitchFamily="34" charset="0"/>
                <a:cs typeface="Quire Sans" panose="020B0502040400020003" pitchFamily="34" charset="0"/>
              </a:rPr>
              <a:t> </a:t>
            </a:r>
            <a:r>
              <a:rPr lang="id-ID" sz="1600" dirty="0">
                <a:latin typeface="Quire Sans Light" panose="020B0302040400020003" pitchFamily="34" charset="0"/>
                <a:cs typeface="Quire Sans" panose="020B0502040400020003" pitchFamily="34" charset="0"/>
              </a:rPr>
              <a:t>mengemukakan empat faktor yang dapat menyebabkan terjadinya konflik dalam masyarakat, yaitu sebagai berikut. </a:t>
            </a:r>
            <a:r>
              <a:rPr lang="id-ID" sz="1600" b="1" dirty="0">
                <a:latin typeface="Quire Sans" panose="020B0502040400020003" pitchFamily="34" charset="0"/>
                <a:cs typeface="Quire Sans" panose="020B0502040400020003" pitchFamily="34" charset="0"/>
              </a:rPr>
              <a: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F3E2445E-C271-952E-28BA-C5D0F59CFCA5}"/>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1724C9B6-F2A8-C0CC-1635-AE9BB1F6483F}"/>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DDEE4578-5E6F-7F5B-0EF4-8F00783D02A9}"/>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AAB58DD1-D918-03B1-378A-F0F6BAF965AA}"/>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0E845EE4-C758-46B3-EB52-2619215159F4}"/>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563D1DE8-6305-2461-B01F-99FA2CB2EB7F}"/>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F24864D4-EDEF-181C-5299-E35E9C916222}"/>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9" name="Rounded Rectangle 8">
            <a:extLst>
              <a:ext uri="{FF2B5EF4-FFF2-40B4-BE49-F238E27FC236}">
                <a16:creationId xmlns:a16="http://schemas.microsoft.com/office/drawing/2014/main" id="{459ABEB8-16E2-D946-7DA4-A8A66AAC7A25}"/>
              </a:ext>
            </a:extLst>
          </p:cNvPr>
          <p:cNvSpPr/>
          <p:nvPr/>
        </p:nvSpPr>
        <p:spPr>
          <a:xfrm>
            <a:off x="784860" y="451632"/>
            <a:ext cx="603250" cy="545782"/>
          </a:xfrm>
          <a:prstGeom prst="roundRect">
            <a:avLst/>
          </a:prstGeom>
          <a:solidFill>
            <a:srgbClr val="0096FF">
              <a:alpha val="56078"/>
            </a:srgb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3.</a:t>
            </a:r>
          </a:p>
        </p:txBody>
      </p:sp>
      <p:sp>
        <p:nvSpPr>
          <p:cNvPr id="10" name="TextBox 9">
            <a:extLst>
              <a:ext uri="{FF2B5EF4-FFF2-40B4-BE49-F238E27FC236}">
                <a16:creationId xmlns:a16="http://schemas.microsoft.com/office/drawing/2014/main" id="{16AEF272-F76E-2119-6E92-A24A1D8E02D9}"/>
              </a:ext>
            </a:extLst>
          </p:cNvPr>
          <p:cNvSpPr txBox="1"/>
          <p:nvPr/>
        </p:nvSpPr>
        <p:spPr>
          <a:xfrm>
            <a:off x="1422400" y="539857"/>
            <a:ext cx="4789170" cy="369332"/>
          </a:xfrm>
          <a:prstGeom prst="rect">
            <a:avLst/>
          </a:prstGeom>
          <a:noFill/>
        </p:spPr>
        <p:txBody>
          <a:bodyPr wrap="square" rtlCol="0">
            <a:spAutoFit/>
          </a:bodyPr>
          <a:lstStyle/>
          <a:p>
            <a:r>
              <a:rPr lang="id-ID" dirty="0" err="1">
                <a:solidFill>
                  <a:srgbClr val="0070C0"/>
                </a:solidFill>
                <a:latin typeface="Hiragino Kaku Gothic StdN W8" panose="020B0800000000000000" pitchFamily="34" charset="-128"/>
                <a:ea typeface="Hiragino Kaku Gothic StdN W8" panose="020B0800000000000000" pitchFamily="34" charset="-128"/>
              </a:rPr>
              <a:t>Macam-Macam</a:t>
            </a:r>
            <a:r>
              <a:rPr lang="id-ID" dirty="0">
                <a:solidFill>
                  <a:srgbClr val="0070C0"/>
                </a:solidFill>
                <a:latin typeface="Hiragino Kaku Gothic StdN W8" panose="020B0800000000000000" pitchFamily="34" charset="-128"/>
                <a:ea typeface="Hiragino Kaku Gothic StdN W8" panose="020B0800000000000000" pitchFamily="34" charset="-128"/>
              </a:rPr>
              <a:t> Konflik Sosial</a:t>
            </a:r>
          </a:p>
        </p:txBody>
      </p:sp>
      <p:sp>
        <p:nvSpPr>
          <p:cNvPr id="11" name="TextBox 10">
            <a:extLst>
              <a:ext uri="{FF2B5EF4-FFF2-40B4-BE49-F238E27FC236}">
                <a16:creationId xmlns:a16="http://schemas.microsoft.com/office/drawing/2014/main" id="{B87DE9EA-C2DB-5606-22E0-57C75480320D}"/>
              </a:ext>
            </a:extLst>
          </p:cNvPr>
          <p:cNvSpPr txBox="1"/>
          <p:nvPr/>
        </p:nvSpPr>
        <p:spPr>
          <a:xfrm>
            <a:off x="1422400" y="1440747"/>
            <a:ext cx="10213340" cy="877163"/>
          </a:xfrm>
          <a:prstGeom prst="rect">
            <a:avLst/>
          </a:prstGeom>
          <a:noFill/>
        </p:spPr>
        <p:txBody>
          <a:bodyPr wrap="square" rtlCol="0">
            <a:spAutoFit/>
          </a:bodyPr>
          <a:lstStyle/>
          <a:p>
            <a:pPr algn="just"/>
            <a:r>
              <a:rPr lang="id-ID" sz="1700" dirty="0">
                <a:latin typeface="Quire Sans Light" panose="020B0302040400020003" pitchFamily="34" charset="0"/>
              </a:rPr>
              <a:t>Konflik dapat dibedakan berdasarkan dimensinya, yaitu </a:t>
            </a:r>
            <a:r>
              <a:rPr lang="id-ID" sz="1700" b="1" dirty="0">
                <a:latin typeface="Quire Sans" panose="020B0502040400020003" pitchFamily="34" charset="0"/>
                <a:cs typeface="Quire Sans" panose="020B0502040400020003" pitchFamily="34" charset="0"/>
              </a:rPr>
              <a:t>konflik vertikal </a:t>
            </a:r>
            <a:r>
              <a:rPr lang="id-ID" sz="1700" dirty="0">
                <a:latin typeface="Quire Sans Light" panose="020B0302040400020003" pitchFamily="34" charset="0"/>
              </a:rPr>
              <a:t>dan </a:t>
            </a:r>
            <a:r>
              <a:rPr lang="id-ID" sz="1700" b="1" dirty="0">
                <a:latin typeface="Quire Sans" panose="020B0502040400020003" pitchFamily="34" charset="0"/>
                <a:cs typeface="Quire Sans" panose="020B0502040400020003" pitchFamily="34" charset="0"/>
              </a:rPr>
              <a:t>konflik horizontal</a:t>
            </a:r>
            <a:r>
              <a:rPr lang="id-ID" sz="1700" dirty="0">
                <a:latin typeface="Quire Sans Light" panose="020B0302040400020003" pitchFamily="34" charset="0"/>
              </a:rPr>
              <a:t>. Konflik vertikal adalah konflik yang terjadi antara elite (pemerintah, pengusaha, dan militer) dan massa (rakyat). Konflik horizontal adalah konflik yang terjadi </a:t>
            </a:r>
            <a:r>
              <a:rPr lang="id-ID" sz="1700" dirty="0" err="1">
                <a:latin typeface="Quire Sans Light" panose="020B0302040400020003" pitchFamily="34" charset="0"/>
              </a:rPr>
              <a:t>antaranggota</a:t>
            </a:r>
            <a:r>
              <a:rPr lang="id-ID" sz="1700" dirty="0">
                <a:latin typeface="Quire Sans Light" panose="020B0302040400020003" pitchFamily="34" charset="0"/>
              </a:rPr>
              <a:t> (rakyat), seperti antarkelompok suku atau antarras.</a:t>
            </a:r>
          </a:p>
        </p:txBody>
      </p:sp>
      <p:sp>
        <p:nvSpPr>
          <p:cNvPr id="12" name="TextBox 11">
            <a:extLst>
              <a:ext uri="{FF2B5EF4-FFF2-40B4-BE49-F238E27FC236}">
                <a16:creationId xmlns:a16="http://schemas.microsoft.com/office/drawing/2014/main" id="{FB40A5D6-8348-888D-6B9C-7E9387F5569B}"/>
              </a:ext>
            </a:extLst>
          </p:cNvPr>
          <p:cNvSpPr txBox="1"/>
          <p:nvPr/>
        </p:nvSpPr>
        <p:spPr>
          <a:xfrm>
            <a:off x="1422400" y="2618928"/>
            <a:ext cx="10213340" cy="2185214"/>
          </a:xfrm>
          <a:prstGeom prst="rect">
            <a:avLst/>
          </a:prstGeom>
          <a:noFill/>
        </p:spPr>
        <p:txBody>
          <a:bodyPr wrap="square" rtlCol="0">
            <a:spAutoFit/>
          </a:bodyPr>
          <a:lstStyle/>
          <a:p>
            <a:pPr algn="just"/>
            <a:r>
              <a:rPr lang="id-ID" sz="1700" dirty="0">
                <a:latin typeface="Quire Sans Light" panose="020B0302040400020003" pitchFamily="34" charset="0"/>
              </a:rPr>
              <a:t>Berdasarkan bentuknya, </a:t>
            </a:r>
            <a:r>
              <a:rPr lang="id-ID" sz="1700" b="1" dirty="0" err="1">
                <a:latin typeface="Quire Sans" panose="020B0502040400020003" pitchFamily="34" charset="0"/>
                <a:cs typeface="Quire Sans" panose="020B0502040400020003" pitchFamily="34" charset="0"/>
              </a:rPr>
              <a:t>Lewis</a:t>
            </a:r>
            <a:r>
              <a:rPr lang="id-ID" sz="1700" b="1" dirty="0">
                <a:latin typeface="Quire Sans" panose="020B0502040400020003" pitchFamily="34" charset="0"/>
                <a:cs typeface="Quire Sans" panose="020B0502040400020003" pitchFamily="34" charset="0"/>
              </a:rPr>
              <a:t> </a:t>
            </a:r>
            <a:r>
              <a:rPr lang="id-ID" sz="1700" b="1" dirty="0" err="1">
                <a:latin typeface="Quire Sans" panose="020B0502040400020003" pitchFamily="34" charset="0"/>
                <a:cs typeface="Quire Sans" panose="020B0502040400020003" pitchFamily="34" charset="0"/>
              </a:rPr>
              <a:t>A</a:t>
            </a:r>
            <a:r>
              <a:rPr lang="id-ID" sz="1700" b="1" dirty="0">
                <a:latin typeface="Quire Sans" panose="020B0502040400020003" pitchFamily="34" charset="0"/>
                <a:cs typeface="Quire Sans" panose="020B0502040400020003" pitchFamily="34" charset="0"/>
              </a:rPr>
              <a:t>. </a:t>
            </a:r>
            <a:r>
              <a:rPr lang="id-ID" sz="1700" b="1" dirty="0" err="1">
                <a:latin typeface="Quire Sans" panose="020B0502040400020003" pitchFamily="34" charset="0"/>
                <a:cs typeface="Quire Sans" panose="020B0502040400020003" pitchFamily="34" charset="0"/>
              </a:rPr>
              <a:t>Coser</a:t>
            </a:r>
            <a:r>
              <a:rPr lang="id-ID" sz="1700" b="1" dirty="0">
                <a:latin typeface="Quire Sans" panose="020B0502040400020003" pitchFamily="34" charset="0"/>
                <a:cs typeface="Quire Sans" panose="020B0502040400020003" pitchFamily="34" charset="0"/>
              </a:rPr>
              <a:t> </a:t>
            </a:r>
            <a:r>
              <a:rPr lang="id-ID" sz="1700" dirty="0">
                <a:latin typeface="Quire Sans Light" panose="020B0302040400020003" pitchFamily="34" charset="0"/>
                <a:cs typeface="Quire Sans" panose="020B0502040400020003" pitchFamily="34" charset="0"/>
              </a:rPr>
              <a:t>membedakan konflik ke dalam dua bentuk, yaitu </a:t>
            </a:r>
            <a:r>
              <a:rPr lang="id-ID" sz="1700" b="1" dirty="0">
                <a:latin typeface="Quire Sans" panose="020B0502040400020003" pitchFamily="34" charset="0"/>
                <a:cs typeface="Quire Sans" panose="020B0502040400020003" pitchFamily="34" charset="0"/>
              </a:rPr>
              <a:t>konflik realistis </a:t>
            </a:r>
            <a:r>
              <a:rPr lang="id-ID" sz="1700" dirty="0">
                <a:latin typeface="Quire Sans Light" panose="020B0302040400020003" pitchFamily="34" charset="0"/>
                <a:cs typeface="Quire Sans" panose="020B0502040400020003" pitchFamily="34" charset="0"/>
              </a:rPr>
              <a:t>dan </a:t>
            </a:r>
            <a:r>
              <a:rPr lang="id-ID" sz="1700" b="1" dirty="0">
                <a:latin typeface="Quire Sans" panose="020B0502040400020003" pitchFamily="34" charset="0"/>
                <a:cs typeface="Quire Sans" panose="020B0502040400020003" pitchFamily="34" charset="0"/>
              </a:rPr>
              <a:t>konflik </a:t>
            </a:r>
            <a:r>
              <a:rPr lang="id-ID" sz="1700" b="1" dirty="0" err="1">
                <a:latin typeface="Quire Sans" panose="020B0502040400020003" pitchFamily="34" charset="0"/>
                <a:cs typeface="Quire Sans" panose="020B0502040400020003" pitchFamily="34" charset="0"/>
              </a:rPr>
              <a:t>nonrealistis</a:t>
            </a:r>
            <a:r>
              <a:rPr lang="id-ID" sz="1700" dirty="0">
                <a:latin typeface="Quire Sans Light" panose="020B0302040400020003" pitchFamily="34" charset="0"/>
                <a:cs typeface="Quire Sans" panose="020B0502040400020003" pitchFamily="34" charset="0"/>
              </a:rPr>
              <a:t>.</a:t>
            </a:r>
            <a:r>
              <a:rPr lang="id-ID" sz="1700" b="1" dirty="0">
                <a:latin typeface="Quire Sans" panose="020B0502040400020003" pitchFamily="34" charset="0"/>
                <a:cs typeface="Quire Sans" panose="020B0502040400020003" pitchFamily="34" charset="0"/>
              </a:rPr>
              <a:t> </a:t>
            </a:r>
          </a:p>
          <a:p>
            <a:pPr marL="342900" indent="-342900" algn="just">
              <a:buFont typeface="+mj-lt"/>
              <a:buAutoNum type="alphaLcPeriod"/>
            </a:pPr>
            <a:r>
              <a:rPr lang="id-ID" sz="1700" dirty="0">
                <a:latin typeface="Quire Sans Light" panose="020B0302040400020003" pitchFamily="34" charset="0"/>
                <a:cs typeface="Quire Sans" panose="020B0502040400020003" pitchFamily="34" charset="0"/>
              </a:rPr>
              <a:t>Konflik realistis berasal dari kekecewaan individu atau kelompok terhadap sistem dan tuntutan-tuntutan yang terdapat dalam hubungan sosial.</a:t>
            </a:r>
          </a:p>
          <a:p>
            <a:pPr marL="342900" indent="-342900" algn="just">
              <a:buFont typeface="+mj-lt"/>
              <a:buAutoNum type="alphaLcPeriod"/>
            </a:pPr>
            <a:r>
              <a:rPr lang="id-ID" sz="1700" dirty="0">
                <a:latin typeface="Quire Sans Light" panose="020B0302040400020003" pitchFamily="34" charset="0"/>
                <a:cs typeface="Quire Sans" panose="020B0502040400020003" pitchFamily="34" charset="0"/>
              </a:rPr>
              <a:t>Konflik </a:t>
            </a:r>
            <a:r>
              <a:rPr lang="id-ID" sz="1700" dirty="0" err="1">
                <a:latin typeface="Quire Sans Light" panose="020B0302040400020003" pitchFamily="34" charset="0"/>
                <a:cs typeface="Quire Sans" panose="020B0502040400020003" pitchFamily="34" charset="0"/>
              </a:rPr>
              <a:t>nonrealistis</a:t>
            </a:r>
            <a:r>
              <a:rPr lang="id-ID" sz="1700" dirty="0">
                <a:latin typeface="Quire Sans Light" panose="020B0302040400020003" pitchFamily="34" charset="0"/>
                <a:cs typeface="Quire Sans" panose="020B0502040400020003" pitchFamily="34" charset="0"/>
              </a:rPr>
              <a:t> adalah konflik yang bukan berasal dari tujuan-tujuan persaingan yang antagonistis (berlawanan), melainkan dari kebutuhan pihak-pihak tertentu untuk meredakan ketegangan.</a:t>
            </a:r>
          </a:p>
          <a:p>
            <a:pPr algn="just"/>
            <a:r>
              <a:rPr lang="id-ID" sz="1700" dirty="0">
                <a:latin typeface="Quire Sans Light" panose="020B0302040400020003" pitchFamily="34" charset="0"/>
                <a:cs typeface="Quire Sans" panose="020B0502040400020003" pitchFamily="34" charset="0"/>
              </a:rPr>
              <a:t>Berdasarkan kedua bentuk konflik tersebut, </a:t>
            </a:r>
            <a:r>
              <a:rPr lang="id-ID" sz="1700" b="1" dirty="0" err="1">
                <a:latin typeface="Quire Sans" panose="020B0502040400020003" pitchFamily="34" charset="0"/>
                <a:cs typeface="Quire Sans" panose="020B0502040400020003" pitchFamily="34" charset="0"/>
              </a:rPr>
              <a:t>Lewis</a:t>
            </a:r>
            <a:r>
              <a:rPr lang="id-ID" sz="1700" b="1" dirty="0">
                <a:latin typeface="Quire Sans" panose="020B0502040400020003" pitchFamily="34" charset="0"/>
                <a:cs typeface="Quire Sans" panose="020B0502040400020003" pitchFamily="34" charset="0"/>
              </a:rPr>
              <a:t> </a:t>
            </a:r>
            <a:r>
              <a:rPr lang="id-ID" sz="1700" b="1" dirty="0" err="1">
                <a:latin typeface="Quire Sans" panose="020B0502040400020003" pitchFamily="34" charset="0"/>
                <a:cs typeface="Quire Sans" panose="020B0502040400020003" pitchFamily="34" charset="0"/>
              </a:rPr>
              <a:t>A</a:t>
            </a:r>
            <a:r>
              <a:rPr lang="id-ID" sz="1700" b="1" dirty="0">
                <a:latin typeface="Quire Sans" panose="020B0502040400020003" pitchFamily="34" charset="0"/>
                <a:cs typeface="Quire Sans" panose="020B0502040400020003" pitchFamily="34" charset="0"/>
              </a:rPr>
              <a:t>. </a:t>
            </a:r>
            <a:r>
              <a:rPr lang="id-ID" sz="1700" b="1" dirty="0" err="1">
                <a:latin typeface="Quire Sans" panose="020B0502040400020003" pitchFamily="34" charset="0"/>
                <a:cs typeface="Quire Sans" panose="020B0502040400020003" pitchFamily="34" charset="0"/>
              </a:rPr>
              <a:t>Coser</a:t>
            </a:r>
            <a:r>
              <a:rPr lang="id-ID" sz="1700" b="1" dirty="0">
                <a:latin typeface="Quire Sans" panose="020B0502040400020003" pitchFamily="34" charset="0"/>
                <a:cs typeface="Quire Sans" panose="020B0502040400020003" pitchFamily="34" charset="0"/>
              </a:rPr>
              <a:t> </a:t>
            </a:r>
            <a:r>
              <a:rPr lang="id-ID" sz="1700" dirty="0">
                <a:latin typeface="Quire Sans Light" panose="020B0302040400020003" pitchFamily="34" charset="0"/>
                <a:cs typeface="Quire Sans" panose="020B0502040400020003" pitchFamily="34" charset="0"/>
              </a:rPr>
              <a:t>membedakan konflik menjadi </a:t>
            </a:r>
            <a:r>
              <a:rPr lang="id-ID" sz="1700" b="1" dirty="0">
                <a:latin typeface="Quire Sans" panose="020B0502040400020003" pitchFamily="34" charset="0"/>
                <a:cs typeface="Quire Sans" panose="020B0502040400020003" pitchFamily="34" charset="0"/>
              </a:rPr>
              <a:t>konflik </a:t>
            </a:r>
            <a:r>
              <a:rPr lang="id-ID" sz="1700" b="1" i="1" dirty="0">
                <a:latin typeface="Quire Sans" panose="020B0502040400020003" pitchFamily="34" charset="0"/>
                <a:cs typeface="Quire Sans" panose="020B0502040400020003" pitchFamily="34" charset="0"/>
              </a:rPr>
              <a:t>in-</a:t>
            </a:r>
            <a:r>
              <a:rPr lang="id-ID" sz="1700" b="1" i="1" dirty="0" err="1">
                <a:latin typeface="Quire Sans" panose="020B0502040400020003" pitchFamily="34" charset="0"/>
                <a:cs typeface="Quire Sans" panose="020B0502040400020003" pitchFamily="34" charset="0"/>
              </a:rPr>
              <a:t>group</a:t>
            </a:r>
            <a:r>
              <a:rPr lang="id-ID" sz="1700" b="1" dirty="0">
                <a:latin typeface="Quire Sans" panose="020B0502040400020003" pitchFamily="34" charset="0"/>
                <a:cs typeface="Quire Sans" panose="020B0502040400020003" pitchFamily="34" charset="0"/>
              </a:rPr>
              <a:t> </a:t>
            </a:r>
            <a:r>
              <a:rPr lang="id-ID" sz="1700" dirty="0">
                <a:latin typeface="Quire Sans Light" panose="020B0302040400020003" pitchFamily="34" charset="0"/>
                <a:cs typeface="Quire Sans" panose="020B0502040400020003" pitchFamily="34" charset="0"/>
              </a:rPr>
              <a:t>dan </a:t>
            </a:r>
            <a:r>
              <a:rPr lang="id-ID" sz="1700" b="1" dirty="0">
                <a:latin typeface="Quire Sans" panose="020B0502040400020003" pitchFamily="34" charset="0"/>
                <a:cs typeface="Quire Sans" panose="020B0502040400020003" pitchFamily="34" charset="0"/>
              </a:rPr>
              <a:t>konflik </a:t>
            </a:r>
            <a:r>
              <a:rPr lang="id-ID" sz="1700" b="1" i="1" dirty="0" err="1">
                <a:latin typeface="Quire Sans" panose="020B0502040400020003" pitchFamily="34" charset="0"/>
                <a:cs typeface="Quire Sans" panose="020B0502040400020003" pitchFamily="34" charset="0"/>
              </a:rPr>
              <a:t>out-group</a:t>
            </a:r>
            <a:r>
              <a:rPr lang="id-ID" sz="1700" dirty="0">
                <a:latin typeface="Quire Sans Light" panose="020B0302040400020003" pitchFamily="34" charset="0"/>
                <a:cs typeface="Quire Sans" panose="020B0502040400020003" pitchFamily="34" charset="0"/>
              </a:rPr>
              <a:t>. </a:t>
            </a:r>
          </a:p>
        </p:txBody>
      </p:sp>
      <p:sp>
        <p:nvSpPr>
          <p:cNvPr id="14" name="Triangle 13">
            <a:extLst>
              <a:ext uri="{FF2B5EF4-FFF2-40B4-BE49-F238E27FC236}">
                <a16:creationId xmlns:a16="http://schemas.microsoft.com/office/drawing/2014/main" id="{F09F6434-60F7-0455-BD94-CBB41D8FE005}"/>
              </a:ext>
            </a:extLst>
          </p:cNvPr>
          <p:cNvSpPr/>
          <p:nvPr/>
        </p:nvSpPr>
        <p:spPr>
          <a:xfrm rot="5400000">
            <a:off x="1098548" y="1535153"/>
            <a:ext cx="205105" cy="160020"/>
          </a:xfrm>
          <a:prstGeom prs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sz="1700"/>
          </a:p>
        </p:txBody>
      </p:sp>
      <p:sp>
        <p:nvSpPr>
          <p:cNvPr id="15" name="Triangle 14">
            <a:extLst>
              <a:ext uri="{FF2B5EF4-FFF2-40B4-BE49-F238E27FC236}">
                <a16:creationId xmlns:a16="http://schemas.microsoft.com/office/drawing/2014/main" id="{A1DBF78E-C564-54AA-BCDA-DFE57BA3FA82}"/>
              </a:ext>
            </a:extLst>
          </p:cNvPr>
          <p:cNvSpPr/>
          <p:nvPr/>
        </p:nvSpPr>
        <p:spPr>
          <a:xfrm rot="5400000">
            <a:off x="1098549" y="2748763"/>
            <a:ext cx="205105" cy="160020"/>
          </a:xfrm>
          <a:prstGeom prs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sz="1700"/>
          </a:p>
        </p:txBody>
      </p:sp>
    </p:spTree>
    <p:extLst>
      <p:ext uri="{BB962C8B-B14F-4D97-AF65-F5344CB8AC3E}">
        <p14:creationId xmlns:p14="http://schemas.microsoft.com/office/powerpoint/2010/main" val="3820020923"/>
      </p:ext>
    </p:extLst>
  </p:cSld>
  <p:clrMapOvr>
    <a:masterClrMapping/>
  </p:clrMapOvr>
</p:sld>
</file>

<file path=ppt/theme/theme1.xml><?xml version="1.0" encoding="utf-8"?>
<a:theme xmlns:a="http://schemas.openxmlformats.org/drawingml/2006/main" name="Office Theme">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1964</TotalTime>
  <Words>3614</Words>
  <Application>Microsoft Office PowerPoint</Application>
  <PresentationFormat>Widescreen</PresentationFormat>
  <Paragraphs>404</Paragraphs>
  <Slides>29</Slides>
  <Notes>4</Notes>
  <HiddenSlides>0</HiddenSlides>
  <MMClips>0</MMClips>
  <ScaleCrop>false</ScaleCrop>
  <HeadingPairs>
    <vt:vector size="6" baseType="variant">
      <vt:variant>
        <vt:lpstr>Fonts Used</vt:lpstr>
      </vt:variant>
      <vt:variant>
        <vt:i4>17</vt:i4>
      </vt:variant>
      <vt:variant>
        <vt:lpstr>Theme</vt:lpstr>
      </vt:variant>
      <vt:variant>
        <vt:i4>1</vt:i4>
      </vt:variant>
      <vt:variant>
        <vt:lpstr>Slide Titles</vt:lpstr>
      </vt:variant>
      <vt:variant>
        <vt:i4>29</vt:i4>
      </vt:variant>
    </vt:vector>
  </HeadingPairs>
  <TitlesOfParts>
    <vt:vector size="47" baseType="lpstr">
      <vt:lpstr>Abadi</vt:lpstr>
      <vt:lpstr>Anaheim</vt:lpstr>
      <vt:lpstr>Arial</vt:lpstr>
      <vt:lpstr>Batang</vt:lpstr>
      <vt:lpstr>Bebas Neue</vt:lpstr>
      <vt:lpstr>Calibri</vt:lpstr>
      <vt:lpstr>Calibri Light</vt:lpstr>
      <vt:lpstr>Cambria</vt:lpstr>
      <vt:lpstr>Candara</vt:lpstr>
      <vt:lpstr>Cooper Black</vt:lpstr>
      <vt:lpstr>Dotum</vt:lpstr>
      <vt:lpstr>Gill Sans Ultra Bold</vt:lpstr>
      <vt:lpstr>Hiragino Kaku Gothic StdN W8</vt:lpstr>
      <vt:lpstr>Quire Sans</vt:lpstr>
      <vt:lpstr>Quire Sans Light</vt:lpstr>
      <vt:lpstr>Symbol</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Riadhotul Firda Iskandar</dc:creator>
  <cp:lastModifiedBy>ERLNB43</cp:lastModifiedBy>
  <cp:revision>12</cp:revision>
  <dcterms:created xsi:type="dcterms:W3CDTF">2023-06-14T08:05:35Z</dcterms:created>
  <dcterms:modified xsi:type="dcterms:W3CDTF">2023-06-27T08:21:54Z</dcterms:modified>
</cp:coreProperties>
</file>