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60" r:id="rId2"/>
    <p:sldId id="261" r:id="rId3"/>
    <p:sldId id="262" r:id="rId4"/>
    <p:sldId id="263" r:id="rId5"/>
    <p:sldId id="280" r:id="rId6"/>
    <p:sldId id="264" r:id="rId7"/>
    <p:sldId id="265" r:id="rId8"/>
    <p:sldId id="266" r:id="rId9"/>
    <p:sldId id="267" r:id="rId10"/>
    <p:sldId id="268" r:id="rId11"/>
    <p:sldId id="269" r:id="rId12"/>
    <p:sldId id="281" r:id="rId13"/>
    <p:sldId id="270" r:id="rId14"/>
    <p:sldId id="271" r:id="rId15"/>
    <p:sldId id="272" r:id="rId16"/>
    <p:sldId id="28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36A485"/>
    <a:srgbClr val="FD9148"/>
    <a:srgbClr val="C646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281"/>
    <p:restoredTop sz="95865"/>
  </p:normalViewPr>
  <p:slideViewPr>
    <p:cSldViewPr snapToGrid="0">
      <p:cViewPr varScale="1">
        <p:scale>
          <a:sx n="85" d="100"/>
          <a:sy n="85" d="100"/>
        </p:scale>
        <p:origin x="-450"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401F6F-A9A5-EA42-AD99-22CEA4DC2959}" type="datetimeFigureOut">
              <a:rPr lang="id-ID" smtClean="0"/>
              <a:t>27/06/2023</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FAF57F-9993-8D4B-9B10-8B4D15822AC7}" type="slidenum">
              <a:rPr lang="id-ID" smtClean="0"/>
              <a:t>‹#›</a:t>
            </a:fld>
            <a:endParaRPr lang="id-ID"/>
          </a:p>
        </p:txBody>
      </p:sp>
    </p:spTree>
    <p:extLst>
      <p:ext uri="{BB962C8B-B14F-4D97-AF65-F5344CB8AC3E}">
        <p14:creationId xmlns:p14="http://schemas.microsoft.com/office/powerpoint/2010/main" val="3972498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853034354b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853034354b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4DA52-C520-80C3-7D9E-17147DF917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id="{D75B2C01-0383-4B7E-A8FF-886CB9897D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A2EA7491-6CC4-F2AD-C66C-2351E6A1C6FA}"/>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5" name="Footer Placeholder 4">
            <a:extLst>
              <a:ext uri="{FF2B5EF4-FFF2-40B4-BE49-F238E27FC236}">
                <a16:creationId xmlns:a16="http://schemas.microsoft.com/office/drawing/2014/main" id="{67C32CBF-EAE0-D062-E367-332270C21623}"/>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A53744FD-4A12-E611-CF31-C602A8497769}"/>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8279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91C13-4E74-0839-91C7-5A3BC6910F0A}"/>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881C1DE7-D66F-F384-A422-F6C428BC93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E8907E90-8B91-B6E3-E4F7-AF428A1E49CD}"/>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5" name="Footer Placeholder 4">
            <a:extLst>
              <a:ext uri="{FF2B5EF4-FFF2-40B4-BE49-F238E27FC236}">
                <a16:creationId xmlns:a16="http://schemas.microsoft.com/office/drawing/2014/main" id="{5DE79A01-3266-B912-A5C6-580FA0ECDA24}"/>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8FF5B10D-C113-5E79-4C9F-AFDC47CC7B7B}"/>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102494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C1994C-F45C-07C7-B619-3C279930D50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2269D121-8FFB-680B-AA94-E37BBF6B7C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FAB557BE-1C91-11DE-D9E7-FAFCCCC2BB74}"/>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5" name="Footer Placeholder 4">
            <a:extLst>
              <a:ext uri="{FF2B5EF4-FFF2-40B4-BE49-F238E27FC236}">
                <a16:creationId xmlns:a16="http://schemas.microsoft.com/office/drawing/2014/main" id="{575AB2E7-635D-DED6-F84C-71F3191E8B5B}"/>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7AA5A8B9-D3A0-6AF4-4BC5-E0E6CE29CC37}"/>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367773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752601"/>
            <a:ext cx="10972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6/27/2023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3333212426"/>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4"/>
        <p:cNvGrpSpPr/>
        <p:nvPr/>
      </p:nvGrpSpPr>
      <p:grpSpPr>
        <a:xfrm>
          <a:off x="0" y="0"/>
          <a:ext cx="0" cy="0"/>
          <a:chOff x="0" y="0"/>
          <a:chExt cx="0" cy="0"/>
        </a:xfrm>
      </p:grpSpPr>
      <p:pic>
        <p:nvPicPr>
          <p:cNvPr id="45" name="Google Shape;45;p9"/>
          <p:cNvPicPr preferRelativeResize="0"/>
          <p:nvPr/>
        </p:nvPicPr>
        <p:blipFill rotWithShape="1">
          <a:blip r:embed="rId2" cstate="screen">
            <a:alphaModFix amt="28000"/>
            <a:extLst>
              <a:ext uri="{28A0092B-C50C-407E-A947-70E740481C1C}">
                <a14:useLocalDpi xmlns:a14="http://schemas.microsoft.com/office/drawing/2010/main"/>
              </a:ext>
            </a:extLst>
          </a:blip>
          <a:srcRect/>
          <a:stretch/>
        </p:blipFill>
        <p:spPr>
          <a:xfrm>
            <a:off x="-330200" y="-249933"/>
            <a:ext cx="12981939" cy="7360173"/>
          </a:xfrm>
          <a:prstGeom prst="rect">
            <a:avLst/>
          </a:prstGeom>
          <a:noFill/>
          <a:ln>
            <a:noFill/>
          </a:ln>
        </p:spPr>
      </p:pic>
      <p:pic>
        <p:nvPicPr>
          <p:cNvPr id="46" name="Google Shape;46;p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41033" y="248367"/>
            <a:ext cx="11509931" cy="6361267"/>
          </a:xfrm>
          <a:prstGeom prst="rect">
            <a:avLst/>
          </a:prstGeom>
          <a:noFill/>
          <a:ln>
            <a:noFill/>
          </a:ln>
        </p:spPr>
      </p:pic>
      <p:sp>
        <p:nvSpPr>
          <p:cNvPr id="47" name="Google Shape;47;p9"/>
          <p:cNvSpPr txBox="1">
            <a:spLocks noGrp="1"/>
          </p:cNvSpPr>
          <p:nvPr>
            <p:ph type="subTitle" idx="1"/>
          </p:nvPr>
        </p:nvSpPr>
        <p:spPr>
          <a:xfrm>
            <a:off x="2173267" y="5104133"/>
            <a:ext cx="3110000" cy="930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Font typeface="Concert One"/>
              <a:buNone/>
              <a:defRPr sz="2133">
                <a:latin typeface="Concert One"/>
                <a:ea typeface="Concert One"/>
                <a:cs typeface="Concert One"/>
                <a:sym typeface="Concert One"/>
              </a:defRPr>
            </a:lvl1pPr>
            <a:lvl2pPr lvl="1">
              <a:lnSpc>
                <a:spcPct val="100000"/>
              </a:lnSpc>
              <a:spcBef>
                <a:spcPts val="0"/>
              </a:spcBef>
              <a:spcAft>
                <a:spcPts val="0"/>
              </a:spcAft>
              <a:buSzPts val="1400"/>
              <a:buNone/>
              <a:defRPr/>
            </a:lvl2pPr>
            <a:lvl3pPr lvl="2">
              <a:lnSpc>
                <a:spcPct val="100000"/>
              </a:lnSpc>
              <a:spcBef>
                <a:spcPts val="0"/>
              </a:spcBef>
              <a:spcAft>
                <a:spcPts val="0"/>
              </a:spcAft>
              <a:buSzPts val="1400"/>
              <a:buNone/>
              <a:defRPr/>
            </a:lvl3pPr>
            <a:lvl4pPr lvl="3">
              <a:lnSpc>
                <a:spcPct val="100000"/>
              </a:lnSpc>
              <a:spcBef>
                <a:spcPts val="0"/>
              </a:spcBef>
              <a:spcAft>
                <a:spcPts val="0"/>
              </a:spcAft>
              <a:buSzPts val="1400"/>
              <a:buNone/>
              <a:defRPr/>
            </a:lvl4pPr>
            <a:lvl5pPr lvl="4">
              <a:lnSpc>
                <a:spcPct val="100000"/>
              </a:lnSpc>
              <a:spcBef>
                <a:spcPts val="0"/>
              </a:spcBef>
              <a:spcAft>
                <a:spcPts val="0"/>
              </a:spcAft>
              <a:buSzPts val="1400"/>
              <a:buNone/>
              <a:defRPr/>
            </a:lvl5pPr>
            <a:lvl6pPr lvl="5">
              <a:lnSpc>
                <a:spcPct val="100000"/>
              </a:lnSpc>
              <a:spcBef>
                <a:spcPts val="0"/>
              </a:spcBef>
              <a:spcAft>
                <a:spcPts val="0"/>
              </a:spcAft>
              <a:buSzPts val="1400"/>
              <a:buNone/>
              <a:defRPr/>
            </a:lvl6pPr>
            <a:lvl7pPr lvl="6">
              <a:lnSpc>
                <a:spcPct val="100000"/>
              </a:lnSpc>
              <a:spcBef>
                <a:spcPts val="0"/>
              </a:spcBef>
              <a:spcAft>
                <a:spcPts val="0"/>
              </a:spcAft>
              <a:buSzPts val="1400"/>
              <a:buNone/>
              <a:defRPr/>
            </a:lvl7pPr>
            <a:lvl8pPr lvl="7">
              <a:lnSpc>
                <a:spcPct val="100000"/>
              </a:lnSpc>
              <a:spcBef>
                <a:spcPts val="0"/>
              </a:spcBef>
              <a:spcAft>
                <a:spcPts val="0"/>
              </a:spcAft>
              <a:buSzPts val="1400"/>
              <a:buNone/>
              <a:defRPr/>
            </a:lvl8pPr>
            <a:lvl9pPr lvl="8">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2"/>
          </p:nvPr>
        </p:nvSpPr>
        <p:spPr>
          <a:xfrm>
            <a:off x="6726300" y="719333"/>
            <a:ext cx="4299200" cy="5425600"/>
          </a:xfrm>
          <a:prstGeom prst="rect">
            <a:avLst/>
          </a:prstGeom>
        </p:spPr>
        <p:txBody>
          <a:bodyPr spcFirstLastPara="1" wrap="square" lIns="91425" tIns="91425" rIns="91425" bIns="91425" anchor="ctr" anchorCtr="0">
            <a:noAutofit/>
          </a:bodyPr>
          <a:lstStyle>
            <a:lvl1pPr marL="609585" lvl="0" indent="-423323">
              <a:spcBef>
                <a:spcPts val="0"/>
              </a:spcBef>
              <a:spcAft>
                <a:spcPts val="0"/>
              </a:spcAft>
              <a:buClr>
                <a:schemeClr val="dk2"/>
              </a:buClr>
              <a:buSzPts val="1400"/>
              <a:buChar char="●"/>
              <a:defRPr sz="1867">
                <a:solidFill>
                  <a:schemeClr val="dk2"/>
                </a:solidFill>
              </a:defRPr>
            </a:lvl1pPr>
            <a:lvl2pPr marL="1219170" lvl="1" indent="-423323">
              <a:spcBef>
                <a:spcPts val="0"/>
              </a:spcBef>
              <a:spcAft>
                <a:spcPts val="0"/>
              </a:spcAft>
              <a:buClr>
                <a:schemeClr val="dk2"/>
              </a:buClr>
              <a:buSzPts val="1400"/>
              <a:buChar char="○"/>
              <a:defRPr>
                <a:solidFill>
                  <a:schemeClr val="dk2"/>
                </a:solidFill>
              </a:defRPr>
            </a:lvl2pPr>
            <a:lvl3pPr marL="1828754" lvl="2" indent="-423323">
              <a:spcBef>
                <a:spcPts val="2133"/>
              </a:spcBef>
              <a:spcAft>
                <a:spcPts val="0"/>
              </a:spcAft>
              <a:buClr>
                <a:schemeClr val="dk2"/>
              </a:buClr>
              <a:buSzPts val="1400"/>
              <a:buChar char="■"/>
              <a:defRPr>
                <a:solidFill>
                  <a:schemeClr val="dk2"/>
                </a:solidFill>
              </a:defRPr>
            </a:lvl3pPr>
            <a:lvl4pPr marL="2438339" lvl="3" indent="-423323">
              <a:spcBef>
                <a:spcPts val="2133"/>
              </a:spcBef>
              <a:spcAft>
                <a:spcPts val="0"/>
              </a:spcAft>
              <a:buClr>
                <a:schemeClr val="dk2"/>
              </a:buClr>
              <a:buSzPts val="1400"/>
              <a:buChar char="●"/>
              <a:defRPr>
                <a:solidFill>
                  <a:schemeClr val="dk2"/>
                </a:solidFill>
              </a:defRPr>
            </a:lvl4pPr>
            <a:lvl5pPr marL="3047924" lvl="4" indent="-423323">
              <a:spcBef>
                <a:spcPts val="2133"/>
              </a:spcBef>
              <a:spcAft>
                <a:spcPts val="0"/>
              </a:spcAft>
              <a:buClr>
                <a:schemeClr val="dk2"/>
              </a:buClr>
              <a:buSzPts val="1400"/>
              <a:buChar char="○"/>
              <a:defRPr>
                <a:solidFill>
                  <a:schemeClr val="dk2"/>
                </a:solidFill>
              </a:defRPr>
            </a:lvl5pPr>
            <a:lvl6pPr marL="3657509" lvl="5" indent="-423323">
              <a:spcBef>
                <a:spcPts val="2133"/>
              </a:spcBef>
              <a:spcAft>
                <a:spcPts val="0"/>
              </a:spcAft>
              <a:buClr>
                <a:schemeClr val="dk2"/>
              </a:buClr>
              <a:buSzPts val="1400"/>
              <a:buChar char="■"/>
              <a:defRPr>
                <a:solidFill>
                  <a:schemeClr val="dk2"/>
                </a:solidFill>
              </a:defRPr>
            </a:lvl6pPr>
            <a:lvl7pPr marL="4267093" lvl="6" indent="-423323">
              <a:spcBef>
                <a:spcPts val="2133"/>
              </a:spcBef>
              <a:spcAft>
                <a:spcPts val="0"/>
              </a:spcAft>
              <a:buClr>
                <a:schemeClr val="dk2"/>
              </a:buClr>
              <a:buSzPts val="1400"/>
              <a:buChar char="●"/>
              <a:defRPr>
                <a:solidFill>
                  <a:schemeClr val="dk2"/>
                </a:solidFill>
              </a:defRPr>
            </a:lvl7pPr>
            <a:lvl8pPr marL="4876678" lvl="7" indent="-423323">
              <a:spcBef>
                <a:spcPts val="2133"/>
              </a:spcBef>
              <a:spcAft>
                <a:spcPts val="0"/>
              </a:spcAft>
              <a:buClr>
                <a:schemeClr val="dk2"/>
              </a:buClr>
              <a:buSzPts val="1400"/>
              <a:buChar char="○"/>
              <a:defRPr>
                <a:solidFill>
                  <a:schemeClr val="dk2"/>
                </a:solidFill>
              </a:defRPr>
            </a:lvl8pPr>
            <a:lvl9pPr marL="5486263" lvl="8" indent="-423323">
              <a:spcBef>
                <a:spcPts val="2133"/>
              </a:spcBef>
              <a:spcAft>
                <a:spcPts val="2133"/>
              </a:spcAft>
              <a:buClr>
                <a:schemeClr val="dk2"/>
              </a:buClr>
              <a:buSzPts val="1400"/>
              <a:buChar char="■"/>
              <a:defRPr>
                <a:solidFill>
                  <a:schemeClr val="dk2"/>
                </a:solidFill>
              </a:defRPr>
            </a:lvl9pPr>
          </a:lstStyle>
          <a:p>
            <a:endParaRPr/>
          </a:p>
        </p:txBody>
      </p:sp>
      <p:sp>
        <p:nvSpPr>
          <p:cNvPr id="49" name="Google Shape;49;p9"/>
          <p:cNvSpPr txBox="1">
            <a:spLocks noGrp="1"/>
          </p:cNvSpPr>
          <p:nvPr>
            <p:ph type="title"/>
          </p:nvPr>
        </p:nvSpPr>
        <p:spPr>
          <a:xfrm>
            <a:off x="1336433" y="948241"/>
            <a:ext cx="3205200" cy="7636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spTree>
    <p:extLst>
      <p:ext uri="{BB962C8B-B14F-4D97-AF65-F5344CB8AC3E}">
        <p14:creationId xmlns:p14="http://schemas.microsoft.com/office/powerpoint/2010/main" val="2636096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4C3FC-EBF8-2105-4550-E2F99B9E41C3}"/>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0D4767D5-E1D0-0F06-51A1-67F9D943AF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A2C41895-D59D-7F62-65FA-7FC55289DA3D}"/>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5" name="Footer Placeholder 4">
            <a:extLst>
              <a:ext uri="{FF2B5EF4-FFF2-40B4-BE49-F238E27FC236}">
                <a16:creationId xmlns:a16="http://schemas.microsoft.com/office/drawing/2014/main" id="{9C3BC20A-8365-C1C3-E711-7E568E8874F6}"/>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04DB725F-85DC-FB82-5985-AF53846A09AA}"/>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76980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8E9B6-9A81-6609-EA0F-85DA1BD99C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5949E13E-AC59-C28B-044A-22F5A74A3B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4801A37-687E-9606-3F76-2B62D2A6D6BC}"/>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5" name="Footer Placeholder 4">
            <a:extLst>
              <a:ext uri="{FF2B5EF4-FFF2-40B4-BE49-F238E27FC236}">
                <a16:creationId xmlns:a16="http://schemas.microsoft.com/office/drawing/2014/main" id="{61BF5E58-AD54-C916-79C9-09EE34C756A6}"/>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FB95F60C-17F8-7718-D183-06189965B693}"/>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1624054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ACFDE-F3F0-3496-77E2-C5894A29282B}"/>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D90BF5C8-CFC5-6A9D-8CC9-97E4528AAC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B4FA0DE7-AEBB-9D4A-08E5-2F2E8AB5FD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F0C43366-4C04-1140-2A31-939285F8A6EB}"/>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6" name="Footer Placeholder 5">
            <a:extLst>
              <a:ext uri="{FF2B5EF4-FFF2-40B4-BE49-F238E27FC236}">
                <a16:creationId xmlns:a16="http://schemas.microsoft.com/office/drawing/2014/main" id="{77E4F7EC-C560-7D12-1280-E7B6A09BF613}"/>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BD7062B1-A641-0C6D-4DE1-CDD1DA170A2C}"/>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1611565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9061B-031C-AA57-6FA5-B42DC6408AD9}"/>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C6214A63-64D4-3F14-31B6-4ABA19AB5A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821819-40FE-F60C-4E07-89148DEDFD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CC8E002E-3778-330C-5257-D1B678F60F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40E627A-3B84-6558-A81F-83DD0AF791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C59ECA5A-8A35-5602-4471-9BFF4D91E7F1}"/>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8" name="Footer Placeholder 7">
            <a:extLst>
              <a:ext uri="{FF2B5EF4-FFF2-40B4-BE49-F238E27FC236}">
                <a16:creationId xmlns:a16="http://schemas.microsoft.com/office/drawing/2014/main" id="{C987D925-C0E2-768F-863A-01315A86E11B}"/>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27A6F81C-A895-636F-5B53-8BCDE7F93CEA}"/>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1002332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EF25F-452B-8B15-716E-03F54FEBBF77}"/>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ED1E3E4A-1D29-54FF-5CC1-210B92BD3D1D}"/>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4" name="Footer Placeholder 3">
            <a:extLst>
              <a:ext uri="{FF2B5EF4-FFF2-40B4-BE49-F238E27FC236}">
                <a16:creationId xmlns:a16="http://schemas.microsoft.com/office/drawing/2014/main" id="{08248799-59CA-FCE4-BFB0-69360E6B64F7}"/>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9E7B1903-5204-FCB3-3149-8B94DF7ECF93}"/>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3198181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4C3682-87DE-C19B-EB31-E6B192E7A294}"/>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3" name="Footer Placeholder 2">
            <a:extLst>
              <a:ext uri="{FF2B5EF4-FFF2-40B4-BE49-F238E27FC236}">
                <a16:creationId xmlns:a16="http://schemas.microsoft.com/office/drawing/2014/main" id="{BC1536E6-F19E-C230-5C48-765988478FB8}"/>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9C62737D-1F33-5BF6-9FCF-CE99A4B13540}"/>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2547258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C68D9-7BC2-E690-4782-741C3F6A4D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F0DE8BD6-757E-9A09-02FA-675F89F978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8E7D2AB9-459E-5981-97AE-A305DC0EFF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A2CABF-78CF-9FD9-F7C5-A9483F53F93B}"/>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6" name="Footer Placeholder 5">
            <a:extLst>
              <a:ext uri="{FF2B5EF4-FFF2-40B4-BE49-F238E27FC236}">
                <a16:creationId xmlns:a16="http://schemas.microsoft.com/office/drawing/2014/main" id="{815F9B87-A96E-128D-3650-53110A6FA4AC}"/>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F81DDAE9-1866-B5C7-AFDE-3A92AE10ED60}"/>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900838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AF384-5A1A-A40D-886A-88158582FC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535291D6-7293-F570-4782-C20B1164DF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id="{F2E39A38-F987-29BA-44F2-6D4937B35C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A7E928-3DCD-123F-C8EC-FD426512AB59}"/>
              </a:ext>
            </a:extLst>
          </p:cNvPr>
          <p:cNvSpPr>
            <a:spLocks noGrp="1"/>
          </p:cNvSpPr>
          <p:nvPr>
            <p:ph type="dt" sz="half" idx="10"/>
          </p:nvPr>
        </p:nvSpPr>
        <p:spPr/>
        <p:txBody>
          <a:bodyPr/>
          <a:lstStyle/>
          <a:p>
            <a:fld id="{3AF99EEA-0C2D-E340-BFF2-EE3097BCC2E5}" type="datetimeFigureOut">
              <a:rPr lang="id-ID" smtClean="0"/>
              <a:t>27/06/2023</a:t>
            </a:fld>
            <a:endParaRPr lang="id-ID"/>
          </a:p>
        </p:txBody>
      </p:sp>
      <p:sp>
        <p:nvSpPr>
          <p:cNvPr id="6" name="Footer Placeholder 5">
            <a:extLst>
              <a:ext uri="{FF2B5EF4-FFF2-40B4-BE49-F238E27FC236}">
                <a16:creationId xmlns:a16="http://schemas.microsoft.com/office/drawing/2014/main" id="{A429E87E-46DA-E23D-82D9-DE43317F27C4}"/>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965D8BE0-555E-C2CF-3A62-64253151AF0D}"/>
              </a:ext>
            </a:extLst>
          </p:cNvPr>
          <p:cNvSpPr>
            <a:spLocks noGrp="1"/>
          </p:cNvSpPr>
          <p:nvPr>
            <p:ph type="sldNum" sz="quarter" idx="12"/>
          </p:nvPr>
        </p:nvSpPr>
        <p:spPr/>
        <p:txBody>
          <a:bodyPr/>
          <a:lstStyle/>
          <a:p>
            <a:fld id="{B3407739-2A76-3B4D-826C-AA1D816A3915}" type="slidenum">
              <a:rPr lang="id-ID" smtClean="0"/>
              <a:t>‹#›</a:t>
            </a:fld>
            <a:endParaRPr lang="id-ID"/>
          </a:p>
        </p:txBody>
      </p:sp>
    </p:spTree>
    <p:extLst>
      <p:ext uri="{BB962C8B-B14F-4D97-AF65-F5344CB8AC3E}">
        <p14:creationId xmlns:p14="http://schemas.microsoft.com/office/powerpoint/2010/main" val="206650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74CAB-B36E-8ECF-92E7-9B34B8432C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397A7FEA-5B8B-33AB-8FC3-088C0921D3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15136452-44E2-0263-5403-2144E84618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F99EEA-0C2D-E340-BFF2-EE3097BCC2E5}" type="datetimeFigureOut">
              <a:rPr lang="id-ID" smtClean="0"/>
              <a:t>27/06/2023</a:t>
            </a:fld>
            <a:endParaRPr lang="id-ID"/>
          </a:p>
        </p:txBody>
      </p:sp>
      <p:sp>
        <p:nvSpPr>
          <p:cNvPr id="5" name="Footer Placeholder 4">
            <a:extLst>
              <a:ext uri="{FF2B5EF4-FFF2-40B4-BE49-F238E27FC236}">
                <a16:creationId xmlns:a16="http://schemas.microsoft.com/office/drawing/2014/main" id="{3C991B83-9D81-2DC5-07BA-424734B1D2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A051E5C4-A2AB-8B0E-A2A7-33E92EEF94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407739-2A76-3B4D-826C-AA1D816A3915}" type="slidenum">
              <a:rPr lang="id-ID" smtClean="0"/>
              <a:t>‹#›</a:t>
            </a:fld>
            <a:endParaRPr lang="id-ID"/>
          </a:p>
        </p:txBody>
      </p:sp>
    </p:spTree>
    <p:extLst>
      <p:ext uri="{BB962C8B-B14F-4D97-AF65-F5344CB8AC3E}">
        <p14:creationId xmlns:p14="http://schemas.microsoft.com/office/powerpoint/2010/main" val="16957423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jpe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ube 14">
            <a:extLst>
              <a:ext uri="{FF2B5EF4-FFF2-40B4-BE49-F238E27FC236}">
                <a16:creationId xmlns:a16="http://schemas.microsoft.com/office/drawing/2014/main" id="{345AAADB-0453-14DF-6165-C2E24F710E29}"/>
              </a:ext>
            </a:extLst>
          </p:cNvPr>
          <p:cNvSpPr/>
          <p:nvPr/>
        </p:nvSpPr>
        <p:spPr>
          <a:xfrm>
            <a:off x="8224605" y="854820"/>
            <a:ext cx="3357796" cy="4802723"/>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87" tIns="60944" rIns="121887" bIns="60944" rtlCol="0" anchor="ctr"/>
          <a:lstStyle/>
          <a:p>
            <a:pPr algn="ctr"/>
            <a:endParaRPr lang="en-US" sz="2400" dirty="0"/>
          </a:p>
        </p:txBody>
      </p:sp>
      <p:sp>
        <p:nvSpPr>
          <p:cNvPr id="5" name="Rectangle 4"/>
          <p:cNvSpPr/>
          <p:nvPr/>
        </p:nvSpPr>
        <p:spPr>
          <a:xfrm>
            <a:off x="959650" y="2311401"/>
            <a:ext cx="6542795" cy="984875"/>
          </a:xfrm>
          <a:prstGeom prst="rect">
            <a:avLst/>
          </a:prstGeom>
          <a:noFill/>
        </p:spPr>
        <p:txBody>
          <a:bodyPr wrap="none" lIns="121909" tIns="60955" rIns="121909" bIns="60955">
            <a:spAutoFit/>
          </a:bodyPr>
          <a:lstStyle/>
          <a:p>
            <a:pPr algn="ctr"/>
            <a:r>
              <a:rPr lang="id-ID" sz="5600" b="1" noProof="1">
                <a:ln w="0"/>
                <a:solidFill>
                  <a:schemeClr val="tx2">
                    <a:lumMod val="50000"/>
                  </a:schemeClr>
                </a:solidFill>
                <a:effectLst>
                  <a:outerShdw blurRad="38100" dist="38100" dir="2700000" algn="tl">
                    <a:srgbClr val="000000">
                      <a:alpha val="43137"/>
                    </a:srgbClr>
                  </a:outerShdw>
                </a:effectLst>
                <a:latin typeface="Candara" pitchFamily="34" charset="0"/>
                <a:ea typeface="Cambria" pitchFamily="18" charset="0"/>
                <a:cs typeface="Calibri" pitchFamily="34" charset="0"/>
              </a:rPr>
              <a:t>Media Pembelajaran</a:t>
            </a:r>
          </a:p>
        </p:txBody>
      </p:sp>
      <p:sp>
        <p:nvSpPr>
          <p:cNvPr id="6" name="Rectangle 5"/>
          <p:cNvSpPr/>
          <p:nvPr/>
        </p:nvSpPr>
        <p:spPr>
          <a:xfrm>
            <a:off x="451527" y="3363326"/>
            <a:ext cx="7559040" cy="1354207"/>
          </a:xfrm>
          <a:prstGeom prst="rect">
            <a:avLst/>
          </a:prstGeom>
          <a:noFill/>
        </p:spPr>
        <p:txBody>
          <a:bodyPr wrap="square" lIns="121909" tIns="60955" rIns="121909" bIns="60955">
            <a:spAutoFit/>
          </a:bodyPr>
          <a:lstStyle/>
          <a:p>
            <a:pPr algn="ctr"/>
            <a:r>
              <a:rPr lang="en-US" sz="48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Sosiologi</a:t>
            </a:r>
            <a:endParaRPr lang="id-ID" sz="80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endParaRPr>
          </a:p>
          <a:p>
            <a:pPr algn="ctr"/>
            <a:r>
              <a:rPr lang="id-ID" sz="32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untuk SMA/MA Kelas XI</a:t>
            </a:r>
          </a:p>
        </p:txBody>
      </p:sp>
      <p:cxnSp>
        <p:nvCxnSpPr>
          <p:cNvPr id="7" name="Straight Connector 6"/>
          <p:cNvCxnSpPr/>
          <p:nvPr/>
        </p:nvCxnSpPr>
        <p:spPr>
          <a:xfrm>
            <a:off x="756327" y="3378200"/>
            <a:ext cx="6949440" cy="0"/>
          </a:xfrm>
          <a:prstGeom prst="line">
            <a:avLst/>
          </a:prstGeom>
          <a:ln w="57150"/>
        </p:spPr>
        <p:style>
          <a:lnRef idx="3">
            <a:schemeClr val="dk1"/>
          </a:lnRef>
          <a:fillRef idx="0">
            <a:schemeClr val="dk1"/>
          </a:fillRef>
          <a:effectRef idx="2">
            <a:schemeClr val="dk1"/>
          </a:effectRef>
          <a:fontRef idx="minor">
            <a:schemeClr val="tx1"/>
          </a:fontRef>
        </p:style>
      </p:cxnSp>
      <p:grpSp>
        <p:nvGrpSpPr>
          <p:cNvPr id="4" name="Group 3"/>
          <p:cNvGrpSpPr/>
          <p:nvPr/>
        </p:nvGrpSpPr>
        <p:grpSpPr>
          <a:xfrm>
            <a:off x="0" y="5736169"/>
            <a:ext cx="12192000" cy="1121834"/>
            <a:chOff x="0" y="4302125"/>
            <a:chExt cx="9144000" cy="841375"/>
          </a:xfrm>
        </p:grpSpPr>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3" name="Rectangle 2"/>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3" name="Picture 12">
            <a:extLst>
              <a:ext uri="{FF2B5EF4-FFF2-40B4-BE49-F238E27FC236}">
                <a16:creationId xmlns:a16="http://schemas.microsoft.com/office/drawing/2014/main" id="{06CA5AA9-3C6A-0809-F6EF-C23D9F306C4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122753" y="975598"/>
            <a:ext cx="3271377" cy="473878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DBEA268E-A252-C1ED-210F-2CA6D6D29613}"/>
              </a:ext>
            </a:extLst>
          </p:cNvPr>
          <p:cNvSpPr/>
          <p:nvPr/>
        </p:nvSpPr>
        <p:spPr>
          <a:xfrm>
            <a:off x="368300" y="265749"/>
            <a:ext cx="603250" cy="545782"/>
          </a:xfrm>
          <a:prstGeom prst="roundRect">
            <a:avLst/>
          </a:prstGeom>
          <a:solidFill>
            <a:srgbClr val="C6463B">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4FC93C79-E503-C1F3-94C1-CAF5F9ACA599}"/>
              </a:ext>
            </a:extLst>
          </p:cNvPr>
          <p:cNvSpPr txBox="1"/>
          <p:nvPr/>
        </p:nvSpPr>
        <p:spPr>
          <a:xfrm>
            <a:off x="1005840" y="353974"/>
            <a:ext cx="3474720" cy="369332"/>
          </a:xfrm>
          <a:prstGeom prst="rect">
            <a:avLst/>
          </a:prstGeom>
          <a:noFill/>
        </p:spPr>
        <p:txBody>
          <a:bodyPr wrap="square" rtlCol="0">
            <a:spAutoFit/>
          </a:bodyPr>
          <a:lstStyle/>
          <a:p>
            <a:r>
              <a:rPr lang="id-ID" dirty="0">
                <a:solidFill>
                  <a:srgbClr val="C6463B"/>
                </a:solidFill>
                <a:latin typeface="Hiragino Kaku Gothic StdN W8" panose="020B0800000000000000" pitchFamily="34" charset="-128"/>
                <a:ea typeface="Hiragino Kaku Gothic StdN W8" panose="020B0800000000000000" pitchFamily="34" charset="-128"/>
              </a:rPr>
              <a:t>Kesetaraan Sosial</a:t>
            </a:r>
          </a:p>
        </p:txBody>
      </p:sp>
      <p:sp>
        <p:nvSpPr>
          <p:cNvPr id="11" name="Terminator 10">
            <a:extLst>
              <a:ext uri="{FF2B5EF4-FFF2-40B4-BE49-F238E27FC236}">
                <a16:creationId xmlns:a16="http://schemas.microsoft.com/office/drawing/2014/main" id="{4F2BE1F8-0C7B-9DF3-2E93-4D4B85E34708}"/>
              </a:ext>
            </a:extLst>
          </p:cNvPr>
          <p:cNvSpPr/>
          <p:nvPr/>
        </p:nvSpPr>
        <p:spPr>
          <a:xfrm>
            <a:off x="1005335" y="1590161"/>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rminator 11">
            <a:extLst>
              <a:ext uri="{FF2B5EF4-FFF2-40B4-BE49-F238E27FC236}">
                <a16:creationId xmlns:a16="http://schemas.microsoft.com/office/drawing/2014/main" id="{0BC405C3-2898-78A4-0973-FCF8719D1EA9}"/>
              </a:ext>
            </a:extLst>
          </p:cNvPr>
          <p:cNvSpPr/>
          <p:nvPr/>
        </p:nvSpPr>
        <p:spPr>
          <a:xfrm>
            <a:off x="1829722" y="1590161"/>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rminator 12">
            <a:extLst>
              <a:ext uri="{FF2B5EF4-FFF2-40B4-BE49-F238E27FC236}">
                <a16:creationId xmlns:a16="http://schemas.microsoft.com/office/drawing/2014/main" id="{3A8D8DFE-5298-BA92-9625-5BB2FD25D28A}"/>
              </a:ext>
            </a:extLst>
          </p:cNvPr>
          <p:cNvSpPr/>
          <p:nvPr/>
        </p:nvSpPr>
        <p:spPr>
          <a:xfrm>
            <a:off x="2665539" y="1590018"/>
            <a:ext cx="1370710" cy="554425"/>
          </a:xfrm>
          <a:prstGeom prst="flowChartTerminator">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13">
            <a:extLst>
              <a:ext uri="{FF2B5EF4-FFF2-40B4-BE49-F238E27FC236}">
                <a16:creationId xmlns:a16="http://schemas.microsoft.com/office/drawing/2014/main" id="{68E4B4D4-6AE9-037E-4988-CA7356FD53E2}"/>
              </a:ext>
            </a:extLst>
          </p:cNvPr>
          <p:cNvSpPr/>
          <p:nvPr/>
        </p:nvSpPr>
        <p:spPr>
          <a:xfrm>
            <a:off x="1005840" y="1795096"/>
            <a:ext cx="4757740" cy="4007179"/>
          </a:xfrm>
          <a:prstGeom prst="roundRect">
            <a:avLst>
              <a:gd name="adj" fmla="val 0"/>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sz="1600" dirty="0">
              <a:latin typeface="Quire Sans" panose="020B0502040400020003" pitchFamily="34" charset="0"/>
              <a:cs typeface="Quire Sans" panose="020B0502040400020003" pitchFamily="34" charset="0"/>
            </a:endParaRPr>
          </a:p>
        </p:txBody>
      </p:sp>
      <p:sp>
        <p:nvSpPr>
          <p:cNvPr id="15" name="Terminator 14">
            <a:extLst>
              <a:ext uri="{FF2B5EF4-FFF2-40B4-BE49-F238E27FC236}">
                <a16:creationId xmlns:a16="http://schemas.microsoft.com/office/drawing/2014/main" id="{C119C93C-1A07-6F68-4B65-44E9007E6289}"/>
              </a:ext>
            </a:extLst>
          </p:cNvPr>
          <p:cNvSpPr/>
          <p:nvPr/>
        </p:nvSpPr>
        <p:spPr>
          <a:xfrm>
            <a:off x="6586957" y="1590161"/>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Terminator 15">
            <a:extLst>
              <a:ext uri="{FF2B5EF4-FFF2-40B4-BE49-F238E27FC236}">
                <a16:creationId xmlns:a16="http://schemas.microsoft.com/office/drawing/2014/main" id="{BDC29BA0-B3C9-23C6-2815-80F2AE6E33D0}"/>
              </a:ext>
            </a:extLst>
          </p:cNvPr>
          <p:cNvSpPr/>
          <p:nvPr/>
        </p:nvSpPr>
        <p:spPr>
          <a:xfrm>
            <a:off x="7411344" y="1590161"/>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Terminator 16">
            <a:extLst>
              <a:ext uri="{FF2B5EF4-FFF2-40B4-BE49-F238E27FC236}">
                <a16:creationId xmlns:a16="http://schemas.microsoft.com/office/drawing/2014/main" id="{089EC75B-5EE3-27A3-94A6-CA0EBBCA4D8E}"/>
              </a:ext>
            </a:extLst>
          </p:cNvPr>
          <p:cNvSpPr/>
          <p:nvPr/>
        </p:nvSpPr>
        <p:spPr>
          <a:xfrm>
            <a:off x="8247161" y="1590018"/>
            <a:ext cx="1370710" cy="554425"/>
          </a:xfrm>
          <a:prstGeom prst="flowChartTerminator">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ounded Rectangle 17">
            <a:extLst>
              <a:ext uri="{FF2B5EF4-FFF2-40B4-BE49-F238E27FC236}">
                <a16:creationId xmlns:a16="http://schemas.microsoft.com/office/drawing/2014/main" id="{F48E4C5D-5ABD-930E-43F9-D0763B96668E}"/>
              </a:ext>
            </a:extLst>
          </p:cNvPr>
          <p:cNvSpPr/>
          <p:nvPr/>
        </p:nvSpPr>
        <p:spPr>
          <a:xfrm>
            <a:off x="6587462" y="1795096"/>
            <a:ext cx="4757740" cy="4007179"/>
          </a:xfrm>
          <a:prstGeom prst="roundRect">
            <a:avLst>
              <a:gd name="adj" fmla="val 0"/>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sz="1600" dirty="0">
              <a:latin typeface="Quire Sans" panose="020B0502040400020003" pitchFamily="34" charset="0"/>
              <a:cs typeface="Quire Sans" panose="020B0502040400020003" pitchFamily="34" charset="0"/>
            </a:endParaRPr>
          </a:p>
        </p:txBody>
      </p:sp>
      <p:sp>
        <p:nvSpPr>
          <p:cNvPr id="19" name="TextBox 18">
            <a:extLst>
              <a:ext uri="{FF2B5EF4-FFF2-40B4-BE49-F238E27FC236}">
                <a16:creationId xmlns:a16="http://schemas.microsoft.com/office/drawing/2014/main" id="{44CE214F-2189-FC82-D3E6-7B1787FA4996}"/>
              </a:ext>
            </a:extLst>
          </p:cNvPr>
          <p:cNvSpPr txBox="1"/>
          <p:nvPr/>
        </p:nvSpPr>
        <p:spPr>
          <a:xfrm>
            <a:off x="1005840" y="699488"/>
            <a:ext cx="10339867" cy="738664"/>
          </a:xfrm>
          <a:prstGeom prst="rect">
            <a:avLst/>
          </a:prstGeom>
          <a:noFill/>
        </p:spPr>
        <p:txBody>
          <a:bodyPr wrap="square" rtlCol="0">
            <a:spAutoFit/>
          </a:bodyPr>
          <a:lstStyle/>
          <a:p>
            <a:pPr algn="just"/>
            <a:r>
              <a:rPr lang="id-ID" sz="1400" dirty="0">
                <a:latin typeface="Quire Sans Light" panose="020B0302040400020003" pitchFamily="34" charset="0"/>
                <a:cs typeface="Quire Sans" panose="020B0502040400020003" pitchFamily="34" charset="0"/>
              </a:rPr>
              <a:t>Agar harmoni sosial terwujud dalam masyarakat, prinsip kesetaraan harus diterapkan di tengah-tengah diferensiasi dan stratifikasi. Kesetaraan kerap dimaknai sebagai penghapusan pengecualian dalam hukum formal berdasarkan karakteristik tertentu, seperti ras dan gender. Perwujudan kesetaraan merupakan penghargaan terhadap martabat individu.</a:t>
            </a:r>
          </a:p>
        </p:txBody>
      </p:sp>
      <p:sp>
        <p:nvSpPr>
          <p:cNvPr id="20" name="TextBox 19">
            <a:extLst>
              <a:ext uri="{FF2B5EF4-FFF2-40B4-BE49-F238E27FC236}">
                <a16:creationId xmlns:a16="http://schemas.microsoft.com/office/drawing/2014/main" id="{52D9A66F-1469-5440-F743-D9E8ECF9BFCE}"/>
              </a:ext>
            </a:extLst>
          </p:cNvPr>
          <p:cNvSpPr txBox="1"/>
          <p:nvPr/>
        </p:nvSpPr>
        <p:spPr>
          <a:xfrm>
            <a:off x="1221614" y="1953006"/>
            <a:ext cx="4320541" cy="3754874"/>
          </a:xfrm>
          <a:prstGeom prst="rect">
            <a:avLst/>
          </a:prstGeom>
          <a:noFill/>
        </p:spPr>
        <p:txBody>
          <a:bodyPr wrap="square" rtlCol="0">
            <a:spAutoFit/>
          </a:bodyPr>
          <a:lstStyle/>
          <a:p>
            <a:pPr algn="just"/>
            <a:r>
              <a:rPr lang="id-ID" sz="1400" dirty="0">
                <a:latin typeface="Quire Sans Light" panose="020B0302040400020003" pitchFamily="34" charset="0"/>
                <a:cs typeface="Quire Sans" panose="020B0502040400020003" pitchFamily="34" charset="0"/>
              </a:rPr>
              <a:t>Ada lima kategori kesetaraan yang berbeda, yaitu sebagai berikut.</a:t>
            </a:r>
          </a:p>
          <a:p>
            <a:pPr marL="342900" indent="-342900" algn="just">
              <a:buFont typeface="+mj-lt"/>
              <a:buAutoNum type="alphaLcPeriod"/>
            </a:pPr>
            <a:r>
              <a:rPr lang="id-ID" sz="1400" b="1" dirty="0">
                <a:latin typeface="Quire Sans" panose="020B0502040400020003" pitchFamily="34" charset="0"/>
                <a:cs typeface="Quire Sans" panose="020B0502040400020003" pitchFamily="34" charset="0"/>
              </a:rPr>
              <a:t>Kesetaraan hukum </a:t>
            </a:r>
            <a:r>
              <a:rPr lang="id-ID" sz="1400" dirty="0">
                <a:latin typeface="Quire Sans Light" panose="020B0302040400020003" pitchFamily="34" charset="0"/>
                <a:cs typeface="Quire Sans" panose="020B0502040400020003" pitchFamily="34" charset="0"/>
              </a:rPr>
              <a:t>mengacu pada pengakuan bahwa semua warga adalah subjek hukum. Hukum harus diterapkan dalam cara yang tidak memihak.</a:t>
            </a:r>
          </a:p>
          <a:p>
            <a:pPr marL="342900" indent="-342900" algn="just">
              <a:buFont typeface="+mj-lt"/>
              <a:buAutoNum type="alphaLcPeriod"/>
            </a:pPr>
            <a:r>
              <a:rPr lang="id-ID" sz="1400" b="1" dirty="0">
                <a:latin typeface="Quire Sans" panose="020B0502040400020003" pitchFamily="34" charset="0"/>
                <a:cs typeface="Quire Sans" panose="020B0502040400020003" pitchFamily="34" charset="0"/>
              </a:rPr>
              <a:t>Kesetaraan politik </a:t>
            </a:r>
            <a:r>
              <a:rPr lang="id-ID" sz="1400" dirty="0">
                <a:latin typeface="Quire Sans Light" panose="020B0302040400020003" pitchFamily="34" charset="0"/>
                <a:cs typeface="Quire Sans" panose="020B0502040400020003" pitchFamily="34" charset="0"/>
              </a:rPr>
              <a:t>mengacu pada pengakuan bahwa orang-orang yang menjadi subjek peraturan negara harus memiliki hak yang sama.</a:t>
            </a:r>
          </a:p>
          <a:p>
            <a:pPr marL="342900" indent="-342900" algn="just">
              <a:buFont typeface="+mj-lt"/>
              <a:buAutoNum type="alphaLcPeriod"/>
            </a:pPr>
            <a:r>
              <a:rPr lang="id-ID" sz="1400" b="1" dirty="0">
                <a:latin typeface="Quire Sans" panose="020B0502040400020003" pitchFamily="34" charset="0"/>
                <a:cs typeface="Quire Sans" panose="020B0502040400020003" pitchFamily="34" charset="0"/>
              </a:rPr>
              <a:t>Kesetaraan sosial </a:t>
            </a:r>
            <a:r>
              <a:rPr lang="id-ID" sz="1400" dirty="0">
                <a:latin typeface="Quire Sans Light" panose="020B0302040400020003" pitchFamily="34" charset="0"/>
                <a:cs typeface="Quire Sans" panose="020B0502040400020003" pitchFamily="34" charset="0"/>
              </a:rPr>
              <a:t>mengacu pada gagasan kesetaraan status atau posisi seseorang dalam masyarakat, serta tidak adanya ancaman dominasi dalam hubungan sosial masyarakat.</a:t>
            </a:r>
          </a:p>
          <a:p>
            <a:pPr marL="342900" indent="-342900" algn="just">
              <a:buFont typeface="+mj-lt"/>
              <a:buAutoNum type="alphaLcPeriod"/>
            </a:pPr>
            <a:r>
              <a:rPr lang="id-ID" sz="1400" b="1" dirty="0">
                <a:latin typeface="Quire Sans" panose="020B0502040400020003" pitchFamily="34" charset="0"/>
                <a:cs typeface="Quire Sans" panose="020B0502040400020003" pitchFamily="34" charset="0"/>
              </a:rPr>
              <a:t>Kesetaraan ekonomi </a:t>
            </a:r>
            <a:r>
              <a:rPr lang="id-ID" sz="1400" dirty="0">
                <a:latin typeface="Quire Sans Light" panose="020B0302040400020003" pitchFamily="34" charset="0"/>
                <a:cs typeface="Quire Sans" panose="020B0502040400020003" pitchFamily="34" charset="0"/>
              </a:rPr>
              <a:t>mengacu pada situasi pembagian sumber daya yang dilakukan secara adil.</a:t>
            </a:r>
          </a:p>
          <a:p>
            <a:pPr marL="342900" indent="-342900" algn="just">
              <a:buFont typeface="+mj-lt"/>
              <a:buAutoNum type="alphaLcPeriod"/>
            </a:pPr>
            <a:r>
              <a:rPr lang="id-ID" sz="1400" b="1" dirty="0">
                <a:latin typeface="Quire Sans" panose="020B0502040400020003" pitchFamily="34" charset="0"/>
                <a:cs typeface="Quire Sans" panose="020B0502040400020003" pitchFamily="34" charset="0"/>
              </a:rPr>
              <a:t>Kesetaraan moral </a:t>
            </a:r>
            <a:r>
              <a:rPr lang="id-ID" sz="1400" dirty="0">
                <a:latin typeface="Quire Sans Light" panose="020B0302040400020003" pitchFamily="34" charset="0"/>
                <a:cs typeface="Quire Sans" panose="020B0502040400020003" pitchFamily="34" charset="0"/>
              </a:rPr>
              <a:t>mengacu pada kondisi di mana setiap warga memiliki nilai yang sama. </a:t>
            </a:r>
          </a:p>
        </p:txBody>
      </p:sp>
      <p:sp>
        <p:nvSpPr>
          <p:cNvPr id="21" name="TextBox 20">
            <a:extLst>
              <a:ext uri="{FF2B5EF4-FFF2-40B4-BE49-F238E27FC236}">
                <a16:creationId xmlns:a16="http://schemas.microsoft.com/office/drawing/2014/main" id="{782254D6-BC62-4EED-08F5-045BFDBD3108}"/>
              </a:ext>
            </a:extLst>
          </p:cNvPr>
          <p:cNvSpPr txBox="1"/>
          <p:nvPr/>
        </p:nvSpPr>
        <p:spPr>
          <a:xfrm>
            <a:off x="6806061" y="2270682"/>
            <a:ext cx="4320541" cy="3108543"/>
          </a:xfrm>
          <a:prstGeom prst="rect">
            <a:avLst/>
          </a:prstGeom>
          <a:noFill/>
        </p:spPr>
        <p:txBody>
          <a:bodyPr wrap="square" rtlCol="0">
            <a:spAutoFit/>
          </a:bodyPr>
          <a:lstStyle/>
          <a:p>
            <a:pPr algn="just"/>
            <a:r>
              <a:rPr lang="id-ID" sz="1400" dirty="0">
                <a:latin typeface="Quire Sans Light" panose="020B0302040400020003" pitchFamily="34" charset="0"/>
                <a:cs typeface="Quire Sans" panose="020B0502040400020003" pitchFamily="34" charset="0"/>
              </a:rPr>
              <a:t>Terdapat pula tiga konsep kesetaraan yang berbeda, yaitu sebagai berikut.</a:t>
            </a:r>
          </a:p>
          <a:p>
            <a:pPr marL="342900" indent="-342900" algn="just">
              <a:buFont typeface="+mj-lt"/>
              <a:buAutoNum type="alphaLcPeriod"/>
            </a:pPr>
            <a:r>
              <a:rPr lang="id-ID" sz="1400" b="1" dirty="0">
                <a:latin typeface="Quire Sans" panose="020B0502040400020003" pitchFamily="34" charset="0"/>
                <a:cs typeface="Quire Sans" panose="020B0502040400020003" pitchFamily="34" charset="0"/>
              </a:rPr>
              <a:t>Kesetaraan kesempatan. </a:t>
            </a:r>
            <a:r>
              <a:rPr lang="id-ID" sz="1400" dirty="0">
                <a:latin typeface="Quire Sans Light" panose="020B0302040400020003" pitchFamily="34" charset="0"/>
                <a:cs typeface="Quire Sans" panose="020B0502040400020003" pitchFamily="34" charset="0"/>
              </a:rPr>
              <a:t>Akses ke semua posisi sosial harus diatur oleh kriteria universal. Berdasarkan kriteria tersebut, posisi sosial harus terbuka untuk semua atas dasar </a:t>
            </a:r>
            <a:r>
              <a:rPr lang="id-ID" sz="1400" dirty="0" err="1">
                <a:latin typeface="Quire Sans Light" panose="020B0302040400020003" pitchFamily="34" charset="0"/>
                <a:cs typeface="Quire Sans" panose="020B0502040400020003" pitchFamily="34" charset="0"/>
              </a:rPr>
              <a:t>kepantasan</a:t>
            </a:r>
            <a:r>
              <a:rPr lang="id-ID" sz="1400" dirty="0">
                <a:latin typeface="Quire Sans Light" panose="020B0302040400020003" pitchFamily="34" charset="0"/>
                <a:cs typeface="Quire Sans" panose="020B0502040400020003" pitchFamily="34" charset="0"/>
              </a:rPr>
              <a:t>.</a:t>
            </a:r>
          </a:p>
          <a:p>
            <a:pPr marL="342900" indent="-342900" algn="just">
              <a:buFont typeface="+mj-lt"/>
              <a:buAutoNum type="alphaLcPeriod"/>
            </a:pPr>
            <a:r>
              <a:rPr lang="id-ID" sz="1400" b="1" dirty="0">
                <a:latin typeface="Quire Sans" panose="020B0502040400020003" pitchFamily="34" charset="0"/>
                <a:cs typeface="Quire Sans" panose="020B0502040400020003" pitchFamily="34" charset="0"/>
              </a:rPr>
              <a:t>Kesetaraan sejak awal. </a:t>
            </a:r>
            <a:r>
              <a:rPr lang="id-ID" sz="1400" dirty="0">
                <a:latin typeface="Quire Sans Light" panose="020B0302040400020003" pitchFamily="34" charset="0"/>
                <a:cs typeface="Quire Sans" panose="020B0502040400020003" pitchFamily="34" charset="0"/>
              </a:rPr>
              <a:t>Kesetaraan kesempatan masuk akal hanya jika orang mulai keluar dari posisi yang sama. Kesetaraan sejak awal sering dipandang sebagai kondisi yang diperlukan untuk memperoleh kesempatan yang benar-benar efektif.</a:t>
            </a:r>
          </a:p>
          <a:p>
            <a:pPr marL="342900" indent="-342900" algn="just">
              <a:buFont typeface="+mj-lt"/>
              <a:buAutoNum type="alphaLcPeriod"/>
            </a:pPr>
            <a:r>
              <a:rPr lang="id-ID" sz="1400" b="1" dirty="0">
                <a:latin typeface="Quire Sans" panose="020B0502040400020003" pitchFamily="34" charset="0"/>
                <a:cs typeface="Quire Sans" panose="020B0502040400020003" pitchFamily="34" charset="0"/>
              </a:rPr>
              <a:t>Kesetaraan hasil. </a:t>
            </a:r>
            <a:r>
              <a:rPr lang="id-ID" sz="1400" dirty="0">
                <a:latin typeface="Quire Sans Light" panose="020B0302040400020003" pitchFamily="34" charset="0"/>
                <a:cs typeface="Quire Sans" panose="020B0502040400020003" pitchFamily="34" charset="0"/>
              </a:rPr>
              <a:t>Semua orang harus menikmati standar hidup dan peluang kehidupan yang setara.</a:t>
            </a:r>
          </a:p>
        </p:txBody>
      </p:sp>
    </p:spTree>
    <p:extLst>
      <p:ext uri="{BB962C8B-B14F-4D97-AF65-F5344CB8AC3E}">
        <p14:creationId xmlns:p14="http://schemas.microsoft.com/office/powerpoint/2010/main" val="2580397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1E4B5652-6D68-5AF3-D60F-33BB5F79FD4A}"/>
              </a:ext>
            </a:extLst>
          </p:cNvPr>
          <p:cNvSpPr/>
          <p:nvPr/>
        </p:nvSpPr>
        <p:spPr>
          <a:xfrm>
            <a:off x="368300" y="265749"/>
            <a:ext cx="603250" cy="545782"/>
          </a:xfrm>
          <a:prstGeom prst="roundRect">
            <a:avLst/>
          </a:prstGeom>
          <a:solidFill>
            <a:srgbClr val="C6463B">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0" name="TextBox 9">
            <a:extLst>
              <a:ext uri="{FF2B5EF4-FFF2-40B4-BE49-F238E27FC236}">
                <a16:creationId xmlns:a16="http://schemas.microsoft.com/office/drawing/2014/main" id="{FC1C208B-87C8-693D-32B8-8B852933F60B}"/>
              </a:ext>
            </a:extLst>
          </p:cNvPr>
          <p:cNvSpPr txBox="1"/>
          <p:nvPr/>
        </p:nvSpPr>
        <p:spPr>
          <a:xfrm>
            <a:off x="1005840" y="353974"/>
            <a:ext cx="3474720" cy="369332"/>
          </a:xfrm>
          <a:prstGeom prst="rect">
            <a:avLst/>
          </a:prstGeom>
          <a:noFill/>
        </p:spPr>
        <p:txBody>
          <a:bodyPr wrap="square" rtlCol="0">
            <a:spAutoFit/>
          </a:bodyPr>
          <a:lstStyle/>
          <a:p>
            <a:r>
              <a:rPr lang="id-ID" dirty="0">
                <a:solidFill>
                  <a:srgbClr val="C6463B"/>
                </a:solidFill>
                <a:latin typeface="Hiragino Kaku Gothic StdN W8" panose="020B0800000000000000" pitchFamily="34" charset="-128"/>
                <a:ea typeface="Hiragino Kaku Gothic StdN W8" panose="020B0800000000000000" pitchFamily="34" charset="-128"/>
              </a:rPr>
              <a:t>Inklusi Sosial</a:t>
            </a:r>
          </a:p>
        </p:txBody>
      </p:sp>
      <p:sp>
        <p:nvSpPr>
          <p:cNvPr id="11" name="Rounded Rectangle 10">
            <a:extLst>
              <a:ext uri="{FF2B5EF4-FFF2-40B4-BE49-F238E27FC236}">
                <a16:creationId xmlns:a16="http://schemas.microsoft.com/office/drawing/2014/main" id="{6E65FFDF-9B88-DC22-57CA-33522C10E9EA}"/>
              </a:ext>
            </a:extLst>
          </p:cNvPr>
          <p:cNvSpPr/>
          <p:nvPr/>
        </p:nvSpPr>
        <p:spPr>
          <a:xfrm>
            <a:off x="368300" y="2932380"/>
            <a:ext cx="603250" cy="545782"/>
          </a:xfrm>
          <a:prstGeom prst="roundRect">
            <a:avLst/>
          </a:prstGeom>
          <a:solidFill>
            <a:srgbClr val="C6463B">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5.</a:t>
            </a:r>
          </a:p>
        </p:txBody>
      </p:sp>
      <p:sp>
        <p:nvSpPr>
          <p:cNvPr id="12" name="TextBox 11">
            <a:extLst>
              <a:ext uri="{FF2B5EF4-FFF2-40B4-BE49-F238E27FC236}">
                <a16:creationId xmlns:a16="http://schemas.microsoft.com/office/drawing/2014/main" id="{D64AE1A6-E608-7C04-8069-637BC052E8EF}"/>
              </a:ext>
            </a:extLst>
          </p:cNvPr>
          <p:cNvSpPr txBox="1"/>
          <p:nvPr/>
        </p:nvSpPr>
        <p:spPr>
          <a:xfrm>
            <a:off x="1005840" y="3020605"/>
            <a:ext cx="3474720" cy="369332"/>
          </a:xfrm>
          <a:prstGeom prst="rect">
            <a:avLst/>
          </a:prstGeom>
          <a:noFill/>
        </p:spPr>
        <p:txBody>
          <a:bodyPr wrap="square" rtlCol="0">
            <a:spAutoFit/>
          </a:bodyPr>
          <a:lstStyle/>
          <a:p>
            <a:r>
              <a:rPr lang="id-ID" dirty="0">
                <a:solidFill>
                  <a:srgbClr val="C6463B"/>
                </a:solidFill>
                <a:latin typeface="Hiragino Kaku Gothic StdN W8" panose="020B0800000000000000" pitchFamily="34" charset="-128"/>
                <a:ea typeface="Hiragino Kaku Gothic StdN W8" panose="020B0800000000000000" pitchFamily="34" charset="-128"/>
              </a:rPr>
              <a:t>Kohesi Sosial</a:t>
            </a:r>
          </a:p>
        </p:txBody>
      </p:sp>
      <p:sp>
        <p:nvSpPr>
          <p:cNvPr id="13" name="TextBox 12">
            <a:extLst>
              <a:ext uri="{FF2B5EF4-FFF2-40B4-BE49-F238E27FC236}">
                <a16:creationId xmlns:a16="http://schemas.microsoft.com/office/drawing/2014/main" id="{DCCA807B-B72E-9B70-1C1E-67A0152981A3}"/>
              </a:ext>
            </a:extLst>
          </p:cNvPr>
          <p:cNvSpPr txBox="1"/>
          <p:nvPr/>
        </p:nvSpPr>
        <p:spPr>
          <a:xfrm>
            <a:off x="1005840" y="811531"/>
            <a:ext cx="4998720" cy="1600438"/>
          </a:xfrm>
          <a:prstGeom prst="rect">
            <a:avLst/>
          </a:prstGeom>
          <a:noFill/>
        </p:spPr>
        <p:txBody>
          <a:bodyPr wrap="square" rtlCol="0">
            <a:spAutoFit/>
          </a:bodyPr>
          <a:lstStyle/>
          <a:p>
            <a:pPr algn="just"/>
            <a:r>
              <a:rPr lang="id-ID" sz="1400" dirty="0">
                <a:latin typeface="Quire Sans Light" panose="020B0302040400020003" pitchFamily="34" charset="0"/>
              </a:rPr>
              <a:t>Organisasi PBB mendefinisikan inklusi sosial sebagai proses meningkatkan partisipasi dalam masyarakat, khususnya bagi orang atau </a:t>
            </a:r>
            <a:r>
              <a:rPr lang="id-ID" sz="1400" dirty="0" err="1">
                <a:latin typeface="Quire Sans Light" panose="020B0302040400020003" pitchFamily="34" charset="0"/>
              </a:rPr>
              <a:t>kelomok</a:t>
            </a:r>
            <a:r>
              <a:rPr lang="id-ID" sz="1400" dirty="0">
                <a:latin typeface="Quire Sans Light" panose="020B0302040400020003" pitchFamily="34" charset="0"/>
              </a:rPr>
              <a:t> yang berada pada posisi kurang beruntung </a:t>
            </a:r>
            <a:r>
              <a:rPr lang="id-ID" sz="1400" dirty="0" err="1">
                <a:latin typeface="Quire Sans Light" panose="020B0302040400020003" pitchFamily="34" charset="0"/>
              </a:rPr>
              <a:t>karenna</a:t>
            </a:r>
            <a:r>
              <a:rPr lang="id-ID" sz="1400" dirty="0">
                <a:latin typeface="Quire Sans Light" panose="020B0302040400020003" pitchFamily="34" charset="0"/>
              </a:rPr>
              <a:t> usia, jenis kelamin, </a:t>
            </a:r>
            <a:r>
              <a:rPr lang="id-ID" sz="1400" dirty="0" err="1">
                <a:latin typeface="Quire Sans Light" panose="020B0302040400020003" pitchFamily="34" charset="0"/>
              </a:rPr>
              <a:t>disabilitas</a:t>
            </a:r>
            <a:r>
              <a:rPr lang="id-ID" sz="1400" dirty="0">
                <a:latin typeface="Quire Sans Light" panose="020B0302040400020003" pitchFamily="34" charset="0"/>
              </a:rPr>
              <a:t>, ras, etnis, agama, ekonomi, atau status yang dimiliki, melalui peningkatan kesempatan, akses ke sumber daya, dan penghormatan terhadap hak-hak.</a:t>
            </a:r>
          </a:p>
        </p:txBody>
      </p:sp>
      <p:sp>
        <p:nvSpPr>
          <p:cNvPr id="14" name="TextBox 13">
            <a:extLst>
              <a:ext uri="{FF2B5EF4-FFF2-40B4-BE49-F238E27FC236}">
                <a16:creationId xmlns:a16="http://schemas.microsoft.com/office/drawing/2014/main" id="{C6576038-85AA-636F-5C74-D792707C9905}"/>
              </a:ext>
            </a:extLst>
          </p:cNvPr>
          <p:cNvSpPr txBox="1"/>
          <p:nvPr/>
        </p:nvSpPr>
        <p:spPr>
          <a:xfrm>
            <a:off x="6299200" y="811531"/>
            <a:ext cx="4998720" cy="1384995"/>
          </a:xfrm>
          <a:prstGeom prst="rect">
            <a:avLst/>
          </a:prstGeom>
          <a:noFill/>
        </p:spPr>
        <p:txBody>
          <a:bodyPr wrap="square" rtlCol="0">
            <a:spAutoFit/>
          </a:bodyPr>
          <a:lstStyle/>
          <a:p>
            <a:pPr algn="just"/>
            <a:r>
              <a:rPr lang="id-ID" sz="1400" dirty="0">
                <a:latin typeface="Quire Sans Light" panose="020B0302040400020003" pitchFamily="34" charset="0"/>
              </a:rPr>
              <a:t>Salah satu syarat untuk mewujudkan masyarakat inklusif adalah kesadaran akan nilai moral, yang mengandung:</a:t>
            </a:r>
          </a:p>
          <a:p>
            <a:pPr marL="342900" indent="-342900" algn="just">
              <a:buFont typeface="+mj-lt"/>
              <a:buAutoNum type="alphaLcPeriod"/>
            </a:pPr>
            <a:r>
              <a:rPr lang="id-ID" sz="1400" dirty="0">
                <a:latin typeface="Quire Sans Light" panose="020B0302040400020003" pitchFamily="34" charset="0"/>
              </a:rPr>
              <a:t>kesadaran bahwa pluralisme tidak bisa dihindari;</a:t>
            </a:r>
          </a:p>
          <a:p>
            <a:pPr marL="342900" indent="-342900" algn="just">
              <a:buFont typeface="+mj-lt"/>
              <a:buAutoNum type="alphaLcPeriod"/>
            </a:pPr>
            <a:r>
              <a:rPr lang="id-ID" sz="1400" dirty="0">
                <a:latin typeface="Quire Sans Light" panose="020B0302040400020003" pitchFamily="34" charset="0"/>
              </a:rPr>
              <a:t>sikap jujur dan pikiran sehat dijunjung tinggi;</a:t>
            </a:r>
          </a:p>
          <a:p>
            <a:pPr marL="342900" indent="-342900" algn="just">
              <a:buFont typeface="+mj-lt"/>
              <a:buAutoNum type="alphaLcPeriod"/>
            </a:pPr>
            <a:r>
              <a:rPr lang="id-ID" sz="1400" dirty="0">
                <a:latin typeface="Quire Sans Light" panose="020B0302040400020003" pitchFamily="34" charset="0"/>
              </a:rPr>
              <a:t>kerja sama </a:t>
            </a:r>
            <a:r>
              <a:rPr lang="id-ID" sz="1400" dirty="0" err="1">
                <a:latin typeface="Quire Sans Light" panose="020B0302040400020003" pitchFamily="34" charset="0"/>
              </a:rPr>
              <a:t>antarwarfa</a:t>
            </a:r>
            <a:r>
              <a:rPr lang="id-ID" sz="1400" dirty="0">
                <a:latin typeface="Quire Sans Light" panose="020B0302040400020003" pitchFamily="34" charset="0"/>
              </a:rPr>
              <a:t> untuk mencapai tujuan bersama; dan</a:t>
            </a:r>
          </a:p>
          <a:p>
            <a:pPr marL="342900" indent="-342900" algn="just">
              <a:buFont typeface="+mj-lt"/>
              <a:buAutoNum type="alphaLcPeriod"/>
            </a:pPr>
            <a:r>
              <a:rPr lang="id-ID" sz="1400" dirty="0">
                <a:latin typeface="Quire Sans Light" panose="020B0302040400020003" pitchFamily="34" charset="0"/>
              </a:rPr>
              <a:t>sikap dewasa dalam bermasyarakat.</a:t>
            </a:r>
          </a:p>
        </p:txBody>
      </p:sp>
      <p:sp>
        <p:nvSpPr>
          <p:cNvPr id="15" name="TextBox 14">
            <a:extLst>
              <a:ext uri="{FF2B5EF4-FFF2-40B4-BE49-F238E27FC236}">
                <a16:creationId xmlns:a16="http://schemas.microsoft.com/office/drawing/2014/main" id="{27BB293E-C068-EC0A-8791-A6C914215C82}"/>
              </a:ext>
            </a:extLst>
          </p:cNvPr>
          <p:cNvSpPr txBox="1"/>
          <p:nvPr/>
        </p:nvSpPr>
        <p:spPr>
          <a:xfrm>
            <a:off x="1005840" y="3430798"/>
            <a:ext cx="4998720" cy="1815882"/>
          </a:xfrm>
          <a:prstGeom prst="rect">
            <a:avLst/>
          </a:prstGeom>
          <a:noFill/>
        </p:spPr>
        <p:txBody>
          <a:bodyPr wrap="square" rtlCol="0">
            <a:spAutoFit/>
          </a:bodyPr>
          <a:lstStyle/>
          <a:p>
            <a:pPr algn="just"/>
            <a:r>
              <a:rPr lang="id-ID" sz="1400" dirty="0">
                <a:latin typeface="Quire Sans Light" panose="020B0302040400020003" pitchFamily="34" charset="0"/>
              </a:rPr>
              <a:t>Menurut </a:t>
            </a:r>
            <a:r>
              <a:rPr lang="id-ID" sz="1400" b="1" dirty="0" err="1">
                <a:latin typeface="Quire Sans" panose="020B0502040400020003" pitchFamily="34" charset="0"/>
                <a:cs typeface="Quire Sans" panose="020B0502040400020003" pitchFamily="34" charset="0"/>
              </a:rPr>
              <a:t>Émile</a:t>
            </a:r>
            <a:r>
              <a:rPr lang="id-ID" sz="1400" b="1" dirty="0">
                <a:latin typeface="Quire Sans" panose="020B0502040400020003" pitchFamily="34" charset="0"/>
                <a:cs typeface="Quire Sans" panose="020B0502040400020003" pitchFamily="34" charset="0"/>
              </a:rPr>
              <a:t> </a:t>
            </a:r>
            <a:r>
              <a:rPr lang="id-ID" sz="1400" b="1" dirty="0" err="1">
                <a:latin typeface="Quire Sans" panose="020B0502040400020003" pitchFamily="34" charset="0"/>
                <a:cs typeface="Quire Sans" panose="020B0502040400020003" pitchFamily="34" charset="0"/>
              </a:rPr>
              <a:t>Durkheim</a:t>
            </a:r>
            <a:r>
              <a:rPr lang="id-ID" sz="1400" dirty="0">
                <a:latin typeface="Quire Sans Light" panose="020B0302040400020003" pitchFamily="34" charset="0"/>
              </a:rPr>
              <a:t>, kohesi sosial tercipta karena persamaan nilai dan tantangan serta kesempatan yang setara yang didasari oleh </a:t>
            </a:r>
            <a:r>
              <a:rPr lang="id-ID" sz="1400" dirty="0" err="1">
                <a:latin typeface="Quire Sans Light" panose="020B0302040400020003" pitchFamily="34" charset="0"/>
              </a:rPr>
              <a:t>haraoan</a:t>
            </a:r>
            <a:r>
              <a:rPr lang="id-ID" sz="1400" dirty="0">
                <a:latin typeface="Quire Sans Light" panose="020B0302040400020003" pitchFamily="34" charset="0"/>
              </a:rPr>
              <a:t> dan kepercayaan. </a:t>
            </a:r>
            <a:r>
              <a:rPr lang="id-ID" sz="1400" dirty="0" err="1">
                <a:latin typeface="Quire Sans Light" panose="020B0302040400020003" pitchFamily="34" charset="0"/>
              </a:rPr>
              <a:t>Kohesivitas</a:t>
            </a:r>
            <a:r>
              <a:rPr lang="id-ID" sz="1400" dirty="0">
                <a:latin typeface="Quire Sans Light" panose="020B0302040400020003" pitchFamily="34" charset="0"/>
              </a:rPr>
              <a:t> kelompok terbentuk karena adanya ketertarikan antara anggota yang satu dengan lainnya. Makin kohesif sebuah kelompok, makin mudah pula anggota-anggotanya tunduk pada norma-norma dan makin tidak toleran kepada anggota yang menyimpang.</a:t>
            </a:r>
          </a:p>
        </p:txBody>
      </p:sp>
      <p:sp>
        <p:nvSpPr>
          <p:cNvPr id="16" name="TextBox 15">
            <a:extLst>
              <a:ext uri="{FF2B5EF4-FFF2-40B4-BE49-F238E27FC236}">
                <a16:creationId xmlns:a16="http://schemas.microsoft.com/office/drawing/2014/main" id="{EC4C18F7-EA1C-8507-F2F3-52ABAF710161}"/>
              </a:ext>
            </a:extLst>
          </p:cNvPr>
          <p:cNvSpPr txBox="1"/>
          <p:nvPr/>
        </p:nvSpPr>
        <p:spPr>
          <a:xfrm>
            <a:off x="6299200" y="3417880"/>
            <a:ext cx="4998720" cy="1815882"/>
          </a:xfrm>
          <a:prstGeom prst="rect">
            <a:avLst/>
          </a:prstGeom>
          <a:noFill/>
        </p:spPr>
        <p:txBody>
          <a:bodyPr wrap="square" rtlCol="0">
            <a:spAutoFit/>
          </a:bodyPr>
          <a:lstStyle/>
          <a:p>
            <a:pPr algn="just"/>
            <a:r>
              <a:rPr lang="id-ID" sz="1400" dirty="0">
                <a:latin typeface="Quire Sans Light" panose="020B0302040400020003" pitchFamily="34" charset="0"/>
              </a:rPr>
              <a:t>Faktor-faktor yang memengaruhi </a:t>
            </a:r>
            <a:r>
              <a:rPr lang="id-ID" sz="1400" dirty="0" err="1">
                <a:latin typeface="Quire Sans Light" panose="020B0302040400020003" pitchFamily="34" charset="0"/>
              </a:rPr>
              <a:t>kohevisitas</a:t>
            </a:r>
            <a:r>
              <a:rPr lang="id-ID" sz="1400" dirty="0">
                <a:latin typeface="Quire Sans Light" panose="020B0302040400020003" pitchFamily="34" charset="0"/>
              </a:rPr>
              <a:t> kelompok menurut </a:t>
            </a:r>
            <a:r>
              <a:rPr lang="id-ID" sz="1400" b="1" dirty="0" err="1">
                <a:latin typeface="Quire Sans" panose="020B0502040400020003" pitchFamily="34" charset="0"/>
                <a:cs typeface="Quire Sans" panose="020B0502040400020003" pitchFamily="34" charset="0"/>
              </a:rPr>
              <a:t>Dorwin</a:t>
            </a:r>
            <a:r>
              <a:rPr lang="id-ID" sz="1400" b="1" dirty="0">
                <a:latin typeface="Quire Sans" panose="020B0502040400020003" pitchFamily="34" charset="0"/>
                <a:cs typeface="Quire Sans" panose="020B0502040400020003" pitchFamily="34" charset="0"/>
              </a:rPr>
              <a:t> </a:t>
            </a:r>
            <a:r>
              <a:rPr lang="id-ID" sz="1400" b="1" dirty="0" err="1">
                <a:latin typeface="Quire Sans" panose="020B0502040400020003" pitchFamily="34" charset="0"/>
                <a:cs typeface="Quire Sans" panose="020B0502040400020003" pitchFamily="34" charset="0"/>
              </a:rPr>
              <a:t>Cartwright</a:t>
            </a:r>
            <a:r>
              <a:rPr lang="id-ID" sz="1400" b="1" dirty="0">
                <a:latin typeface="Quire Sans" panose="020B0502040400020003" pitchFamily="34" charset="0"/>
                <a:cs typeface="Quire Sans" panose="020B0502040400020003" pitchFamily="34" charset="0"/>
              </a:rPr>
              <a:t> </a:t>
            </a:r>
            <a:r>
              <a:rPr lang="id-ID" sz="1400" dirty="0">
                <a:latin typeface="Quire Sans Light" panose="020B0302040400020003" pitchFamily="34" charset="0"/>
              </a:rPr>
              <a:t>dan </a:t>
            </a:r>
            <a:r>
              <a:rPr lang="id-ID" sz="1400" b="1" dirty="0">
                <a:latin typeface="Quire Sans" panose="020B0502040400020003" pitchFamily="34" charset="0"/>
                <a:cs typeface="Quire Sans" panose="020B0502040400020003" pitchFamily="34" charset="0"/>
              </a:rPr>
              <a:t>Alvin </a:t>
            </a:r>
            <a:r>
              <a:rPr lang="id-ID" sz="1400" b="1" dirty="0" err="1">
                <a:latin typeface="Quire Sans" panose="020B0502040400020003" pitchFamily="34" charset="0"/>
                <a:cs typeface="Quire Sans" panose="020B0502040400020003" pitchFamily="34" charset="0"/>
              </a:rPr>
              <a:t>Zander</a:t>
            </a:r>
            <a:r>
              <a:rPr lang="id-ID" sz="1400" b="1" dirty="0">
                <a:latin typeface="Quire Sans" panose="020B0502040400020003" pitchFamily="34" charset="0"/>
                <a:cs typeface="Quire Sans" panose="020B0502040400020003" pitchFamily="34" charset="0"/>
              </a:rPr>
              <a:t> </a:t>
            </a:r>
            <a:r>
              <a:rPr lang="id-ID" sz="1400" dirty="0">
                <a:latin typeface="Quire Sans Light" panose="020B0302040400020003" pitchFamily="34" charset="0"/>
              </a:rPr>
              <a:t>antara lain sebagai berikut.</a:t>
            </a:r>
          </a:p>
          <a:p>
            <a:pPr marL="342900" indent="-342900" algn="just">
              <a:buFont typeface="+mj-lt"/>
              <a:buAutoNum type="alphaLcPeriod"/>
            </a:pPr>
            <a:r>
              <a:rPr lang="id-ID" sz="1400" dirty="0">
                <a:latin typeface="Quire Sans Light" panose="020B0302040400020003" pitchFamily="34" charset="0"/>
              </a:rPr>
              <a:t>Potensi kelompok yang memberi pengaruh terhadap individu.</a:t>
            </a:r>
          </a:p>
          <a:p>
            <a:pPr marL="342900" indent="-342900" algn="just">
              <a:buFont typeface="+mj-lt"/>
              <a:buAutoNum type="alphaLcPeriod"/>
            </a:pPr>
            <a:r>
              <a:rPr lang="id-ID" sz="1400" dirty="0">
                <a:latin typeface="Quire Sans Light" panose="020B0302040400020003" pitchFamily="34" charset="0"/>
              </a:rPr>
              <a:t>Motif yang mendasari keanggotaan dalam kelompok.</a:t>
            </a:r>
          </a:p>
          <a:p>
            <a:pPr marL="342900" indent="-342900" algn="just">
              <a:buFont typeface="+mj-lt"/>
              <a:buAutoNum type="alphaLcPeriod"/>
            </a:pPr>
            <a:r>
              <a:rPr lang="id-ID" sz="1400" dirty="0">
                <a:latin typeface="Quire Sans Light" panose="020B0302040400020003" pitchFamily="34" charset="0"/>
              </a:rPr>
              <a:t>Harapan terhadap kelompok.</a:t>
            </a:r>
          </a:p>
          <a:p>
            <a:pPr marL="342900" indent="-342900" algn="just">
              <a:buFont typeface="+mj-lt"/>
              <a:buAutoNum type="alphaLcPeriod"/>
            </a:pPr>
            <a:r>
              <a:rPr lang="id-ID" sz="1400" dirty="0">
                <a:latin typeface="Quire Sans Light" panose="020B0302040400020003" pitchFamily="34" charset="0"/>
              </a:rPr>
              <a:t>Penilaian individu terhadap hasil yang diperoleh.</a:t>
            </a:r>
          </a:p>
        </p:txBody>
      </p:sp>
    </p:spTree>
    <p:extLst>
      <p:ext uri="{BB962C8B-B14F-4D97-AF65-F5344CB8AC3E}">
        <p14:creationId xmlns:p14="http://schemas.microsoft.com/office/powerpoint/2010/main" val="3309002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2" name="Picture 11">
            <a:extLst>
              <a:ext uri="{FF2B5EF4-FFF2-40B4-BE49-F238E27FC236}">
                <a16:creationId xmlns:a16="http://schemas.microsoft.com/office/drawing/2014/main" id="{1BABE497-6407-7F0A-DCF4-34AD448E3E13}"/>
              </a:ext>
            </a:extLst>
          </p:cNvPr>
          <p:cNvPicPr>
            <a:picLocks noChangeAspect="1"/>
          </p:cNvPicPr>
          <p:nvPr/>
        </p:nvPicPr>
        <p:blipFill>
          <a:blip r:embed="rId5"/>
          <a:stretch>
            <a:fillRect/>
          </a:stretch>
        </p:blipFill>
        <p:spPr>
          <a:xfrm>
            <a:off x="5225842" y="2220686"/>
            <a:ext cx="6114599" cy="4076399"/>
          </a:xfrm>
          <a:prstGeom prst="rect">
            <a:avLst/>
          </a:prstGeom>
        </p:spPr>
      </p:pic>
      <p:sp>
        <p:nvSpPr>
          <p:cNvPr id="13" name="TextBox 12">
            <a:extLst>
              <a:ext uri="{FF2B5EF4-FFF2-40B4-BE49-F238E27FC236}">
                <a16:creationId xmlns:a16="http://schemas.microsoft.com/office/drawing/2014/main" id="{71BC7FC6-AD7A-C48C-05CB-E4B61694A262}"/>
              </a:ext>
            </a:extLst>
          </p:cNvPr>
          <p:cNvSpPr txBox="1"/>
          <p:nvPr/>
        </p:nvSpPr>
        <p:spPr>
          <a:xfrm>
            <a:off x="1056904" y="2113773"/>
            <a:ext cx="4814997" cy="1569660"/>
          </a:xfrm>
          <a:prstGeom prst="rect">
            <a:avLst/>
          </a:prstGeom>
          <a:noFill/>
        </p:spPr>
        <p:txBody>
          <a:bodyPr wrap="square" rtlCol="0">
            <a:spAutoFit/>
          </a:bodyPr>
          <a:lstStyle/>
          <a:p>
            <a:pPr marL="514350" indent="-514350">
              <a:buFont typeface="+mj-lt"/>
              <a:buAutoNum type="alphaUcPeriod" startAt="2"/>
            </a:pPr>
            <a:r>
              <a:rPr lang="id-ID" sz="3200" dirty="0">
                <a:solidFill>
                  <a:srgbClr val="0070C0"/>
                </a:solidFill>
                <a:latin typeface="Cooper Black" panose="0208090404030B020404" pitchFamily="18" charset="77"/>
                <a:ea typeface="Dotum" panose="020B0600000101010101" pitchFamily="34" charset="-127"/>
              </a:rPr>
              <a:t>Upaya untuk Membangun Harmoni Sosial</a:t>
            </a:r>
          </a:p>
        </p:txBody>
      </p:sp>
    </p:spTree>
    <p:extLst>
      <p:ext uri="{BB962C8B-B14F-4D97-AF65-F5344CB8AC3E}">
        <p14:creationId xmlns:p14="http://schemas.microsoft.com/office/powerpoint/2010/main" val="2160171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Rounded Rectangle 10">
            <a:extLst>
              <a:ext uri="{FF2B5EF4-FFF2-40B4-BE49-F238E27FC236}">
                <a16:creationId xmlns:a16="http://schemas.microsoft.com/office/drawing/2014/main" id="{3A5D1D36-A9B8-8DFE-4BBB-56EA14A0985A}"/>
              </a:ext>
            </a:extLst>
          </p:cNvPr>
          <p:cNvSpPr/>
          <p:nvPr/>
        </p:nvSpPr>
        <p:spPr>
          <a:xfrm>
            <a:off x="742950" y="542925"/>
            <a:ext cx="10672763" cy="1121834"/>
          </a:xfrm>
          <a:prstGeom prst="roundRect">
            <a:avLst>
              <a:gd name="adj" fmla="val 12381"/>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2" name="TextBox 11">
            <a:extLst>
              <a:ext uri="{FF2B5EF4-FFF2-40B4-BE49-F238E27FC236}">
                <a16:creationId xmlns:a16="http://schemas.microsoft.com/office/drawing/2014/main" id="{F294DF46-ADE4-A735-79E2-2CB1CD5DCAD9}"/>
              </a:ext>
            </a:extLst>
          </p:cNvPr>
          <p:cNvSpPr txBox="1"/>
          <p:nvPr/>
        </p:nvSpPr>
        <p:spPr>
          <a:xfrm>
            <a:off x="986790" y="688343"/>
            <a:ext cx="10218420" cy="830997"/>
          </a:xfrm>
          <a:prstGeom prst="rect">
            <a:avLst/>
          </a:prstGeom>
          <a:noFill/>
        </p:spPr>
        <p:txBody>
          <a:bodyPr wrap="square" rtlCol="0">
            <a:spAutoFit/>
          </a:bodyPr>
          <a:lstStyle/>
          <a:p>
            <a:pPr algn="just"/>
            <a:r>
              <a:rPr lang="id-ID" sz="1600" dirty="0">
                <a:latin typeface="Quire Sans Light" panose="020B0302040400020003" pitchFamily="34" charset="0"/>
              </a:rPr>
              <a:t>Penciptaan harmoni di masyarakat tergantung dari sikap dan perilaku kita sebagai warga masyarakat. Jika kita hendak mewujudkan kondisi yang harmonis dalam masyarakat, hal pertama yang perlu kita persiapkan adalah sikap mental masyarakat itu sendiri. </a:t>
            </a:r>
          </a:p>
        </p:txBody>
      </p:sp>
      <p:sp>
        <p:nvSpPr>
          <p:cNvPr id="13" name="Rounded Rectangle 12">
            <a:extLst>
              <a:ext uri="{FF2B5EF4-FFF2-40B4-BE49-F238E27FC236}">
                <a16:creationId xmlns:a16="http://schemas.microsoft.com/office/drawing/2014/main" id="{B439123E-9C45-FB6E-39AA-BD52ADCDC8B0}"/>
              </a:ext>
            </a:extLst>
          </p:cNvPr>
          <p:cNvSpPr/>
          <p:nvPr/>
        </p:nvSpPr>
        <p:spPr>
          <a:xfrm>
            <a:off x="759618" y="1810177"/>
            <a:ext cx="10672763" cy="4259153"/>
          </a:xfrm>
          <a:prstGeom prst="roundRect">
            <a:avLst>
              <a:gd name="adj" fmla="val 12381"/>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4" name="TextBox 13">
            <a:extLst>
              <a:ext uri="{FF2B5EF4-FFF2-40B4-BE49-F238E27FC236}">
                <a16:creationId xmlns:a16="http://schemas.microsoft.com/office/drawing/2014/main" id="{ED503E3B-6B00-1937-728E-EC3B5F2F4EE0}"/>
              </a:ext>
            </a:extLst>
          </p:cNvPr>
          <p:cNvSpPr txBox="1"/>
          <p:nvPr/>
        </p:nvSpPr>
        <p:spPr>
          <a:xfrm>
            <a:off x="1005840" y="1944813"/>
            <a:ext cx="10218420" cy="830997"/>
          </a:xfrm>
          <a:prstGeom prst="rect">
            <a:avLst/>
          </a:prstGeom>
          <a:noFill/>
        </p:spPr>
        <p:txBody>
          <a:bodyPr wrap="square" rtlCol="0">
            <a:spAutoFit/>
          </a:bodyPr>
          <a:lstStyle/>
          <a:p>
            <a:pPr algn="just"/>
            <a:r>
              <a:rPr lang="id-ID" sz="1600" dirty="0" err="1">
                <a:latin typeface="Quire Sans Light" panose="020B0302040400020003" pitchFamily="34" charset="0"/>
              </a:rPr>
              <a:t>Manisha</a:t>
            </a:r>
            <a:r>
              <a:rPr lang="id-ID" sz="1600" dirty="0">
                <a:latin typeface="Quire Sans Light" panose="020B0302040400020003" pitchFamily="34" charset="0"/>
              </a:rPr>
              <a:t> Sharma menyebutkan bahwa upaya menciptakan dan mendorong harmoni sosial </a:t>
            </a:r>
            <a:r>
              <a:rPr lang="id-ID" sz="1600" dirty="0" err="1">
                <a:latin typeface="Quire Sans Light" panose="020B0302040400020003" pitchFamily="34" charset="0"/>
              </a:rPr>
              <a:t>dapar</a:t>
            </a:r>
            <a:r>
              <a:rPr lang="id-ID" sz="1600" dirty="0">
                <a:latin typeface="Quire Sans Light" panose="020B0302040400020003" pitchFamily="34" charset="0"/>
              </a:rPr>
              <a:t> dilakukan pada tingkat pribadi atau individu dan institusi atau lembaga sosial. Hal-hal yang dapat dilakukan pada tingkat individu antara lain sebagai berikut. </a:t>
            </a:r>
          </a:p>
        </p:txBody>
      </p:sp>
      <p:sp>
        <p:nvSpPr>
          <p:cNvPr id="15" name="Google Shape;467;p34">
            <a:extLst>
              <a:ext uri="{FF2B5EF4-FFF2-40B4-BE49-F238E27FC236}">
                <a16:creationId xmlns:a16="http://schemas.microsoft.com/office/drawing/2014/main" id="{AF215911-0BA6-BDB0-DF14-A3A392CAE6D4}"/>
              </a:ext>
            </a:extLst>
          </p:cNvPr>
          <p:cNvSpPr/>
          <p:nvPr/>
        </p:nvSpPr>
        <p:spPr>
          <a:xfrm>
            <a:off x="1058352" y="2779801"/>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1.</a:t>
            </a:r>
            <a:endParaRPr sz="1600" b="1" dirty="0">
              <a:solidFill>
                <a:schemeClr val="bg1"/>
              </a:solidFill>
              <a:latin typeface="Quire Sans" panose="020B0502040400020003" pitchFamily="34" charset="0"/>
              <a:cs typeface="Quire Sans" panose="020B0502040400020003" pitchFamily="34" charset="0"/>
            </a:endParaRPr>
          </a:p>
        </p:txBody>
      </p:sp>
      <p:sp>
        <p:nvSpPr>
          <p:cNvPr id="16" name="TextBox 15">
            <a:extLst>
              <a:ext uri="{FF2B5EF4-FFF2-40B4-BE49-F238E27FC236}">
                <a16:creationId xmlns:a16="http://schemas.microsoft.com/office/drawing/2014/main" id="{22A8E0E1-B777-17B2-AC81-3E8C0EA000D8}"/>
              </a:ext>
            </a:extLst>
          </p:cNvPr>
          <p:cNvSpPr txBox="1"/>
          <p:nvPr/>
        </p:nvSpPr>
        <p:spPr>
          <a:xfrm>
            <a:off x="1615792" y="2859613"/>
            <a:ext cx="9641930" cy="569387"/>
          </a:xfrm>
          <a:prstGeom prst="rect">
            <a:avLst/>
          </a:prstGeom>
          <a:noFill/>
        </p:spPr>
        <p:txBody>
          <a:bodyPr wrap="square" rtlCol="0">
            <a:spAutoFit/>
          </a:bodyPr>
          <a:lstStyle/>
          <a:p>
            <a:pPr algn="just"/>
            <a:r>
              <a:rPr lang="id-ID" sz="1600" b="1" dirty="0">
                <a:solidFill>
                  <a:srgbClr val="0070C0"/>
                </a:solidFill>
                <a:ea typeface="Hiragino Kaku Gothic StdN W8" panose="020B0800000000000000" pitchFamily="34" charset="-128"/>
                <a:cs typeface="Quire Sans" panose="020B0502040400020003" pitchFamily="34" charset="0"/>
              </a:rPr>
              <a:t>Mengembangkan empati. </a:t>
            </a:r>
            <a:r>
              <a:rPr lang="id-ID" sz="1500" dirty="0">
                <a:latin typeface="Quire Sans Light" panose="020B0302040400020003" pitchFamily="34" charset="0"/>
                <a:ea typeface="Hiragino Kaku Gothic StdN W8" panose="020B0800000000000000" pitchFamily="34" charset="-128"/>
                <a:cs typeface="Quire Sans" panose="020B0502040400020003" pitchFamily="34" charset="0"/>
              </a:rPr>
              <a:t>Perasaan atau emosi mendorong seseorang untuk berbuat benar atau salah. Saat menilai perbuatan benar atau salah orang lain, seseorang sebaiknya mencoba memahami perasaan atau emosi orang tersebut.</a:t>
            </a:r>
            <a:endParaRPr lang="id-ID" sz="1500" dirty="0">
              <a:solidFill>
                <a:srgbClr val="0070C0"/>
              </a:solidFill>
              <a:latin typeface="Quire Sans Light" panose="020B0302040400020003" pitchFamily="34" charset="0"/>
              <a:ea typeface="Hiragino Kaku Gothic StdN W8" panose="020B0800000000000000" pitchFamily="34" charset="-128"/>
              <a:cs typeface="Quire Sans" panose="020B0502040400020003" pitchFamily="34" charset="0"/>
            </a:endParaRPr>
          </a:p>
        </p:txBody>
      </p:sp>
      <p:sp>
        <p:nvSpPr>
          <p:cNvPr id="17" name="Google Shape;467;p34">
            <a:extLst>
              <a:ext uri="{FF2B5EF4-FFF2-40B4-BE49-F238E27FC236}">
                <a16:creationId xmlns:a16="http://schemas.microsoft.com/office/drawing/2014/main" id="{24527D55-6477-244D-DDC7-AD9FE1218E84}"/>
              </a:ext>
            </a:extLst>
          </p:cNvPr>
          <p:cNvSpPr/>
          <p:nvPr/>
        </p:nvSpPr>
        <p:spPr>
          <a:xfrm>
            <a:off x="1058352" y="3429000"/>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2.</a:t>
            </a:r>
            <a:endParaRPr sz="1600" b="1" dirty="0">
              <a:solidFill>
                <a:schemeClr val="bg1"/>
              </a:solidFill>
              <a:latin typeface="Quire Sans" panose="020B0502040400020003" pitchFamily="34" charset="0"/>
              <a:cs typeface="Quire Sans" panose="020B0502040400020003" pitchFamily="34" charset="0"/>
            </a:endParaRPr>
          </a:p>
        </p:txBody>
      </p:sp>
      <p:sp>
        <p:nvSpPr>
          <p:cNvPr id="18" name="TextBox 17">
            <a:extLst>
              <a:ext uri="{FF2B5EF4-FFF2-40B4-BE49-F238E27FC236}">
                <a16:creationId xmlns:a16="http://schemas.microsoft.com/office/drawing/2014/main" id="{6133554D-4635-6C5F-AE3F-6DF096F53453}"/>
              </a:ext>
            </a:extLst>
          </p:cNvPr>
          <p:cNvSpPr txBox="1"/>
          <p:nvPr/>
        </p:nvSpPr>
        <p:spPr>
          <a:xfrm>
            <a:off x="1615792" y="3433323"/>
            <a:ext cx="9641930" cy="569387"/>
          </a:xfrm>
          <a:prstGeom prst="rect">
            <a:avLst/>
          </a:prstGeom>
          <a:noFill/>
        </p:spPr>
        <p:txBody>
          <a:bodyPr wrap="square" rtlCol="0">
            <a:spAutoFit/>
          </a:bodyPr>
          <a:lstStyle/>
          <a:p>
            <a:pPr algn="just"/>
            <a:r>
              <a:rPr lang="id-ID" sz="1600" b="1" dirty="0">
                <a:solidFill>
                  <a:srgbClr val="0070C0"/>
                </a:solidFill>
                <a:ea typeface="Hiragino Kaku Gothic StdN W8" panose="020B0800000000000000" pitchFamily="34" charset="-128"/>
                <a:cs typeface="Quire Sans" panose="020B0502040400020003" pitchFamily="34" charset="0"/>
              </a:rPr>
              <a:t>Membangun kelompok persahabatan atau pertemanan. </a:t>
            </a:r>
            <a:r>
              <a:rPr lang="id-ID" sz="1500" dirty="0">
                <a:latin typeface="Quire Sans Light" panose="020B0302040400020003" pitchFamily="34" charset="0"/>
                <a:ea typeface="Hiragino Kaku Gothic StdN W8" panose="020B0800000000000000" pitchFamily="34" charset="-128"/>
                <a:cs typeface="Quire Sans" panose="020B0502040400020003" pitchFamily="34" charset="0"/>
              </a:rPr>
              <a:t>Kelompok ini terdiri atas dua atau lebih orang yang memiliki kesamaan tujuan atau minat, umumnya bertujuan untuk bersosialisasi dan menjalin hubungan erat. </a:t>
            </a:r>
          </a:p>
        </p:txBody>
      </p:sp>
      <p:sp>
        <p:nvSpPr>
          <p:cNvPr id="20" name="Google Shape;467;p34">
            <a:extLst>
              <a:ext uri="{FF2B5EF4-FFF2-40B4-BE49-F238E27FC236}">
                <a16:creationId xmlns:a16="http://schemas.microsoft.com/office/drawing/2014/main" id="{E1131FD5-B6A2-D70F-7F60-515C441E23F2}"/>
              </a:ext>
            </a:extLst>
          </p:cNvPr>
          <p:cNvSpPr/>
          <p:nvPr/>
        </p:nvSpPr>
        <p:spPr>
          <a:xfrm>
            <a:off x="1058352" y="4099808"/>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3.</a:t>
            </a:r>
            <a:endParaRPr sz="1600" b="1" dirty="0">
              <a:solidFill>
                <a:schemeClr val="bg1"/>
              </a:solidFill>
              <a:latin typeface="Quire Sans" panose="020B0502040400020003" pitchFamily="34" charset="0"/>
              <a:cs typeface="Quire Sans" panose="020B0502040400020003" pitchFamily="34" charset="0"/>
            </a:endParaRPr>
          </a:p>
        </p:txBody>
      </p:sp>
      <p:sp>
        <p:nvSpPr>
          <p:cNvPr id="21" name="TextBox 20">
            <a:extLst>
              <a:ext uri="{FF2B5EF4-FFF2-40B4-BE49-F238E27FC236}">
                <a16:creationId xmlns:a16="http://schemas.microsoft.com/office/drawing/2014/main" id="{2F9544A3-09DA-1861-FC74-105EFF2EFF05}"/>
              </a:ext>
            </a:extLst>
          </p:cNvPr>
          <p:cNvSpPr txBox="1"/>
          <p:nvPr/>
        </p:nvSpPr>
        <p:spPr>
          <a:xfrm>
            <a:off x="1615792" y="4104131"/>
            <a:ext cx="9641930" cy="569387"/>
          </a:xfrm>
          <a:prstGeom prst="rect">
            <a:avLst/>
          </a:prstGeom>
          <a:noFill/>
        </p:spPr>
        <p:txBody>
          <a:bodyPr wrap="square" rtlCol="0">
            <a:spAutoFit/>
          </a:bodyPr>
          <a:lstStyle/>
          <a:p>
            <a:pPr algn="just"/>
            <a:r>
              <a:rPr lang="id-ID" sz="1600" b="1" dirty="0">
                <a:solidFill>
                  <a:srgbClr val="0070C0"/>
                </a:solidFill>
                <a:ea typeface="Hiragino Kaku Gothic StdN W8" panose="020B0800000000000000" pitchFamily="34" charset="-128"/>
                <a:cs typeface="Quire Sans" panose="020B0502040400020003" pitchFamily="34" charset="0"/>
              </a:rPr>
              <a:t>Saling menguatkan. </a:t>
            </a:r>
            <a:r>
              <a:rPr lang="id-ID" sz="1500" dirty="0">
                <a:latin typeface="Quire Sans Light" panose="020B0302040400020003" pitchFamily="34" charset="0"/>
                <a:ea typeface="Hiragino Kaku Gothic StdN W8" panose="020B0800000000000000" pitchFamily="34" charset="-128"/>
                <a:cs typeface="Quire Sans" panose="020B0502040400020003" pitchFamily="34" charset="0"/>
              </a:rPr>
              <a:t>Sekelompok orang yang saling bekerja sama dan saling berbagi pengetahuan serta keahlian mereka akan saling melengkapi sehingga dapat menjadi kekuatan yang hebat. </a:t>
            </a:r>
          </a:p>
        </p:txBody>
      </p:sp>
      <p:sp>
        <p:nvSpPr>
          <p:cNvPr id="25" name="Google Shape;467;p34">
            <a:extLst>
              <a:ext uri="{FF2B5EF4-FFF2-40B4-BE49-F238E27FC236}">
                <a16:creationId xmlns:a16="http://schemas.microsoft.com/office/drawing/2014/main" id="{4C8D7C8E-80CD-6DC1-54A8-36BE8047C8A2}"/>
              </a:ext>
            </a:extLst>
          </p:cNvPr>
          <p:cNvSpPr/>
          <p:nvPr/>
        </p:nvSpPr>
        <p:spPr>
          <a:xfrm>
            <a:off x="1058352" y="4778675"/>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4.</a:t>
            </a:r>
            <a:endParaRPr sz="1600" b="1" dirty="0">
              <a:solidFill>
                <a:schemeClr val="bg1"/>
              </a:solidFill>
              <a:latin typeface="Quire Sans" panose="020B0502040400020003" pitchFamily="34" charset="0"/>
              <a:cs typeface="Quire Sans" panose="020B0502040400020003" pitchFamily="34" charset="0"/>
            </a:endParaRPr>
          </a:p>
        </p:txBody>
      </p:sp>
      <p:sp>
        <p:nvSpPr>
          <p:cNvPr id="26" name="TextBox 25">
            <a:extLst>
              <a:ext uri="{FF2B5EF4-FFF2-40B4-BE49-F238E27FC236}">
                <a16:creationId xmlns:a16="http://schemas.microsoft.com/office/drawing/2014/main" id="{A5155AD0-9CAC-5725-B353-26916D352A1E}"/>
              </a:ext>
            </a:extLst>
          </p:cNvPr>
          <p:cNvSpPr txBox="1"/>
          <p:nvPr/>
        </p:nvSpPr>
        <p:spPr>
          <a:xfrm>
            <a:off x="1615792" y="4782998"/>
            <a:ext cx="9641930" cy="569387"/>
          </a:xfrm>
          <a:prstGeom prst="rect">
            <a:avLst/>
          </a:prstGeom>
          <a:noFill/>
        </p:spPr>
        <p:txBody>
          <a:bodyPr wrap="square" rtlCol="0">
            <a:spAutoFit/>
          </a:bodyPr>
          <a:lstStyle/>
          <a:p>
            <a:pPr algn="just"/>
            <a:r>
              <a:rPr lang="id-ID" sz="1600" b="1" dirty="0">
                <a:solidFill>
                  <a:srgbClr val="0070C0"/>
                </a:solidFill>
                <a:ea typeface="Hiragino Kaku Gothic StdN W8" panose="020B0800000000000000" pitchFamily="34" charset="-128"/>
                <a:cs typeface="Quire Sans" panose="020B0502040400020003" pitchFamily="34" charset="0"/>
              </a:rPr>
              <a:t>Membentuk persekutuan. </a:t>
            </a:r>
            <a:r>
              <a:rPr lang="id-ID" sz="1500" dirty="0">
                <a:latin typeface="Quire Sans Light" panose="020B0302040400020003" pitchFamily="34" charset="0"/>
                <a:ea typeface="Hiragino Kaku Gothic StdN W8" panose="020B0800000000000000" pitchFamily="34" charset="-128"/>
                <a:cs typeface="Quire Sans" panose="020B0502040400020003" pitchFamily="34" charset="0"/>
              </a:rPr>
              <a:t>Orang-orang yang saling percaya dan saling peduli tidak memiliki rasa takut antara satu sama lainnya. Hal tersebut akan mendorong terjalinnya hubungan yang harmonis dan adil.</a:t>
            </a:r>
          </a:p>
        </p:txBody>
      </p:sp>
      <p:sp>
        <p:nvSpPr>
          <p:cNvPr id="27" name="Google Shape;467;p34">
            <a:extLst>
              <a:ext uri="{FF2B5EF4-FFF2-40B4-BE49-F238E27FC236}">
                <a16:creationId xmlns:a16="http://schemas.microsoft.com/office/drawing/2014/main" id="{A73F876C-8311-2106-6191-DCEF0FA22392}"/>
              </a:ext>
            </a:extLst>
          </p:cNvPr>
          <p:cNvSpPr/>
          <p:nvPr/>
        </p:nvSpPr>
        <p:spPr>
          <a:xfrm>
            <a:off x="1058352" y="5413405"/>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5.</a:t>
            </a:r>
            <a:endParaRPr sz="1600" b="1" dirty="0">
              <a:solidFill>
                <a:schemeClr val="bg1"/>
              </a:solidFill>
              <a:latin typeface="Quire Sans" panose="020B0502040400020003" pitchFamily="34" charset="0"/>
              <a:cs typeface="Quire Sans" panose="020B0502040400020003" pitchFamily="34" charset="0"/>
            </a:endParaRPr>
          </a:p>
        </p:txBody>
      </p:sp>
      <p:sp>
        <p:nvSpPr>
          <p:cNvPr id="28" name="TextBox 27">
            <a:extLst>
              <a:ext uri="{FF2B5EF4-FFF2-40B4-BE49-F238E27FC236}">
                <a16:creationId xmlns:a16="http://schemas.microsoft.com/office/drawing/2014/main" id="{50018883-E209-7D7F-67E7-655DEB47AE99}"/>
              </a:ext>
            </a:extLst>
          </p:cNvPr>
          <p:cNvSpPr txBox="1"/>
          <p:nvPr/>
        </p:nvSpPr>
        <p:spPr>
          <a:xfrm>
            <a:off x="1615792" y="5417728"/>
            <a:ext cx="9641930" cy="569387"/>
          </a:xfrm>
          <a:prstGeom prst="rect">
            <a:avLst/>
          </a:prstGeom>
          <a:noFill/>
        </p:spPr>
        <p:txBody>
          <a:bodyPr wrap="square" rtlCol="0">
            <a:spAutoFit/>
          </a:bodyPr>
          <a:lstStyle/>
          <a:p>
            <a:pPr algn="just"/>
            <a:r>
              <a:rPr lang="id-ID" sz="1600" b="1" dirty="0">
                <a:solidFill>
                  <a:srgbClr val="0070C0"/>
                </a:solidFill>
                <a:ea typeface="Hiragino Kaku Gothic StdN W8" panose="020B0800000000000000" pitchFamily="34" charset="-128"/>
                <a:cs typeface="Quire Sans" panose="020B0502040400020003" pitchFamily="34" charset="0"/>
              </a:rPr>
              <a:t>Menjembatani kesenjangan atau perbedaan. </a:t>
            </a:r>
            <a:r>
              <a:rPr lang="id-ID" sz="1500" dirty="0">
                <a:latin typeface="Quire Sans Light" panose="020B0302040400020003" pitchFamily="34" charset="0"/>
                <a:ea typeface="Hiragino Kaku Gothic StdN W8" panose="020B0800000000000000" pitchFamily="34" charset="-128"/>
                <a:cs typeface="Quire Sans" panose="020B0502040400020003" pitchFamily="34" charset="0"/>
              </a:rPr>
              <a:t>Jika kita menghormati hak dan kebebasan orang lain, akan tercipta keseimbangan dan harmoni.</a:t>
            </a:r>
          </a:p>
        </p:txBody>
      </p:sp>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Tree>
    <p:extLst>
      <p:ext uri="{BB962C8B-B14F-4D97-AF65-F5344CB8AC3E}">
        <p14:creationId xmlns:p14="http://schemas.microsoft.com/office/powerpoint/2010/main" val="1932360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TextBox 8">
            <a:extLst>
              <a:ext uri="{FF2B5EF4-FFF2-40B4-BE49-F238E27FC236}">
                <a16:creationId xmlns:a16="http://schemas.microsoft.com/office/drawing/2014/main" id="{DC5E1024-38AD-1917-CE79-2A16CD0723AC}"/>
              </a:ext>
            </a:extLst>
          </p:cNvPr>
          <p:cNvSpPr txBox="1"/>
          <p:nvPr/>
        </p:nvSpPr>
        <p:spPr>
          <a:xfrm>
            <a:off x="683895" y="471487"/>
            <a:ext cx="10824210" cy="584775"/>
          </a:xfrm>
          <a:prstGeom prst="rect">
            <a:avLst/>
          </a:prstGeom>
          <a:noFill/>
        </p:spPr>
        <p:txBody>
          <a:bodyPr wrap="square" rtlCol="0">
            <a:spAutoFit/>
          </a:bodyPr>
          <a:lstStyle/>
          <a:p>
            <a:r>
              <a:rPr lang="id-ID" sz="1600" dirty="0">
                <a:latin typeface="Quire Sans Light" panose="020B0302040400020003" pitchFamily="34" charset="0"/>
              </a:rPr>
              <a:t>Ada beberapa peran yang dapat kita lakukan untuk mendorong pembangunan harmoni sosial dalam masyarakat, antara lain sebagai berikut.</a:t>
            </a:r>
          </a:p>
        </p:txBody>
      </p:sp>
      <p:sp>
        <p:nvSpPr>
          <p:cNvPr id="10" name="Google Shape;467;p34">
            <a:extLst>
              <a:ext uri="{FF2B5EF4-FFF2-40B4-BE49-F238E27FC236}">
                <a16:creationId xmlns:a16="http://schemas.microsoft.com/office/drawing/2014/main" id="{2E4FB0C7-723C-6D05-3C40-8E1E7292C905}"/>
              </a:ext>
            </a:extLst>
          </p:cNvPr>
          <p:cNvSpPr/>
          <p:nvPr/>
        </p:nvSpPr>
        <p:spPr>
          <a:xfrm>
            <a:off x="683895" y="1164928"/>
            <a:ext cx="3879408"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1. </a:t>
            </a:r>
            <a:r>
              <a:rPr lang="en-US" sz="1600" b="1" dirty="0" err="1">
                <a:solidFill>
                  <a:schemeClr val="bg1"/>
                </a:solidFill>
                <a:latin typeface="Quire Sans" panose="020B0502040400020003" pitchFamily="34" charset="0"/>
                <a:cs typeface="Quire Sans" panose="020B0502040400020003" pitchFamily="34" charset="0"/>
              </a:rPr>
              <a:t>Menyebarkan</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Informasi</a:t>
            </a:r>
            <a:endParaRPr sz="1600" b="1" dirty="0">
              <a:solidFill>
                <a:schemeClr val="bg1"/>
              </a:solidFill>
              <a:latin typeface="Quire Sans" panose="020B0502040400020003" pitchFamily="34" charset="0"/>
              <a:cs typeface="Quire Sans" panose="020B0502040400020003" pitchFamily="34" charset="0"/>
            </a:endParaRPr>
          </a:p>
        </p:txBody>
      </p:sp>
      <p:sp>
        <p:nvSpPr>
          <p:cNvPr id="11" name="TextBox 10">
            <a:extLst>
              <a:ext uri="{FF2B5EF4-FFF2-40B4-BE49-F238E27FC236}">
                <a16:creationId xmlns:a16="http://schemas.microsoft.com/office/drawing/2014/main" id="{28F05ADB-5B6C-C250-974E-66C93E915301}"/>
              </a:ext>
            </a:extLst>
          </p:cNvPr>
          <p:cNvSpPr txBox="1"/>
          <p:nvPr/>
        </p:nvSpPr>
        <p:spPr>
          <a:xfrm>
            <a:off x="711200" y="1862865"/>
            <a:ext cx="10485755" cy="1323439"/>
          </a:xfrm>
          <a:prstGeom prst="rect">
            <a:avLst/>
          </a:prstGeom>
          <a:noFill/>
        </p:spPr>
        <p:txBody>
          <a:bodyPr wrap="square" rtlCol="0">
            <a:spAutoFit/>
          </a:bodyPr>
          <a:lstStyle/>
          <a:p>
            <a:pPr algn="just"/>
            <a:r>
              <a:rPr lang="id-ID" sz="1600" dirty="0">
                <a:latin typeface="Quire Sans Light" panose="020B0302040400020003" pitchFamily="34" charset="0"/>
              </a:rPr>
              <a:t>Penyebaran informasi merupakan hal yang paling penting dalam upaya membangun harmoni sosial. Melalui penyebaran informasi, masyarakat akan mengetahui tentang pentingnya harmoni dalam kehidupan bermasyarakat serta cara-cara yang dapat dilakukan untuk </a:t>
            </a:r>
            <a:r>
              <a:rPr lang="id-ID" sz="1600" dirty="0" err="1">
                <a:latin typeface="Quire Sans Light" panose="020B0302040400020003" pitchFamily="34" charset="0"/>
              </a:rPr>
              <a:t>mencapail</a:t>
            </a:r>
            <a:r>
              <a:rPr lang="id-ID" sz="1600" dirty="0">
                <a:latin typeface="Quire Sans Light" panose="020B0302040400020003" pitchFamily="34" charset="0"/>
              </a:rPr>
              <a:t> hal tersebut. Salah satu cara yang dapat dipilih untuk menyebarkan informasi tentang harmoni sosial adalah melalui kampanye. Melalui kampanye, gagasan, ide, dan inovasi dapat disampaikan kepada publik sehingga publik menjadi tertarik, bersimpati, dan peduli serta mau menerima gagasan, ide, dan inovasi tersebut.</a:t>
            </a:r>
          </a:p>
        </p:txBody>
      </p:sp>
      <p:sp>
        <p:nvSpPr>
          <p:cNvPr id="12" name="Google Shape;467;p34">
            <a:extLst>
              <a:ext uri="{FF2B5EF4-FFF2-40B4-BE49-F238E27FC236}">
                <a16:creationId xmlns:a16="http://schemas.microsoft.com/office/drawing/2014/main" id="{1E313EC1-97A7-16E3-EA52-F9241F66FFCE}"/>
              </a:ext>
            </a:extLst>
          </p:cNvPr>
          <p:cNvSpPr/>
          <p:nvPr/>
        </p:nvSpPr>
        <p:spPr>
          <a:xfrm>
            <a:off x="711200" y="3429000"/>
            <a:ext cx="3879408"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2. </a:t>
            </a:r>
            <a:r>
              <a:rPr lang="en-US" sz="1600" b="1" dirty="0" err="1">
                <a:solidFill>
                  <a:schemeClr val="bg1"/>
                </a:solidFill>
                <a:latin typeface="Quire Sans" panose="020B0502040400020003" pitchFamily="34" charset="0"/>
                <a:cs typeface="Quire Sans" panose="020B0502040400020003" pitchFamily="34" charset="0"/>
              </a:rPr>
              <a:t>Melakukan</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diskusi</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atau</a:t>
            </a:r>
            <a:r>
              <a:rPr lang="en-US" sz="1600" b="1" dirty="0">
                <a:solidFill>
                  <a:schemeClr val="bg1"/>
                </a:solidFill>
                <a:latin typeface="Quire Sans" panose="020B0502040400020003" pitchFamily="34" charset="0"/>
                <a:cs typeface="Quire Sans" panose="020B0502040400020003" pitchFamily="34" charset="0"/>
              </a:rPr>
              <a:t> dialog</a:t>
            </a:r>
            <a:endParaRPr sz="1600" b="1" dirty="0">
              <a:solidFill>
                <a:schemeClr val="bg1"/>
              </a:solidFill>
              <a:latin typeface="Quire Sans" panose="020B0502040400020003" pitchFamily="34" charset="0"/>
              <a:cs typeface="Quire Sans" panose="020B0502040400020003" pitchFamily="34" charset="0"/>
            </a:endParaRPr>
          </a:p>
        </p:txBody>
      </p:sp>
      <p:sp>
        <p:nvSpPr>
          <p:cNvPr id="13" name="TextBox 12">
            <a:extLst>
              <a:ext uri="{FF2B5EF4-FFF2-40B4-BE49-F238E27FC236}">
                <a16:creationId xmlns:a16="http://schemas.microsoft.com/office/drawing/2014/main" id="{F3090667-B57D-D24A-5CE4-EEF8D49DB326}"/>
              </a:ext>
            </a:extLst>
          </p:cNvPr>
          <p:cNvSpPr txBox="1"/>
          <p:nvPr/>
        </p:nvSpPr>
        <p:spPr>
          <a:xfrm>
            <a:off x="711200" y="4062797"/>
            <a:ext cx="10485755" cy="1815882"/>
          </a:xfrm>
          <a:prstGeom prst="rect">
            <a:avLst/>
          </a:prstGeom>
          <a:noFill/>
        </p:spPr>
        <p:txBody>
          <a:bodyPr wrap="square" rtlCol="0">
            <a:spAutoFit/>
          </a:bodyPr>
          <a:lstStyle/>
          <a:p>
            <a:pPr algn="just"/>
            <a:r>
              <a:rPr lang="id-ID" sz="1600" dirty="0">
                <a:latin typeface="Quire Sans Light" panose="020B0302040400020003" pitchFamily="34" charset="0"/>
              </a:rPr>
              <a:t>Proses penyebaran informasi biasanya bersifat satu arah, dari pemberi informasi kepada penerima informasi. Diskusi atau dialog membuka peluang terjadinya komunikasi dua arah antara pemberi informasi dan penerima informasi sehingga pertanyaan dan penjelasan dapat disampaikan secara langsung, pemahaman bersama antara kedua belah pihak pun dapat tercapai. Salah satu model diskusi atau dialog yang dapat dilakukan untuk membangun harmoni sosial adalah dengar pendapat umum/publik atau </a:t>
            </a:r>
            <a:r>
              <a:rPr lang="id-ID" sz="1600" i="1" dirty="0" err="1">
                <a:latin typeface="Quire Sans Light" panose="020B0302040400020003" pitchFamily="34" charset="0"/>
              </a:rPr>
              <a:t>public</a:t>
            </a:r>
            <a:r>
              <a:rPr lang="id-ID" sz="1600" i="1" dirty="0">
                <a:latin typeface="Quire Sans Light" panose="020B0302040400020003" pitchFamily="34" charset="0"/>
              </a:rPr>
              <a:t> </a:t>
            </a:r>
            <a:r>
              <a:rPr lang="id-ID" sz="1600" i="1" dirty="0" err="1">
                <a:latin typeface="Quire Sans Light" panose="020B0302040400020003" pitchFamily="34" charset="0"/>
              </a:rPr>
              <a:t>hearing</a:t>
            </a:r>
            <a:r>
              <a:rPr lang="id-ID" sz="1600" i="1" dirty="0">
                <a:latin typeface="Quire Sans Light" panose="020B0302040400020003" pitchFamily="34" charset="0"/>
              </a:rPr>
              <a:t>. </a:t>
            </a:r>
            <a:r>
              <a:rPr lang="id-ID" sz="1600" dirty="0">
                <a:latin typeface="Quire Sans Light" panose="020B0302040400020003" pitchFamily="34" charset="0"/>
              </a:rPr>
              <a:t>Umumnya, dengar pendapatan umum/publik dilakukan oleh lembaga negara atau instansi pemerintah secara formal, dengan perencanaan dan ketentuan khusus, untuk membahas topik atau kegiatan yang berkaitan dengan masyarakat umum.</a:t>
            </a:r>
          </a:p>
        </p:txBody>
      </p:sp>
    </p:spTree>
    <p:extLst>
      <p:ext uri="{BB962C8B-B14F-4D97-AF65-F5344CB8AC3E}">
        <p14:creationId xmlns:p14="http://schemas.microsoft.com/office/powerpoint/2010/main" val="881946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4" name="Picture 13" descr="A group of people sitting at a table&#10;&#10;Description automatically generated with medium confidence">
            <a:extLst>
              <a:ext uri="{FF2B5EF4-FFF2-40B4-BE49-F238E27FC236}">
                <a16:creationId xmlns:a16="http://schemas.microsoft.com/office/drawing/2014/main" id="{A35D2A20-DC26-172E-BA9B-A46950886728}"/>
              </a:ext>
            </a:extLst>
          </p:cNvPr>
          <p:cNvPicPr>
            <a:picLocks noChangeAspect="1"/>
          </p:cNvPicPr>
          <p:nvPr/>
        </p:nvPicPr>
        <p:blipFill>
          <a:blip r:embed="rId3"/>
          <a:stretch>
            <a:fillRect/>
          </a:stretch>
        </p:blipFill>
        <p:spPr>
          <a:xfrm>
            <a:off x="2153875" y="4020223"/>
            <a:ext cx="7784995" cy="3092400"/>
          </a:xfrm>
          <a:prstGeom prst="rect">
            <a:avLst/>
          </a:prstGeom>
        </p:spPr>
      </p:pic>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Google Shape;467;p34">
            <a:extLst>
              <a:ext uri="{FF2B5EF4-FFF2-40B4-BE49-F238E27FC236}">
                <a16:creationId xmlns:a16="http://schemas.microsoft.com/office/drawing/2014/main" id="{86B1D2D5-C29E-0F56-8768-447D8F812D5F}"/>
              </a:ext>
            </a:extLst>
          </p:cNvPr>
          <p:cNvSpPr/>
          <p:nvPr/>
        </p:nvSpPr>
        <p:spPr>
          <a:xfrm>
            <a:off x="803496" y="697230"/>
            <a:ext cx="3879408"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3. </a:t>
            </a:r>
            <a:r>
              <a:rPr lang="en-US" sz="1600" b="1" dirty="0" err="1">
                <a:solidFill>
                  <a:schemeClr val="bg1"/>
                </a:solidFill>
                <a:latin typeface="Quire Sans" panose="020B0502040400020003" pitchFamily="34" charset="0"/>
                <a:cs typeface="Quire Sans" panose="020B0502040400020003" pitchFamily="34" charset="0"/>
              </a:rPr>
              <a:t>Bekerja</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sama</a:t>
            </a:r>
            <a:r>
              <a:rPr lang="en-US" sz="1600" b="1" dirty="0">
                <a:solidFill>
                  <a:schemeClr val="bg1"/>
                </a:solidFill>
                <a:latin typeface="Quire Sans" panose="020B0502040400020003" pitchFamily="34" charset="0"/>
                <a:cs typeface="Quire Sans" panose="020B0502040400020003" pitchFamily="34" charset="0"/>
              </a:rPr>
              <a:t> dan </a:t>
            </a:r>
            <a:r>
              <a:rPr lang="en-US" sz="1600" b="1" dirty="0" err="1">
                <a:solidFill>
                  <a:schemeClr val="bg1"/>
                </a:solidFill>
                <a:latin typeface="Quire Sans" panose="020B0502040400020003" pitchFamily="34" charset="0"/>
                <a:cs typeface="Quire Sans" panose="020B0502040400020003" pitchFamily="34" charset="0"/>
              </a:rPr>
              <a:t>berkolaborasi</a:t>
            </a:r>
            <a:endParaRPr sz="1600" b="1" dirty="0">
              <a:solidFill>
                <a:schemeClr val="bg1"/>
              </a:solidFill>
              <a:latin typeface="Quire Sans" panose="020B0502040400020003" pitchFamily="34" charset="0"/>
              <a:cs typeface="Quire Sans" panose="020B0502040400020003" pitchFamily="34" charset="0"/>
            </a:endParaRPr>
          </a:p>
        </p:txBody>
      </p:sp>
      <p:sp>
        <p:nvSpPr>
          <p:cNvPr id="10" name="TextBox 9">
            <a:extLst>
              <a:ext uri="{FF2B5EF4-FFF2-40B4-BE49-F238E27FC236}">
                <a16:creationId xmlns:a16="http://schemas.microsoft.com/office/drawing/2014/main" id="{4FC0E25D-F6EE-162D-FF83-2BAD336C6149}"/>
              </a:ext>
            </a:extLst>
          </p:cNvPr>
          <p:cNvSpPr txBox="1"/>
          <p:nvPr/>
        </p:nvSpPr>
        <p:spPr>
          <a:xfrm>
            <a:off x="803496" y="1528281"/>
            <a:ext cx="10485755" cy="1077218"/>
          </a:xfrm>
          <a:prstGeom prst="rect">
            <a:avLst/>
          </a:prstGeom>
          <a:noFill/>
        </p:spPr>
        <p:txBody>
          <a:bodyPr wrap="square" rtlCol="0">
            <a:spAutoFit/>
          </a:bodyPr>
          <a:lstStyle/>
          <a:p>
            <a:pPr algn="just"/>
            <a:r>
              <a:rPr lang="id-ID" sz="1600" dirty="0">
                <a:latin typeface="Quire Sans Light" panose="020B0302040400020003" pitchFamily="34" charset="0"/>
              </a:rPr>
              <a:t>Selain menyebarkan informasi dan melakukan diskusi, kita dapat juga bekerja sama dan berkolaborasi dalam pelaksanaan kegiatan-kegiatan yang mendorong terciptanya harmoni sosial dalam masyarakat. Kerja sama dan kolaborasi dapat dilakukan dalam kegiatan-kegiatan sosial, misalnya kegiatan amal </a:t>
            </a:r>
            <a:r>
              <a:rPr lang="id-ID" sz="1600" i="1" dirty="0">
                <a:latin typeface="Quire Sans Light" panose="020B0302040400020003" pitchFamily="34" charset="0"/>
              </a:rPr>
              <a:t>(</a:t>
            </a:r>
            <a:r>
              <a:rPr lang="id-ID" sz="1600" dirty="0">
                <a:latin typeface="Quire Sans Light" panose="020B0302040400020003" pitchFamily="34" charset="0"/>
              </a:rPr>
              <a:t>filantropi</a:t>
            </a:r>
            <a:r>
              <a:rPr lang="id-ID" sz="1600" i="1" dirty="0">
                <a:latin typeface="Quire Sans Light" panose="020B0302040400020003" pitchFamily="34" charset="0"/>
              </a:rPr>
              <a:t>) </a:t>
            </a:r>
            <a:r>
              <a:rPr lang="id-ID" sz="1600" dirty="0">
                <a:latin typeface="Quire Sans Light" panose="020B0302040400020003" pitchFamily="34" charset="0"/>
              </a:rPr>
              <a:t>serta kegiatan pendampingan dan perawatan sosial.</a:t>
            </a:r>
            <a:endParaRPr lang="id-ID" sz="1600" i="1" dirty="0">
              <a:latin typeface="Quire Sans Light" panose="020B0302040400020003" pitchFamily="34" charset="0"/>
            </a:endParaRPr>
          </a:p>
        </p:txBody>
      </p:sp>
      <p:sp>
        <p:nvSpPr>
          <p:cNvPr id="11" name="TextBox 10">
            <a:extLst>
              <a:ext uri="{FF2B5EF4-FFF2-40B4-BE49-F238E27FC236}">
                <a16:creationId xmlns:a16="http://schemas.microsoft.com/office/drawing/2014/main" id="{CAF76CDF-2633-BAB8-ED45-6AB3920056CC}"/>
              </a:ext>
            </a:extLst>
          </p:cNvPr>
          <p:cNvSpPr txBox="1"/>
          <p:nvPr/>
        </p:nvSpPr>
        <p:spPr>
          <a:xfrm>
            <a:off x="803496" y="2774252"/>
            <a:ext cx="10485755" cy="1077218"/>
          </a:xfrm>
          <a:prstGeom prst="rect">
            <a:avLst/>
          </a:prstGeom>
          <a:noFill/>
        </p:spPr>
        <p:txBody>
          <a:bodyPr wrap="square" rtlCol="0">
            <a:spAutoFit/>
          </a:bodyPr>
          <a:lstStyle/>
          <a:p>
            <a:pPr algn="just"/>
            <a:r>
              <a:rPr lang="id-ID" sz="1600" dirty="0">
                <a:latin typeface="Quire Sans Light" panose="020B0302040400020003" pitchFamily="34" charset="0"/>
              </a:rPr>
              <a:t>Kegiatan pendampingan dan perawatan sosial merupakan kegiatan yang dapat dilakukan oleh anggota masyarakat untuk membantu anggota masyarakat lainnya yang membutuhkan bantuan. Kegiatan pendampingan dan perawatan sosial </a:t>
            </a:r>
            <a:r>
              <a:rPr lang="id-ID" sz="1600" dirty="0" err="1">
                <a:latin typeface="Quire Sans Light" panose="020B0302040400020003" pitchFamily="34" charset="0"/>
              </a:rPr>
              <a:t>umummnya</a:t>
            </a:r>
            <a:r>
              <a:rPr lang="id-ID" sz="1600" dirty="0">
                <a:latin typeface="Quire Sans Light" panose="020B0302040400020003" pitchFamily="34" charset="0"/>
              </a:rPr>
              <a:t> ditujukan kepada kelompok masyarakat yang berkebutuhan khusus dan kelompok marginal, seperti difabel, lansia, dan korban bencana.  </a:t>
            </a:r>
            <a:endParaRPr lang="id-ID" sz="1600" i="1" dirty="0">
              <a:latin typeface="Quire Sans Light" panose="020B0302040400020003" pitchFamily="34" charset="0"/>
            </a:endParaRPr>
          </a:p>
        </p:txBody>
      </p:sp>
      <p:sp>
        <p:nvSpPr>
          <p:cNvPr id="12" name="TextBox 11">
            <a:extLst>
              <a:ext uri="{FF2B5EF4-FFF2-40B4-BE49-F238E27FC236}">
                <a16:creationId xmlns:a16="http://schemas.microsoft.com/office/drawing/2014/main" id="{824D3C2D-B3D6-2D0B-708E-5B749FA00905}"/>
              </a:ext>
            </a:extLst>
          </p:cNvPr>
          <p:cNvSpPr txBox="1"/>
          <p:nvPr/>
        </p:nvSpPr>
        <p:spPr>
          <a:xfrm>
            <a:off x="803496" y="4020223"/>
            <a:ext cx="10485755" cy="584775"/>
          </a:xfrm>
          <a:prstGeom prst="rect">
            <a:avLst/>
          </a:prstGeom>
          <a:noFill/>
        </p:spPr>
        <p:txBody>
          <a:bodyPr wrap="square" rtlCol="0">
            <a:spAutoFit/>
          </a:bodyPr>
          <a:lstStyle/>
          <a:p>
            <a:pPr algn="just"/>
            <a:r>
              <a:rPr lang="id-ID" sz="1600" dirty="0">
                <a:latin typeface="Quire Sans Light" panose="020B0302040400020003" pitchFamily="34" charset="0"/>
              </a:rPr>
              <a:t>Berdasarkan </a:t>
            </a:r>
            <a:r>
              <a:rPr lang="id-ID" sz="1600" dirty="0" err="1">
                <a:latin typeface="Quire Sans Light" panose="020B0302040400020003" pitchFamily="34" charset="0"/>
              </a:rPr>
              <a:t>Undang-Undang</a:t>
            </a:r>
            <a:r>
              <a:rPr lang="id-ID" sz="1600" dirty="0">
                <a:latin typeface="Quire Sans Light" panose="020B0302040400020003" pitchFamily="34" charset="0"/>
              </a:rPr>
              <a:t> RI Nomor 11 Tahun 2009 tentang Kesejahteraan Sosial, orang yang melakukan pelayanan sosial dalam upaya membantu seseorang memenuhi kebutuhan dasarnya antara lain pekerja sosial dan relawan sosial.  </a:t>
            </a:r>
            <a:endParaRPr lang="id-ID" sz="1600" i="1" dirty="0">
              <a:latin typeface="Quire Sans Light" panose="020B0302040400020003" pitchFamily="34" charset="0"/>
            </a:endParaRPr>
          </a:p>
        </p:txBody>
      </p:sp>
    </p:spTree>
    <p:extLst>
      <p:ext uri="{BB962C8B-B14F-4D97-AF65-F5344CB8AC3E}">
        <p14:creationId xmlns:p14="http://schemas.microsoft.com/office/powerpoint/2010/main" val="3520552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2" name="Picture 11">
            <a:extLst>
              <a:ext uri="{FF2B5EF4-FFF2-40B4-BE49-F238E27FC236}">
                <a16:creationId xmlns:a16="http://schemas.microsoft.com/office/drawing/2014/main" id="{1BABE497-6407-7F0A-DCF4-34AD448E3E13}"/>
              </a:ext>
            </a:extLst>
          </p:cNvPr>
          <p:cNvPicPr>
            <a:picLocks noChangeAspect="1"/>
          </p:cNvPicPr>
          <p:nvPr/>
        </p:nvPicPr>
        <p:blipFill>
          <a:blip r:embed="rId5"/>
          <a:stretch>
            <a:fillRect/>
          </a:stretch>
        </p:blipFill>
        <p:spPr>
          <a:xfrm>
            <a:off x="5225842" y="2220686"/>
            <a:ext cx="6114599" cy="4076399"/>
          </a:xfrm>
          <a:prstGeom prst="rect">
            <a:avLst/>
          </a:prstGeom>
        </p:spPr>
      </p:pic>
      <p:sp>
        <p:nvSpPr>
          <p:cNvPr id="13" name="TextBox 12">
            <a:extLst>
              <a:ext uri="{FF2B5EF4-FFF2-40B4-BE49-F238E27FC236}">
                <a16:creationId xmlns:a16="http://schemas.microsoft.com/office/drawing/2014/main" id="{71BC7FC6-AD7A-C48C-05CB-E4B61694A262}"/>
              </a:ext>
            </a:extLst>
          </p:cNvPr>
          <p:cNvSpPr txBox="1"/>
          <p:nvPr/>
        </p:nvSpPr>
        <p:spPr>
          <a:xfrm>
            <a:off x="1056904" y="2113773"/>
            <a:ext cx="4814997" cy="1569660"/>
          </a:xfrm>
          <a:prstGeom prst="rect">
            <a:avLst/>
          </a:prstGeom>
          <a:noFill/>
        </p:spPr>
        <p:txBody>
          <a:bodyPr wrap="square" rtlCol="0">
            <a:spAutoFit/>
          </a:bodyPr>
          <a:lstStyle/>
          <a:p>
            <a:pPr marL="514350" indent="-514350">
              <a:buFont typeface="+mj-lt"/>
              <a:buAutoNum type="alphaUcPeriod" startAt="2"/>
            </a:pPr>
            <a:r>
              <a:rPr lang="id-ID" sz="3200" dirty="0">
                <a:solidFill>
                  <a:srgbClr val="36A485"/>
                </a:solidFill>
                <a:latin typeface="Cooper Black" panose="0208090404030B020404" pitchFamily="18" charset="77"/>
                <a:ea typeface="Dotum" panose="020B0600000101010101" pitchFamily="34" charset="-127"/>
              </a:rPr>
              <a:t>Merancang Aksi untuk Membangun Harmoni Sosial</a:t>
            </a:r>
          </a:p>
        </p:txBody>
      </p:sp>
    </p:spTree>
    <p:extLst>
      <p:ext uri="{BB962C8B-B14F-4D97-AF65-F5344CB8AC3E}">
        <p14:creationId xmlns:p14="http://schemas.microsoft.com/office/powerpoint/2010/main" val="2937519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group of people sitting at a table&#10;&#10;Description automatically generated with medium confidence">
            <a:extLst>
              <a:ext uri="{FF2B5EF4-FFF2-40B4-BE49-F238E27FC236}">
                <a16:creationId xmlns:a16="http://schemas.microsoft.com/office/drawing/2014/main" id="{12964217-C255-C112-C88A-4293E86C0F22}"/>
              </a:ext>
            </a:extLst>
          </p:cNvPr>
          <p:cNvPicPr>
            <a:picLocks noChangeAspect="1"/>
          </p:cNvPicPr>
          <p:nvPr/>
        </p:nvPicPr>
        <p:blipFill>
          <a:blip r:embed="rId2"/>
          <a:stretch>
            <a:fillRect/>
          </a:stretch>
        </p:blipFill>
        <p:spPr>
          <a:xfrm>
            <a:off x="2799788" y="4250922"/>
            <a:ext cx="6592423" cy="2607078"/>
          </a:xfrm>
          <a:prstGeom prst="rect">
            <a:avLst/>
          </a:prstGeom>
        </p:spPr>
      </p:pic>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TextBox 8">
            <a:extLst>
              <a:ext uri="{FF2B5EF4-FFF2-40B4-BE49-F238E27FC236}">
                <a16:creationId xmlns:a16="http://schemas.microsoft.com/office/drawing/2014/main" id="{62367D7E-23B7-369C-29FC-485748070F48}"/>
              </a:ext>
            </a:extLst>
          </p:cNvPr>
          <p:cNvSpPr txBox="1"/>
          <p:nvPr/>
        </p:nvSpPr>
        <p:spPr>
          <a:xfrm>
            <a:off x="514350" y="628650"/>
            <a:ext cx="11029950" cy="584775"/>
          </a:xfrm>
          <a:prstGeom prst="rect">
            <a:avLst/>
          </a:prstGeom>
          <a:noFill/>
        </p:spPr>
        <p:txBody>
          <a:bodyPr wrap="square" rtlCol="0">
            <a:spAutoFit/>
          </a:bodyPr>
          <a:lstStyle/>
          <a:p>
            <a:pPr algn="just"/>
            <a:r>
              <a:rPr lang="id-ID" sz="1600" dirty="0">
                <a:latin typeface="Quire Sans Light" panose="020B0302040400020003" pitchFamily="34" charset="0"/>
              </a:rPr>
              <a:t>Berikut ini kita akan membahas langkah-langkah mendesain kegiatan untuk membangun harmoni sosial. Secara garis besar, langkah-langkah tersebut meliputi perencanaan, pelaksanaan, evaluasi, dan pengawasan.</a:t>
            </a:r>
          </a:p>
        </p:txBody>
      </p:sp>
      <p:sp>
        <p:nvSpPr>
          <p:cNvPr id="10" name="Rounded Rectangle 9">
            <a:extLst>
              <a:ext uri="{FF2B5EF4-FFF2-40B4-BE49-F238E27FC236}">
                <a16:creationId xmlns:a16="http://schemas.microsoft.com/office/drawing/2014/main" id="{63B8394E-A71F-8E04-E4CF-60039D360058}"/>
              </a:ext>
            </a:extLst>
          </p:cNvPr>
          <p:cNvSpPr/>
          <p:nvPr/>
        </p:nvSpPr>
        <p:spPr>
          <a:xfrm>
            <a:off x="600476" y="1329578"/>
            <a:ext cx="603250" cy="545782"/>
          </a:xfrm>
          <a:prstGeom prst="roundRect">
            <a:avLst/>
          </a:prstGeom>
          <a:solidFill>
            <a:srgbClr val="36A485">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1" name="TextBox 10">
            <a:extLst>
              <a:ext uri="{FF2B5EF4-FFF2-40B4-BE49-F238E27FC236}">
                <a16:creationId xmlns:a16="http://schemas.microsoft.com/office/drawing/2014/main" id="{BCD7E243-7BD9-4D11-8C8D-8BA0E89E3C80}"/>
              </a:ext>
            </a:extLst>
          </p:cNvPr>
          <p:cNvSpPr txBox="1"/>
          <p:nvPr/>
        </p:nvSpPr>
        <p:spPr>
          <a:xfrm>
            <a:off x="1238016" y="1417803"/>
            <a:ext cx="3474720" cy="369332"/>
          </a:xfrm>
          <a:prstGeom prst="rect">
            <a:avLst/>
          </a:prstGeom>
          <a:noFill/>
        </p:spPr>
        <p:txBody>
          <a:bodyPr wrap="square" rtlCol="0">
            <a:spAutoFit/>
          </a:bodyPr>
          <a:lstStyle/>
          <a:p>
            <a:r>
              <a:rPr lang="id-ID" dirty="0">
                <a:solidFill>
                  <a:srgbClr val="36A485"/>
                </a:solidFill>
                <a:latin typeface="Hiragino Kaku Gothic StdN W8" panose="020B0800000000000000" pitchFamily="34" charset="-128"/>
                <a:ea typeface="Hiragino Kaku Gothic StdN W8" panose="020B0800000000000000" pitchFamily="34" charset="-128"/>
              </a:rPr>
              <a:t>Tahap Perencanaan</a:t>
            </a:r>
          </a:p>
        </p:txBody>
      </p:sp>
      <p:sp>
        <p:nvSpPr>
          <p:cNvPr id="12" name="Terminator 11">
            <a:extLst>
              <a:ext uri="{FF2B5EF4-FFF2-40B4-BE49-F238E27FC236}">
                <a16:creationId xmlns:a16="http://schemas.microsoft.com/office/drawing/2014/main" id="{8A874AA6-CB6F-8FBB-1F3C-93514A8FBBA9}"/>
              </a:ext>
            </a:extLst>
          </p:cNvPr>
          <p:cNvSpPr/>
          <p:nvPr/>
        </p:nvSpPr>
        <p:spPr>
          <a:xfrm>
            <a:off x="1238017" y="1991656"/>
            <a:ext cx="1370710" cy="554425"/>
          </a:xfrm>
          <a:prstGeom prst="flowChartTerminator">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rminator 12">
            <a:extLst>
              <a:ext uri="{FF2B5EF4-FFF2-40B4-BE49-F238E27FC236}">
                <a16:creationId xmlns:a16="http://schemas.microsoft.com/office/drawing/2014/main" id="{533065BE-C58F-FA79-4B5D-F643D24783C7}"/>
              </a:ext>
            </a:extLst>
          </p:cNvPr>
          <p:cNvSpPr/>
          <p:nvPr/>
        </p:nvSpPr>
        <p:spPr>
          <a:xfrm>
            <a:off x="2073834" y="1991656"/>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rminator 13">
            <a:extLst>
              <a:ext uri="{FF2B5EF4-FFF2-40B4-BE49-F238E27FC236}">
                <a16:creationId xmlns:a16="http://schemas.microsoft.com/office/drawing/2014/main" id="{435CC2B5-933D-9C24-9964-80962648F077}"/>
              </a:ext>
            </a:extLst>
          </p:cNvPr>
          <p:cNvSpPr/>
          <p:nvPr/>
        </p:nvSpPr>
        <p:spPr>
          <a:xfrm>
            <a:off x="2909651" y="1991513"/>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ounded Rectangle 14">
            <a:extLst>
              <a:ext uri="{FF2B5EF4-FFF2-40B4-BE49-F238E27FC236}">
                <a16:creationId xmlns:a16="http://schemas.microsoft.com/office/drawing/2014/main" id="{D2BFB312-F03E-B138-4993-DCBCB0CC930A}"/>
              </a:ext>
            </a:extLst>
          </p:cNvPr>
          <p:cNvSpPr/>
          <p:nvPr/>
        </p:nvSpPr>
        <p:spPr>
          <a:xfrm>
            <a:off x="1238016" y="2179288"/>
            <a:ext cx="10306284" cy="2335562"/>
          </a:xfrm>
          <a:prstGeom prst="roundRect">
            <a:avLst>
              <a:gd name="adj" fmla="val 1975"/>
            </a:avLst>
          </a:prstGeom>
          <a:solidFill>
            <a:schemeClr val="accent5">
              <a:lumMod val="20000"/>
              <a:lumOff val="8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sz="1600" dirty="0">
              <a:latin typeface="Quire Sans" panose="020B0502040400020003" pitchFamily="34" charset="0"/>
              <a:cs typeface="Quire Sans" panose="020B0502040400020003" pitchFamily="34" charset="0"/>
            </a:endParaRPr>
          </a:p>
        </p:txBody>
      </p:sp>
      <p:sp>
        <p:nvSpPr>
          <p:cNvPr id="16" name="TextBox 15">
            <a:extLst>
              <a:ext uri="{FF2B5EF4-FFF2-40B4-BE49-F238E27FC236}">
                <a16:creationId xmlns:a16="http://schemas.microsoft.com/office/drawing/2014/main" id="{CB3F466F-58D2-3482-EDBA-3FB4C8942EF8}"/>
              </a:ext>
            </a:extLst>
          </p:cNvPr>
          <p:cNvSpPr txBox="1"/>
          <p:nvPr/>
        </p:nvSpPr>
        <p:spPr>
          <a:xfrm>
            <a:off x="1479550" y="2331720"/>
            <a:ext cx="9824720" cy="2062103"/>
          </a:xfrm>
          <a:prstGeom prst="rect">
            <a:avLst/>
          </a:prstGeom>
          <a:noFill/>
        </p:spPr>
        <p:txBody>
          <a:bodyPr wrap="square" rtlCol="0">
            <a:spAutoFit/>
          </a:bodyPr>
          <a:lstStyle/>
          <a:p>
            <a:pPr algn="just"/>
            <a:r>
              <a:rPr lang="id-ID" sz="1600" dirty="0">
                <a:latin typeface="Quire Sans Light" panose="020B0302040400020003" pitchFamily="34" charset="0"/>
              </a:rPr>
              <a:t>Hal pertama yang perlu dilakukan dalam tahap perencanaan adalah mengamati gejala-gejala sosial di lingkungan sekitar yang berpotensi menimbulkan masalah sosial. Ada beberapa pertanyaan yang dapat membantu penyusunan rencana kegiatan membangun harmoni sosial, antara lain sebagai berikut.</a:t>
            </a:r>
          </a:p>
          <a:p>
            <a:pPr marL="342900" indent="-342900" algn="just">
              <a:buFont typeface="+mj-lt"/>
              <a:buAutoNum type="alphaLcPeriod"/>
            </a:pPr>
            <a:r>
              <a:rPr lang="id-ID" sz="1600" dirty="0">
                <a:latin typeface="Quire Sans Light" panose="020B0302040400020003" pitchFamily="34" charset="0"/>
              </a:rPr>
              <a:t>Apa yang ingin dicapai?</a:t>
            </a:r>
          </a:p>
          <a:p>
            <a:pPr marL="342900" indent="-342900" algn="just">
              <a:buFont typeface="+mj-lt"/>
              <a:buAutoNum type="alphaLcPeriod"/>
            </a:pPr>
            <a:r>
              <a:rPr lang="id-ID" sz="1600" dirty="0">
                <a:latin typeface="Quire Sans Light" panose="020B0302040400020003" pitchFamily="34" charset="0"/>
              </a:rPr>
              <a:t>Siapa sasaran yang dituju?</a:t>
            </a:r>
          </a:p>
          <a:p>
            <a:pPr marL="342900" indent="-342900" algn="just">
              <a:buFont typeface="+mj-lt"/>
              <a:buAutoNum type="alphaLcPeriod"/>
            </a:pPr>
            <a:r>
              <a:rPr lang="id-ID" sz="1600" dirty="0">
                <a:latin typeface="Quire Sans Light" panose="020B0302040400020003" pitchFamily="34" charset="0"/>
              </a:rPr>
              <a:t>Apa pesan yang ingin disampaikan?</a:t>
            </a:r>
          </a:p>
          <a:p>
            <a:pPr marL="342900" indent="-342900" algn="just">
              <a:buFont typeface="+mj-lt"/>
              <a:buAutoNum type="alphaLcPeriod"/>
            </a:pPr>
            <a:r>
              <a:rPr lang="id-ID" sz="1600" dirty="0">
                <a:latin typeface="Quire Sans Light" panose="020B0302040400020003" pitchFamily="34" charset="0"/>
              </a:rPr>
              <a:t>Bagaimana cara penyampaian pesan?</a:t>
            </a:r>
          </a:p>
          <a:p>
            <a:pPr marL="342900" indent="-342900" algn="just">
              <a:buFont typeface="+mj-lt"/>
              <a:buAutoNum type="alphaLcPeriod"/>
            </a:pPr>
            <a:r>
              <a:rPr lang="id-ID" sz="1600" dirty="0">
                <a:latin typeface="Quire Sans Light" panose="020B0302040400020003" pitchFamily="34" charset="0"/>
              </a:rPr>
              <a:t>Bagaimana mengevaluasi kegiatan yang dilakukan?</a:t>
            </a:r>
          </a:p>
        </p:txBody>
      </p:sp>
    </p:spTree>
    <p:extLst>
      <p:ext uri="{BB962C8B-B14F-4D97-AF65-F5344CB8AC3E}">
        <p14:creationId xmlns:p14="http://schemas.microsoft.com/office/powerpoint/2010/main" val="1546634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6F9BCCC5-E83C-2130-2084-18808DA1642B}"/>
              </a:ext>
            </a:extLst>
          </p:cNvPr>
          <p:cNvSpPr/>
          <p:nvPr/>
        </p:nvSpPr>
        <p:spPr>
          <a:xfrm>
            <a:off x="474746" y="323738"/>
            <a:ext cx="603250" cy="545782"/>
          </a:xfrm>
          <a:prstGeom prst="roundRect">
            <a:avLst/>
          </a:prstGeom>
          <a:solidFill>
            <a:srgbClr val="36A485">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61466312-62A1-18D3-76B9-027AADC110EB}"/>
              </a:ext>
            </a:extLst>
          </p:cNvPr>
          <p:cNvSpPr txBox="1"/>
          <p:nvPr/>
        </p:nvSpPr>
        <p:spPr>
          <a:xfrm>
            <a:off x="1112286" y="411963"/>
            <a:ext cx="3474720" cy="369332"/>
          </a:xfrm>
          <a:prstGeom prst="rect">
            <a:avLst/>
          </a:prstGeom>
          <a:noFill/>
        </p:spPr>
        <p:txBody>
          <a:bodyPr wrap="square" rtlCol="0">
            <a:spAutoFit/>
          </a:bodyPr>
          <a:lstStyle/>
          <a:p>
            <a:r>
              <a:rPr lang="id-ID" dirty="0">
                <a:solidFill>
                  <a:srgbClr val="36A485"/>
                </a:solidFill>
                <a:latin typeface="Hiragino Kaku Gothic StdN W8" panose="020B0800000000000000" pitchFamily="34" charset="-128"/>
                <a:ea typeface="Hiragino Kaku Gothic StdN W8" panose="020B0800000000000000" pitchFamily="34" charset="-128"/>
              </a:rPr>
              <a:t>Tahap Perencanaan</a:t>
            </a:r>
          </a:p>
        </p:txBody>
      </p:sp>
      <p:sp>
        <p:nvSpPr>
          <p:cNvPr id="12" name="TextBox 11">
            <a:extLst>
              <a:ext uri="{FF2B5EF4-FFF2-40B4-BE49-F238E27FC236}">
                <a16:creationId xmlns:a16="http://schemas.microsoft.com/office/drawing/2014/main" id="{65D1B8CD-3412-58D7-1DAA-F311C4793DBF}"/>
              </a:ext>
            </a:extLst>
          </p:cNvPr>
          <p:cNvSpPr txBox="1"/>
          <p:nvPr/>
        </p:nvSpPr>
        <p:spPr>
          <a:xfrm>
            <a:off x="1685672" y="1415895"/>
            <a:ext cx="2638682" cy="323165"/>
          </a:xfrm>
          <a:prstGeom prst="rect">
            <a:avLst/>
          </a:prstGeom>
          <a:noFill/>
        </p:spPr>
        <p:txBody>
          <a:bodyPr wrap="square" rtlCol="0">
            <a:spAutoFit/>
          </a:bodyPr>
          <a:lstStyle/>
          <a:p>
            <a:r>
              <a:rPr lang="id-ID" sz="1500" dirty="0">
                <a:solidFill>
                  <a:schemeClr val="accent5">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Mencari informasi</a:t>
            </a:r>
          </a:p>
        </p:txBody>
      </p:sp>
      <p:sp>
        <p:nvSpPr>
          <p:cNvPr id="13" name="Rectangle 12">
            <a:extLst>
              <a:ext uri="{FF2B5EF4-FFF2-40B4-BE49-F238E27FC236}">
                <a16:creationId xmlns:a16="http://schemas.microsoft.com/office/drawing/2014/main" id="{7D6B0B19-9466-BF96-E845-EC40631862F5}"/>
              </a:ext>
            </a:extLst>
          </p:cNvPr>
          <p:cNvSpPr/>
          <p:nvPr/>
        </p:nvSpPr>
        <p:spPr>
          <a:xfrm>
            <a:off x="1765682" y="1870993"/>
            <a:ext cx="8763765" cy="26205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xtBox 13">
            <a:extLst>
              <a:ext uri="{FF2B5EF4-FFF2-40B4-BE49-F238E27FC236}">
                <a16:creationId xmlns:a16="http://schemas.microsoft.com/office/drawing/2014/main" id="{21755CDC-02F0-DBBA-B4B4-BFD4AD560888}"/>
              </a:ext>
            </a:extLst>
          </p:cNvPr>
          <p:cNvSpPr txBox="1"/>
          <p:nvPr/>
        </p:nvSpPr>
        <p:spPr>
          <a:xfrm>
            <a:off x="1112286" y="784847"/>
            <a:ext cx="9967428" cy="323165"/>
          </a:xfrm>
          <a:prstGeom prst="rect">
            <a:avLst/>
          </a:prstGeom>
          <a:noFill/>
        </p:spPr>
        <p:txBody>
          <a:bodyPr wrap="square" rtlCol="0">
            <a:spAutoFit/>
          </a:bodyPr>
          <a:lstStyle/>
          <a:p>
            <a:pPr algn="just"/>
            <a:r>
              <a:rPr lang="id-ID" sz="1500" dirty="0">
                <a:latin typeface="Quire Sans Light" panose="020B0302040400020003" pitchFamily="34" charset="0"/>
              </a:rPr>
              <a:t>Pada pembahasan ini, contoh gejala sosial yang diangkat adalah fenomena </a:t>
            </a:r>
            <a:r>
              <a:rPr lang="id-ID" sz="1500" dirty="0" err="1">
                <a:latin typeface="Quire Sans Light" panose="020B0302040400020003" pitchFamily="34" charset="0"/>
              </a:rPr>
              <a:t>perundungan</a:t>
            </a:r>
            <a:r>
              <a:rPr lang="id-ID" sz="1500" dirty="0">
                <a:latin typeface="Quire Sans Light" panose="020B0302040400020003" pitchFamily="34" charset="0"/>
              </a:rPr>
              <a:t> </a:t>
            </a:r>
            <a:r>
              <a:rPr lang="id-ID" sz="1500" i="1" dirty="0">
                <a:latin typeface="Quire Sans Light" panose="020B0302040400020003" pitchFamily="34" charset="0"/>
              </a:rPr>
              <a:t>(</a:t>
            </a:r>
            <a:r>
              <a:rPr lang="id-ID" sz="1500" i="1" dirty="0" err="1">
                <a:latin typeface="Quire Sans Light" panose="020B0302040400020003" pitchFamily="34" charset="0"/>
              </a:rPr>
              <a:t>bullying</a:t>
            </a:r>
            <a:r>
              <a:rPr lang="id-ID" sz="1500" i="1" dirty="0">
                <a:latin typeface="Quire Sans Light" panose="020B0302040400020003" pitchFamily="34" charset="0"/>
              </a:rPr>
              <a:t>) </a:t>
            </a:r>
            <a:r>
              <a:rPr lang="id-ID" sz="1500" dirty="0">
                <a:latin typeface="Quire Sans Light" panose="020B0302040400020003" pitchFamily="34" charset="0"/>
              </a:rPr>
              <a:t>di lingkungan sekolah</a:t>
            </a:r>
            <a:r>
              <a:rPr lang="id-ID" sz="1500" i="1" dirty="0">
                <a:latin typeface="Quire Sans Light" panose="020B0302040400020003" pitchFamily="34" charset="0"/>
              </a:rPr>
              <a:t>.</a:t>
            </a:r>
          </a:p>
        </p:txBody>
      </p:sp>
      <p:sp>
        <p:nvSpPr>
          <p:cNvPr id="15" name="TextBox 14">
            <a:extLst>
              <a:ext uri="{FF2B5EF4-FFF2-40B4-BE49-F238E27FC236}">
                <a16:creationId xmlns:a16="http://schemas.microsoft.com/office/drawing/2014/main" id="{EF9C4E64-A3E6-BE61-78AA-C232D4D5B26D}"/>
              </a:ext>
            </a:extLst>
          </p:cNvPr>
          <p:cNvSpPr txBox="1"/>
          <p:nvPr/>
        </p:nvSpPr>
        <p:spPr>
          <a:xfrm>
            <a:off x="1961496" y="2048380"/>
            <a:ext cx="8359205" cy="2062103"/>
          </a:xfrm>
          <a:prstGeom prst="rect">
            <a:avLst/>
          </a:prstGeom>
          <a:noFill/>
        </p:spPr>
        <p:txBody>
          <a:bodyPr wrap="square" rtlCol="0">
            <a:spAutoFit/>
          </a:bodyPr>
          <a:lstStyle/>
          <a:p>
            <a:pPr algn="just"/>
            <a:r>
              <a:rPr lang="id-ID" sz="1600" dirty="0">
                <a:latin typeface="Quire Sans Light" panose="020B0302040400020003" pitchFamily="34" charset="0"/>
              </a:rPr>
              <a:t>Agar dapat menyusun kegiatan yang sesuai, Anda harus memahami gejala sosial yang dihadapi dengan mencari informasi sebanyak-banyaknya dari berbagai sumber.</a:t>
            </a:r>
          </a:p>
          <a:p>
            <a:pPr algn="just"/>
            <a:r>
              <a:rPr lang="id-ID" sz="1600" dirty="0">
                <a:latin typeface="Quire Sans Light" panose="020B0302040400020003" pitchFamily="34" charset="0"/>
              </a:rPr>
              <a:t>Mengacu pada gejala sosial yang dipilih, yaitu fenomena </a:t>
            </a:r>
            <a:r>
              <a:rPr lang="id-ID" sz="1600" dirty="0" err="1">
                <a:latin typeface="Quire Sans Light" panose="020B0302040400020003" pitchFamily="34" charset="0"/>
              </a:rPr>
              <a:t>perundungan</a:t>
            </a:r>
            <a:r>
              <a:rPr lang="id-ID" sz="1600" dirty="0">
                <a:latin typeface="Quire Sans Light" panose="020B0302040400020003" pitchFamily="34" charset="0"/>
              </a:rPr>
              <a:t> di lingkungan sekolah, Anda dapat mencari informasi menggunakan metode studi kepustakaan dan diskusi kelompok terpumpun atau </a:t>
            </a:r>
            <a:r>
              <a:rPr lang="id-ID" sz="1600" i="1" dirty="0" err="1">
                <a:latin typeface="Quire Sans Light" panose="020B0302040400020003" pitchFamily="34" charset="0"/>
              </a:rPr>
              <a:t>focus</a:t>
            </a:r>
            <a:r>
              <a:rPr lang="id-ID" sz="1600" i="1" dirty="0">
                <a:latin typeface="Quire Sans Light" panose="020B0302040400020003" pitchFamily="34" charset="0"/>
              </a:rPr>
              <a:t> </a:t>
            </a:r>
            <a:r>
              <a:rPr lang="id-ID" sz="1600" i="1" dirty="0" err="1">
                <a:latin typeface="Quire Sans Light" panose="020B0302040400020003" pitchFamily="34" charset="0"/>
              </a:rPr>
              <a:t>group</a:t>
            </a:r>
            <a:r>
              <a:rPr lang="id-ID" sz="1600" i="1" dirty="0">
                <a:latin typeface="Quire Sans Light" panose="020B0302040400020003" pitchFamily="34" charset="0"/>
              </a:rPr>
              <a:t> </a:t>
            </a:r>
            <a:r>
              <a:rPr lang="id-ID" sz="1600" i="1" dirty="0" err="1">
                <a:latin typeface="Quire Sans Light" panose="020B0302040400020003" pitchFamily="34" charset="0"/>
              </a:rPr>
              <a:t>discussion</a:t>
            </a:r>
            <a:r>
              <a:rPr lang="id-ID" sz="1600" i="1" dirty="0">
                <a:latin typeface="Quire Sans Light" panose="020B0302040400020003" pitchFamily="34" charset="0"/>
              </a:rPr>
              <a:t> </a:t>
            </a:r>
            <a:r>
              <a:rPr lang="id-ID" sz="1600" dirty="0">
                <a:latin typeface="Quire Sans Light" panose="020B0302040400020003" pitchFamily="34" charset="0"/>
              </a:rPr>
              <a:t>(FGD). Pemahaman tentang konsep dan fenomena </a:t>
            </a:r>
            <a:r>
              <a:rPr lang="id-ID" sz="1600" dirty="0" err="1">
                <a:latin typeface="Quire Sans Light" panose="020B0302040400020003" pitchFamily="34" charset="0"/>
              </a:rPr>
              <a:t>perundungan</a:t>
            </a:r>
            <a:r>
              <a:rPr lang="id-ID" sz="1600" dirty="0">
                <a:latin typeface="Quire Sans Light" panose="020B0302040400020003" pitchFamily="34" charset="0"/>
              </a:rPr>
              <a:t> di sekolah antara peneliti dan informan belum tentu sama. Melalui diskusi kelompok terpumpun, peneliti dan informan dapat menyepakati yang dimaksud dengan </a:t>
            </a:r>
            <a:r>
              <a:rPr lang="id-ID" sz="1600" dirty="0" err="1">
                <a:latin typeface="Quire Sans Light" panose="020B0302040400020003" pitchFamily="34" charset="0"/>
              </a:rPr>
              <a:t>perundungan</a:t>
            </a:r>
            <a:r>
              <a:rPr lang="id-ID" sz="1600" dirty="0">
                <a:latin typeface="Quire Sans Light" panose="020B0302040400020003" pitchFamily="34" charset="0"/>
              </a:rPr>
              <a:t> di sekolah. </a:t>
            </a:r>
          </a:p>
        </p:txBody>
      </p:sp>
      <p:grpSp>
        <p:nvGrpSpPr>
          <p:cNvPr id="16" name="Google Shape;788;p43">
            <a:extLst>
              <a:ext uri="{FF2B5EF4-FFF2-40B4-BE49-F238E27FC236}">
                <a16:creationId xmlns:a16="http://schemas.microsoft.com/office/drawing/2014/main" id="{870253C4-A16E-8550-F575-ACEC0DDF0C85}"/>
              </a:ext>
            </a:extLst>
          </p:cNvPr>
          <p:cNvGrpSpPr/>
          <p:nvPr/>
        </p:nvGrpSpPr>
        <p:grpSpPr>
          <a:xfrm>
            <a:off x="9673469" y="3513260"/>
            <a:ext cx="2103584" cy="2689706"/>
            <a:chOff x="3468795" y="1186770"/>
            <a:chExt cx="2206454" cy="2858880"/>
          </a:xfrm>
        </p:grpSpPr>
        <p:grpSp>
          <p:nvGrpSpPr>
            <p:cNvPr id="17" name="Google Shape;789;p43">
              <a:extLst>
                <a:ext uri="{FF2B5EF4-FFF2-40B4-BE49-F238E27FC236}">
                  <a16:creationId xmlns:a16="http://schemas.microsoft.com/office/drawing/2014/main" id="{916B63DD-B6F8-4887-8056-7926B33E94F1}"/>
                </a:ext>
              </a:extLst>
            </p:cNvPr>
            <p:cNvGrpSpPr/>
            <p:nvPr/>
          </p:nvGrpSpPr>
          <p:grpSpPr>
            <a:xfrm rot="2132500">
              <a:off x="3711320" y="1557967"/>
              <a:ext cx="1721403" cy="1386147"/>
              <a:chOff x="715099" y="1369529"/>
              <a:chExt cx="1721388" cy="1386135"/>
            </a:xfrm>
          </p:grpSpPr>
          <p:sp>
            <p:nvSpPr>
              <p:cNvPr id="27" name="Google Shape;790;p43">
                <a:extLst>
                  <a:ext uri="{FF2B5EF4-FFF2-40B4-BE49-F238E27FC236}">
                    <a16:creationId xmlns:a16="http://schemas.microsoft.com/office/drawing/2014/main" id="{594E52C8-F4CF-487E-DF5B-5A5125858FF9}"/>
                  </a:ext>
                </a:extLst>
              </p:cNvPr>
              <p:cNvSpPr/>
              <p:nvPr/>
            </p:nvSpPr>
            <p:spPr>
              <a:xfrm>
                <a:off x="715099" y="1369529"/>
                <a:ext cx="1721388" cy="1386135"/>
              </a:xfrm>
              <a:custGeom>
                <a:avLst/>
                <a:gdLst/>
                <a:ahLst/>
                <a:cxnLst/>
                <a:rect l="l" t="t" r="r" b="b"/>
                <a:pathLst>
                  <a:path w="11973" h="9641" extrusionOk="0">
                    <a:moveTo>
                      <a:pt x="9820" y="1"/>
                    </a:moveTo>
                    <a:lnTo>
                      <a:pt x="1" y="3363"/>
                    </a:lnTo>
                    <a:lnTo>
                      <a:pt x="2147" y="9641"/>
                    </a:lnTo>
                    <a:lnTo>
                      <a:pt x="11973" y="6272"/>
                    </a:lnTo>
                    <a:lnTo>
                      <a:pt x="98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791;p43">
                <a:extLst>
                  <a:ext uri="{FF2B5EF4-FFF2-40B4-BE49-F238E27FC236}">
                    <a16:creationId xmlns:a16="http://schemas.microsoft.com/office/drawing/2014/main" id="{B1581F98-4CD0-C579-8086-2FF2D7F6F52A}"/>
                  </a:ext>
                </a:extLst>
              </p:cNvPr>
              <p:cNvSpPr/>
              <p:nvPr/>
            </p:nvSpPr>
            <p:spPr>
              <a:xfrm>
                <a:off x="782098" y="1654920"/>
                <a:ext cx="941279" cy="1051139"/>
              </a:xfrm>
              <a:custGeom>
                <a:avLst/>
                <a:gdLst/>
                <a:ahLst/>
                <a:cxnLst/>
                <a:rect l="l" t="t" r="r" b="b"/>
                <a:pathLst>
                  <a:path w="6547" h="7311" extrusionOk="0">
                    <a:moveTo>
                      <a:pt x="4543" y="1"/>
                    </a:moveTo>
                    <a:cubicBezTo>
                      <a:pt x="4543" y="1"/>
                      <a:pt x="1103" y="686"/>
                      <a:pt x="0" y="1211"/>
                    </a:cubicBezTo>
                    <a:lnTo>
                      <a:pt x="2087" y="7310"/>
                    </a:lnTo>
                    <a:cubicBezTo>
                      <a:pt x="2087" y="7310"/>
                      <a:pt x="5378" y="6028"/>
                      <a:pt x="6546" y="5861"/>
                    </a:cubicBezTo>
                    <a:lnTo>
                      <a:pt x="45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792;p43">
                <a:extLst>
                  <a:ext uri="{FF2B5EF4-FFF2-40B4-BE49-F238E27FC236}">
                    <a16:creationId xmlns:a16="http://schemas.microsoft.com/office/drawing/2014/main" id="{2179205D-EDB3-7959-7CBD-47B79B84B026}"/>
                  </a:ext>
                </a:extLst>
              </p:cNvPr>
              <p:cNvSpPr/>
              <p:nvPr/>
            </p:nvSpPr>
            <p:spPr>
              <a:xfrm>
                <a:off x="808552" y="1666853"/>
                <a:ext cx="916550" cy="1004843"/>
              </a:xfrm>
              <a:custGeom>
                <a:avLst/>
                <a:gdLst/>
                <a:ahLst/>
                <a:cxnLst/>
                <a:rect l="l" t="t" r="r" b="b"/>
                <a:pathLst>
                  <a:path w="6375" h="6989" extrusionOk="0">
                    <a:moveTo>
                      <a:pt x="4311" y="1"/>
                    </a:moveTo>
                    <a:cubicBezTo>
                      <a:pt x="2160" y="1"/>
                      <a:pt x="1" y="961"/>
                      <a:pt x="1" y="961"/>
                    </a:cubicBezTo>
                    <a:lnTo>
                      <a:pt x="2070" y="6989"/>
                    </a:lnTo>
                    <a:cubicBezTo>
                      <a:pt x="3900" y="6321"/>
                      <a:pt x="6374" y="5778"/>
                      <a:pt x="6374" y="5778"/>
                    </a:cubicBezTo>
                    <a:lnTo>
                      <a:pt x="4389" y="1"/>
                    </a:lnTo>
                    <a:cubicBezTo>
                      <a:pt x="4363" y="1"/>
                      <a:pt x="4337" y="1"/>
                      <a:pt x="43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793;p43">
                <a:extLst>
                  <a:ext uri="{FF2B5EF4-FFF2-40B4-BE49-F238E27FC236}">
                    <a16:creationId xmlns:a16="http://schemas.microsoft.com/office/drawing/2014/main" id="{98D4B6A5-AA46-E723-3F19-1FAAE2E4C093}"/>
                  </a:ext>
                </a:extLst>
              </p:cNvPr>
              <p:cNvSpPr/>
              <p:nvPr/>
            </p:nvSpPr>
            <p:spPr>
              <a:xfrm>
                <a:off x="833425" y="1636085"/>
                <a:ext cx="889952" cy="998805"/>
              </a:xfrm>
              <a:custGeom>
                <a:avLst/>
                <a:gdLst/>
                <a:ahLst/>
                <a:cxnLst/>
                <a:rect l="l" t="t" r="r" b="b"/>
                <a:pathLst>
                  <a:path w="6190" h="6947" extrusionOk="0">
                    <a:moveTo>
                      <a:pt x="4144" y="1"/>
                    </a:moveTo>
                    <a:cubicBezTo>
                      <a:pt x="4144" y="1"/>
                      <a:pt x="1658" y="186"/>
                      <a:pt x="1" y="937"/>
                    </a:cubicBezTo>
                    <a:lnTo>
                      <a:pt x="2177" y="6946"/>
                    </a:lnTo>
                    <a:cubicBezTo>
                      <a:pt x="2177" y="6946"/>
                      <a:pt x="4998" y="5980"/>
                      <a:pt x="6015" y="5980"/>
                    </a:cubicBezTo>
                    <a:cubicBezTo>
                      <a:pt x="6081" y="5980"/>
                      <a:pt x="6140" y="5984"/>
                      <a:pt x="6189" y="5992"/>
                    </a:cubicBezTo>
                    <a:lnTo>
                      <a:pt x="41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794;p43">
                <a:extLst>
                  <a:ext uri="{FF2B5EF4-FFF2-40B4-BE49-F238E27FC236}">
                    <a16:creationId xmlns:a16="http://schemas.microsoft.com/office/drawing/2014/main" id="{AF7AA8F0-D8C9-FA38-F618-7222E5C6E437}"/>
                  </a:ext>
                </a:extLst>
              </p:cNvPr>
              <p:cNvSpPr/>
              <p:nvPr/>
            </p:nvSpPr>
            <p:spPr>
              <a:xfrm>
                <a:off x="891797" y="1619408"/>
                <a:ext cx="831580" cy="970050"/>
              </a:xfrm>
              <a:custGeom>
                <a:avLst/>
                <a:gdLst/>
                <a:ahLst/>
                <a:cxnLst/>
                <a:rect l="l" t="t" r="r" b="b"/>
                <a:pathLst>
                  <a:path w="5784" h="6747" extrusionOk="0">
                    <a:moveTo>
                      <a:pt x="2814" y="0"/>
                    </a:moveTo>
                    <a:cubicBezTo>
                      <a:pt x="2176" y="0"/>
                      <a:pt x="1221" y="131"/>
                      <a:pt x="0" y="671"/>
                    </a:cubicBezTo>
                    <a:lnTo>
                      <a:pt x="2081" y="6746"/>
                    </a:lnTo>
                    <a:cubicBezTo>
                      <a:pt x="2081" y="6746"/>
                      <a:pt x="4020" y="6041"/>
                      <a:pt x="5238" y="6041"/>
                    </a:cubicBezTo>
                    <a:cubicBezTo>
                      <a:pt x="5445" y="6041"/>
                      <a:pt x="5631" y="6061"/>
                      <a:pt x="5783" y="6108"/>
                    </a:cubicBezTo>
                    <a:lnTo>
                      <a:pt x="3738" y="117"/>
                    </a:lnTo>
                    <a:cubicBezTo>
                      <a:pt x="3738" y="117"/>
                      <a:pt x="3417" y="0"/>
                      <a:pt x="281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95;p43">
                <a:extLst>
                  <a:ext uri="{FF2B5EF4-FFF2-40B4-BE49-F238E27FC236}">
                    <a16:creationId xmlns:a16="http://schemas.microsoft.com/office/drawing/2014/main" id="{24AE6932-5A8B-811A-422C-28D44CD4958B}"/>
                  </a:ext>
                </a:extLst>
              </p:cNvPr>
              <p:cNvSpPr/>
              <p:nvPr/>
            </p:nvSpPr>
            <p:spPr>
              <a:xfrm>
                <a:off x="1435259" y="1391814"/>
                <a:ext cx="924026" cy="1105917"/>
              </a:xfrm>
              <a:custGeom>
                <a:avLst/>
                <a:gdLst/>
                <a:ahLst/>
                <a:cxnLst/>
                <a:rect l="l" t="t" r="r" b="b"/>
                <a:pathLst>
                  <a:path w="6427" h="7692" extrusionOk="0">
                    <a:moveTo>
                      <a:pt x="4340" y="1"/>
                    </a:moveTo>
                    <a:cubicBezTo>
                      <a:pt x="3148" y="257"/>
                      <a:pt x="0" y="1831"/>
                      <a:pt x="0" y="1831"/>
                    </a:cubicBezTo>
                    <a:lnTo>
                      <a:pt x="2003" y="7691"/>
                    </a:lnTo>
                    <a:cubicBezTo>
                      <a:pt x="3035" y="7113"/>
                      <a:pt x="6427" y="6100"/>
                      <a:pt x="6427" y="6100"/>
                    </a:cubicBezTo>
                    <a:lnTo>
                      <a:pt x="434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96;p43">
                <a:extLst>
                  <a:ext uri="{FF2B5EF4-FFF2-40B4-BE49-F238E27FC236}">
                    <a16:creationId xmlns:a16="http://schemas.microsoft.com/office/drawing/2014/main" id="{E90E2EFD-41B7-F0D5-0CA3-2EEF28E6ED1F}"/>
                  </a:ext>
                </a:extLst>
              </p:cNvPr>
              <p:cNvSpPr/>
              <p:nvPr/>
            </p:nvSpPr>
            <p:spPr>
              <a:xfrm>
                <a:off x="1439429" y="1389226"/>
                <a:ext cx="881325" cy="1108505"/>
              </a:xfrm>
              <a:custGeom>
                <a:avLst/>
                <a:gdLst/>
                <a:ahLst/>
                <a:cxnLst/>
                <a:rect l="l" t="t" r="r" b="b"/>
                <a:pathLst>
                  <a:path w="6130" h="7710" extrusionOk="0">
                    <a:moveTo>
                      <a:pt x="4061" y="1"/>
                    </a:moveTo>
                    <a:cubicBezTo>
                      <a:pt x="4061" y="1"/>
                      <a:pt x="1718" y="585"/>
                      <a:pt x="1" y="1932"/>
                    </a:cubicBezTo>
                    <a:lnTo>
                      <a:pt x="1986" y="7709"/>
                    </a:lnTo>
                    <a:cubicBezTo>
                      <a:pt x="1986" y="7709"/>
                      <a:pt x="4270" y="6618"/>
                      <a:pt x="6130" y="6028"/>
                    </a:cubicBezTo>
                    <a:lnTo>
                      <a:pt x="40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97;p43">
                <a:extLst>
                  <a:ext uri="{FF2B5EF4-FFF2-40B4-BE49-F238E27FC236}">
                    <a16:creationId xmlns:a16="http://schemas.microsoft.com/office/drawing/2014/main" id="{83EE3E05-A499-4AB6-6C7A-C747888B5C40}"/>
                  </a:ext>
                </a:extLst>
              </p:cNvPr>
              <p:cNvSpPr/>
              <p:nvPr/>
            </p:nvSpPr>
            <p:spPr>
              <a:xfrm>
                <a:off x="1429221" y="1377293"/>
                <a:ext cx="835893" cy="1120439"/>
              </a:xfrm>
              <a:custGeom>
                <a:avLst/>
                <a:gdLst/>
                <a:ahLst/>
                <a:cxnLst/>
                <a:rect l="l" t="t" r="r" b="b"/>
                <a:pathLst>
                  <a:path w="5814" h="7793" extrusionOk="0">
                    <a:moveTo>
                      <a:pt x="3846" y="0"/>
                    </a:moveTo>
                    <a:cubicBezTo>
                      <a:pt x="2069" y="429"/>
                      <a:pt x="0" y="1801"/>
                      <a:pt x="0" y="1801"/>
                    </a:cubicBezTo>
                    <a:lnTo>
                      <a:pt x="2057" y="7792"/>
                    </a:lnTo>
                    <a:cubicBezTo>
                      <a:pt x="2606" y="7178"/>
                      <a:pt x="5813" y="6081"/>
                      <a:pt x="5813" y="6081"/>
                    </a:cubicBezTo>
                    <a:lnTo>
                      <a:pt x="38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98;p43">
                <a:extLst>
                  <a:ext uri="{FF2B5EF4-FFF2-40B4-BE49-F238E27FC236}">
                    <a16:creationId xmlns:a16="http://schemas.microsoft.com/office/drawing/2014/main" id="{1F99E453-E83B-241D-B369-880B52D5C934}"/>
                  </a:ext>
                </a:extLst>
              </p:cNvPr>
              <p:cNvSpPr/>
              <p:nvPr/>
            </p:nvSpPr>
            <p:spPr>
              <a:xfrm>
                <a:off x="1429221" y="1370392"/>
                <a:ext cx="772346" cy="1127340"/>
              </a:xfrm>
              <a:custGeom>
                <a:avLst/>
                <a:gdLst/>
                <a:ahLst/>
                <a:cxnLst/>
                <a:rect l="l" t="t" r="r" b="b"/>
                <a:pathLst>
                  <a:path w="5372" h="7841" extrusionOk="0">
                    <a:moveTo>
                      <a:pt x="3291" y="1"/>
                    </a:moveTo>
                    <a:cubicBezTo>
                      <a:pt x="775" y="627"/>
                      <a:pt x="0" y="1849"/>
                      <a:pt x="0" y="1849"/>
                    </a:cubicBezTo>
                    <a:lnTo>
                      <a:pt x="2057" y="7840"/>
                    </a:lnTo>
                    <a:cubicBezTo>
                      <a:pt x="2683" y="6928"/>
                      <a:pt x="5372" y="6070"/>
                      <a:pt x="5372" y="6070"/>
                    </a:cubicBezTo>
                    <a:lnTo>
                      <a:pt x="329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99;p43">
                <a:extLst>
                  <a:ext uri="{FF2B5EF4-FFF2-40B4-BE49-F238E27FC236}">
                    <a16:creationId xmlns:a16="http://schemas.microsoft.com/office/drawing/2014/main" id="{858884D8-A4F2-04C8-5688-C14FA980B8C9}"/>
                  </a:ext>
                </a:extLst>
              </p:cNvPr>
              <p:cNvSpPr/>
              <p:nvPr/>
            </p:nvSpPr>
            <p:spPr>
              <a:xfrm>
                <a:off x="967996" y="1713867"/>
                <a:ext cx="433905" cy="74907"/>
              </a:xfrm>
              <a:custGeom>
                <a:avLst/>
                <a:gdLst/>
                <a:ahLst/>
                <a:cxnLst/>
                <a:rect l="l" t="t" r="r" b="b"/>
                <a:pathLst>
                  <a:path w="3018" h="521" extrusionOk="0">
                    <a:moveTo>
                      <a:pt x="2367" y="1"/>
                    </a:moveTo>
                    <a:cubicBezTo>
                      <a:pt x="1261" y="1"/>
                      <a:pt x="35" y="469"/>
                      <a:pt x="25" y="479"/>
                    </a:cubicBezTo>
                    <a:cubicBezTo>
                      <a:pt x="7" y="485"/>
                      <a:pt x="1" y="497"/>
                      <a:pt x="7" y="509"/>
                    </a:cubicBezTo>
                    <a:cubicBezTo>
                      <a:pt x="13" y="521"/>
                      <a:pt x="31" y="521"/>
                      <a:pt x="37" y="521"/>
                    </a:cubicBezTo>
                    <a:cubicBezTo>
                      <a:pt x="56" y="516"/>
                      <a:pt x="1269" y="54"/>
                      <a:pt x="2362" y="54"/>
                    </a:cubicBezTo>
                    <a:cubicBezTo>
                      <a:pt x="2579" y="54"/>
                      <a:pt x="2791" y="72"/>
                      <a:pt x="2988" y="116"/>
                    </a:cubicBezTo>
                    <a:lnTo>
                      <a:pt x="3006" y="116"/>
                    </a:lnTo>
                    <a:cubicBezTo>
                      <a:pt x="3006" y="116"/>
                      <a:pt x="3012" y="104"/>
                      <a:pt x="3012" y="80"/>
                    </a:cubicBezTo>
                    <a:cubicBezTo>
                      <a:pt x="3017" y="74"/>
                      <a:pt x="3012" y="62"/>
                      <a:pt x="2994" y="62"/>
                    </a:cubicBezTo>
                    <a:cubicBezTo>
                      <a:pt x="2796" y="19"/>
                      <a:pt x="2584" y="1"/>
                      <a:pt x="2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800;p43">
                <a:extLst>
                  <a:ext uri="{FF2B5EF4-FFF2-40B4-BE49-F238E27FC236}">
                    <a16:creationId xmlns:a16="http://schemas.microsoft.com/office/drawing/2014/main" id="{158CD591-10A7-45D4-59A6-584F2C91462E}"/>
                  </a:ext>
                </a:extLst>
              </p:cNvPr>
              <p:cNvSpPr/>
              <p:nvPr/>
            </p:nvSpPr>
            <p:spPr>
              <a:xfrm>
                <a:off x="1002358" y="1806745"/>
                <a:ext cx="432180" cy="81377"/>
              </a:xfrm>
              <a:custGeom>
                <a:avLst/>
                <a:gdLst/>
                <a:ahLst/>
                <a:cxnLst/>
                <a:rect l="l" t="t" r="r" b="b"/>
                <a:pathLst>
                  <a:path w="3006" h="566" extrusionOk="0">
                    <a:moveTo>
                      <a:pt x="2443" y="0"/>
                    </a:moveTo>
                    <a:cubicBezTo>
                      <a:pt x="1324" y="0"/>
                      <a:pt x="34" y="514"/>
                      <a:pt x="24" y="519"/>
                    </a:cubicBezTo>
                    <a:cubicBezTo>
                      <a:pt x="6" y="525"/>
                      <a:pt x="0" y="543"/>
                      <a:pt x="6" y="549"/>
                    </a:cubicBezTo>
                    <a:cubicBezTo>
                      <a:pt x="15" y="557"/>
                      <a:pt x="23" y="565"/>
                      <a:pt x="29" y="565"/>
                    </a:cubicBezTo>
                    <a:cubicBezTo>
                      <a:pt x="32" y="565"/>
                      <a:pt x="34" y="564"/>
                      <a:pt x="36" y="561"/>
                    </a:cubicBezTo>
                    <a:cubicBezTo>
                      <a:pt x="51" y="555"/>
                      <a:pt x="1325" y="48"/>
                      <a:pt x="2432" y="48"/>
                    </a:cubicBezTo>
                    <a:cubicBezTo>
                      <a:pt x="2618" y="48"/>
                      <a:pt x="2799" y="62"/>
                      <a:pt x="2969" y="96"/>
                    </a:cubicBezTo>
                    <a:lnTo>
                      <a:pt x="2975" y="96"/>
                    </a:lnTo>
                    <a:cubicBezTo>
                      <a:pt x="2981" y="96"/>
                      <a:pt x="2987" y="84"/>
                      <a:pt x="2999" y="72"/>
                    </a:cubicBezTo>
                    <a:cubicBezTo>
                      <a:pt x="3005" y="66"/>
                      <a:pt x="2999" y="48"/>
                      <a:pt x="2981" y="48"/>
                    </a:cubicBezTo>
                    <a:cubicBezTo>
                      <a:pt x="2811" y="15"/>
                      <a:pt x="2629" y="0"/>
                      <a:pt x="24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01;p43">
                <a:extLst>
                  <a:ext uri="{FF2B5EF4-FFF2-40B4-BE49-F238E27FC236}">
                    <a16:creationId xmlns:a16="http://schemas.microsoft.com/office/drawing/2014/main" id="{0B155D37-140D-D0D7-7D47-D212BB7C75A6}"/>
                  </a:ext>
                </a:extLst>
              </p:cNvPr>
              <p:cNvSpPr/>
              <p:nvPr/>
            </p:nvSpPr>
            <p:spPr>
              <a:xfrm>
                <a:off x="1033988" y="1905517"/>
                <a:ext cx="432180" cy="79076"/>
              </a:xfrm>
              <a:custGeom>
                <a:avLst/>
                <a:gdLst/>
                <a:ahLst/>
                <a:cxnLst/>
                <a:rect l="l" t="t" r="r" b="b"/>
                <a:pathLst>
                  <a:path w="3006" h="550" extrusionOk="0">
                    <a:moveTo>
                      <a:pt x="2457" y="0"/>
                    </a:moveTo>
                    <a:cubicBezTo>
                      <a:pt x="2107" y="0"/>
                      <a:pt x="1670" y="60"/>
                      <a:pt x="1151" y="184"/>
                    </a:cubicBezTo>
                    <a:cubicBezTo>
                      <a:pt x="531" y="321"/>
                      <a:pt x="37" y="500"/>
                      <a:pt x="25" y="500"/>
                    </a:cubicBezTo>
                    <a:cubicBezTo>
                      <a:pt x="13" y="511"/>
                      <a:pt x="1" y="523"/>
                      <a:pt x="13" y="529"/>
                    </a:cubicBezTo>
                    <a:cubicBezTo>
                      <a:pt x="17" y="543"/>
                      <a:pt x="25" y="549"/>
                      <a:pt x="34" y="549"/>
                    </a:cubicBezTo>
                    <a:cubicBezTo>
                      <a:pt x="37" y="549"/>
                      <a:pt x="40" y="549"/>
                      <a:pt x="43" y="547"/>
                    </a:cubicBezTo>
                    <a:cubicBezTo>
                      <a:pt x="53" y="542"/>
                      <a:pt x="1478" y="51"/>
                      <a:pt x="2481" y="51"/>
                    </a:cubicBezTo>
                    <a:cubicBezTo>
                      <a:pt x="2664" y="51"/>
                      <a:pt x="2832" y="67"/>
                      <a:pt x="2976" y="106"/>
                    </a:cubicBezTo>
                    <a:lnTo>
                      <a:pt x="2994" y="106"/>
                    </a:lnTo>
                    <a:cubicBezTo>
                      <a:pt x="3000" y="106"/>
                      <a:pt x="3006" y="100"/>
                      <a:pt x="3006" y="94"/>
                    </a:cubicBezTo>
                    <a:cubicBezTo>
                      <a:pt x="3006" y="76"/>
                      <a:pt x="3006" y="64"/>
                      <a:pt x="2994" y="64"/>
                    </a:cubicBezTo>
                    <a:cubicBezTo>
                      <a:pt x="2846" y="22"/>
                      <a:pt x="2667" y="0"/>
                      <a:pt x="24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802;p43">
                <a:extLst>
                  <a:ext uri="{FF2B5EF4-FFF2-40B4-BE49-F238E27FC236}">
                    <a16:creationId xmlns:a16="http://schemas.microsoft.com/office/drawing/2014/main" id="{37B371BB-76A7-A38E-7B53-9E921320985F}"/>
                  </a:ext>
                </a:extLst>
              </p:cNvPr>
              <p:cNvSpPr/>
              <p:nvPr/>
            </p:nvSpPr>
            <p:spPr>
              <a:xfrm>
                <a:off x="1072663" y="2003859"/>
                <a:ext cx="427867" cy="88709"/>
              </a:xfrm>
              <a:custGeom>
                <a:avLst/>
                <a:gdLst/>
                <a:ahLst/>
                <a:cxnLst/>
                <a:rect l="l" t="t" r="r" b="b"/>
                <a:pathLst>
                  <a:path w="2976" h="617" extrusionOk="0">
                    <a:moveTo>
                      <a:pt x="2521" y="0"/>
                    </a:moveTo>
                    <a:cubicBezTo>
                      <a:pt x="1424" y="0"/>
                      <a:pt x="40" y="562"/>
                      <a:pt x="24" y="573"/>
                    </a:cubicBezTo>
                    <a:cubicBezTo>
                      <a:pt x="12" y="579"/>
                      <a:pt x="0" y="591"/>
                      <a:pt x="12" y="603"/>
                    </a:cubicBezTo>
                    <a:cubicBezTo>
                      <a:pt x="16" y="611"/>
                      <a:pt x="21" y="617"/>
                      <a:pt x="30" y="617"/>
                    </a:cubicBezTo>
                    <a:cubicBezTo>
                      <a:pt x="33" y="617"/>
                      <a:pt x="37" y="616"/>
                      <a:pt x="42" y="614"/>
                    </a:cubicBezTo>
                    <a:cubicBezTo>
                      <a:pt x="52" y="609"/>
                      <a:pt x="1449" y="46"/>
                      <a:pt x="2535" y="46"/>
                    </a:cubicBezTo>
                    <a:cubicBezTo>
                      <a:pt x="2678" y="46"/>
                      <a:pt x="2817" y="56"/>
                      <a:pt x="2945" y="78"/>
                    </a:cubicBezTo>
                    <a:lnTo>
                      <a:pt x="2957" y="78"/>
                    </a:lnTo>
                    <a:cubicBezTo>
                      <a:pt x="2963" y="78"/>
                      <a:pt x="2963" y="72"/>
                      <a:pt x="2969" y="54"/>
                    </a:cubicBezTo>
                    <a:cubicBezTo>
                      <a:pt x="2975" y="48"/>
                      <a:pt x="2969" y="36"/>
                      <a:pt x="2957" y="36"/>
                    </a:cubicBezTo>
                    <a:cubicBezTo>
                      <a:pt x="2820" y="11"/>
                      <a:pt x="2673" y="0"/>
                      <a:pt x="25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803;p43">
                <a:extLst>
                  <a:ext uri="{FF2B5EF4-FFF2-40B4-BE49-F238E27FC236}">
                    <a16:creationId xmlns:a16="http://schemas.microsoft.com/office/drawing/2014/main" id="{40877C1D-EB49-C58F-3478-9D69BD2112DE}"/>
                  </a:ext>
                </a:extLst>
              </p:cNvPr>
              <p:cNvSpPr/>
              <p:nvPr/>
            </p:nvSpPr>
            <p:spPr>
              <a:xfrm>
                <a:off x="1106019" y="2108382"/>
                <a:ext cx="430455" cy="85402"/>
              </a:xfrm>
              <a:custGeom>
                <a:avLst/>
                <a:gdLst/>
                <a:ahLst/>
                <a:cxnLst/>
                <a:rect l="l" t="t" r="r" b="b"/>
                <a:pathLst>
                  <a:path w="2994" h="594" extrusionOk="0">
                    <a:moveTo>
                      <a:pt x="2339" y="0"/>
                    </a:moveTo>
                    <a:cubicBezTo>
                      <a:pt x="1279" y="0"/>
                      <a:pt x="28" y="544"/>
                      <a:pt x="19" y="549"/>
                    </a:cubicBezTo>
                    <a:cubicBezTo>
                      <a:pt x="13" y="561"/>
                      <a:pt x="1" y="573"/>
                      <a:pt x="13" y="579"/>
                    </a:cubicBezTo>
                    <a:cubicBezTo>
                      <a:pt x="17" y="588"/>
                      <a:pt x="21" y="593"/>
                      <a:pt x="30" y="593"/>
                    </a:cubicBezTo>
                    <a:cubicBezTo>
                      <a:pt x="34" y="593"/>
                      <a:pt x="38" y="593"/>
                      <a:pt x="42" y="591"/>
                    </a:cubicBezTo>
                    <a:cubicBezTo>
                      <a:pt x="57" y="576"/>
                      <a:pt x="1294" y="38"/>
                      <a:pt x="2343" y="38"/>
                    </a:cubicBezTo>
                    <a:cubicBezTo>
                      <a:pt x="2565" y="38"/>
                      <a:pt x="2778" y="62"/>
                      <a:pt x="2970" y="120"/>
                    </a:cubicBezTo>
                    <a:lnTo>
                      <a:pt x="2982" y="120"/>
                    </a:lnTo>
                    <a:cubicBezTo>
                      <a:pt x="2994" y="120"/>
                      <a:pt x="2994" y="114"/>
                      <a:pt x="2994" y="114"/>
                    </a:cubicBezTo>
                    <a:cubicBezTo>
                      <a:pt x="2994" y="96"/>
                      <a:pt x="2994" y="84"/>
                      <a:pt x="2976" y="84"/>
                    </a:cubicBezTo>
                    <a:cubicBezTo>
                      <a:pt x="2781" y="25"/>
                      <a:pt x="2565" y="0"/>
                      <a:pt x="23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804;p43">
                <a:extLst>
                  <a:ext uri="{FF2B5EF4-FFF2-40B4-BE49-F238E27FC236}">
                    <a16:creationId xmlns:a16="http://schemas.microsoft.com/office/drawing/2014/main" id="{D5B0C96A-CAC7-8872-2FDB-D7DEA905B4E9}"/>
                  </a:ext>
                </a:extLst>
              </p:cNvPr>
              <p:cNvSpPr/>
              <p:nvPr/>
            </p:nvSpPr>
            <p:spPr>
              <a:xfrm>
                <a:off x="1140380" y="2205861"/>
                <a:ext cx="437212" cy="86121"/>
              </a:xfrm>
              <a:custGeom>
                <a:avLst/>
                <a:gdLst/>
                <a:ahLst/>
                <a:cxnLst/>
                <a:rect l="l" t="t" r="r" b="b"/>
                <a:pathLst>
                  <a:path w="3041" h="599" extrusionOk="0">
                    <a:moveTo>
                      <a:pt x="2692" y="1"/>
                    </a:moveTo>
                    <a:cubicBezTo>
                      <a:pt x="1806" y="1"/>
                      <a:pt x="101" y="525"/>
                      <a:pt x="18" y="551"/>
                    </a:cubicBezTo>
                    <a:cubicBezTo>
                      <a:pt x="12" y="557"/>
                      <a:pt x="0" y="563"/>
                      <a:pt x="0" y="581"/>
                    </a:cubicBezTo>
                    <a:cubicBezTo>
                      <a:pt x="12" y="599"/>
                      <a:pt x="18" y="599"/>
                      <a:pt x="30" y="599"/>
                    </a:cubicBezTo>
                    <a:cubicBezTo>
                      <a:pt x="51" y="588"/>
                      <a:pt x="1826" y="47"/>
                      <a:pt x="2707" y="47"/>
                    </a:cubicBezTo>
                    <a:cubicBezTo>
                      <a:pt x="2827" y="47"/>
                      <a:pt x="2931" y="57"/>
                      <a:pt x="3011" y="80"/>
                    </a:cubicBezTo>
                    <a:lnTo>
                      <a:pt x="3029" y="80"/>
                    </a:lnTo>
                    <a:cubicBezTo>
                      <a:pt x="3035" y="80"/>
                      <a:pt x="3041" y="74"/>
                      <a:pt x="3035" y="68"/>
                    </a:cubicBezTo>
                    <a:cubicBezTo>
                      <a:pt x="3035" y="50"/>
                      <a:pt x="3035" y="38"/>
                      <a:pt x="3023" y="38"/>
                    </a:cubicBezTo>
                    <a:cubicBezTo>
                      <a:pt x="2936" y="12"/>
                      <a:pt x="2823" y="1"/>
                      <a:pt x="26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805;p43">
                <a:extLst>
                  <a:ext uri="{FF2B5EF4-FFF2-40B4-BE49-F238E27FC236}">
                    <a16:creationId xmlns:a16="http://schemas.microsoft.com/office/drawing/2014/main" id="{D630A137-C515-3A53-6379-0DD96104435E}"/>
                  </a:ext>
                </a:extLst>
              </p:cNvPr>
              <p:cNvSpPr/>
              <p:nvPr/>
            </p:nvSpPr>
            <p:spPr>
              <a:xfrm>
                <a:off x="1174598" y="2301614"/>
                <a:ext cx="427004" cy="89284"/>
              </a:xfrm>
              <a:custGeom>
                <a:avLst/>
                <a:gdLst/>
                <a:ahLst/>
                <a:cxnLst/>
                <a:rect l="l" t="t" r="r" b="b"/>
                <a:pathLst>
                  <a:path w="2970" h="621" extrusionOk="0">
                    <a:moveTo>
                      <a:pt x="2642" y="1"/>
                    </a:moveTo>
                    <a:cubicBezTo>
                      <a:pt x="1764" y="1"/>
                      <a:pt x="97" y="544"/>
                      <a:pt x="18" y="571"/>
                    </a:cubicBezTo>
                    <a:cubicBezTo>
                      <a:pt x="1" y="576"/>
                      <a:pt x="1" y="588"/>
                      <a:pt x="1" y="600"/>
                    </a:cubicBezTo>
                    <a:cubicBezTo>
                      <a:pt x="10" y="614"/>
                      <a:pt x="15" y="620"/>
                      <a:pt x="22" y="620"/>
                    </a:cubicBezTo>
                    <a:cubicBezTo>
                      <a:pt x="25" y="620"/>
                      <a:pt x="27" y="620"/>
                      <a:pt x="30" y="618"/>
                    </a:cubicBezTo>
                    <a:cubicBezTo>
                      <a:pt x="51" y="608"/>
                      <a:pt x="1758" y="48"/>
                      <a:pt x="2634" y="48"/>
                    </a:cubicBezTo>
                    <a:cubicBezTo>
                      <a:pt x="2754" y="48"/>
                      <a:pt x="2858" y="58"/>
                      <a:pt x="2940" y="82"/>
                    </a:cubicBezTo>
                    <a:lnTo>
                      <a:pt x="2952" y="82"/>
                    </a:lnTo>
                    <a:cubicBezTo>
                      <a:pt x="2964" y="82"/>
                      <a:pt x="2964" y="70"/>
                      <a:pt x="2970" y="64"/>
                    </a:cubicBezTo>
                    <a:cubicBezTo>
                      <a:pt x="2970" y="52"/>
                      <a:pt x="2970" y="34"/>
                      <a:pt x="2952" y="34"/>
                    </a:cubicBezTo>
                    <a:cubicBezTo>
                      <a:pt x="2867" y="11"/>
                      <a:pt x="2762" y="1"/>
                      <a:pt x="26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06;p43">
                <a:extLst>
                  <a:ext uri="{FF2B5EF4-FFF2-40B4-BE49-F238E27FC236}">
                    <a16:creationId xmlns:a16="http://schemas.microsoft.com/office/drawing/2014/main" id="{7A549E38-3D4A-5189-4919-47703202F8ED}"/>
                  </a:ext>
                </a:extLst>
              </p:cNvPr>
              <p:cNvSpPr/>
              <p:nvPr/>
            </p:nvSpPr>
            <p:spPr>
              <a:xfrm>
                <a:off x="1210542" y="2400818"/>
                <a:ext cx="425423" cy="95898"/>
              </a:xfrm>
              <a:custGeom>
                <a:avLst/>
                <a:gdLst/>
                <a:ahLst/>
                <a:cxnLst/>
                <a:rect l="l" t="t" r="r" b="b"/>
                <a:pathLst>
                  <a:path w="2959" h="667" extrusionOk="0">
                    <a:moveTo>
                      <a:pt x="2585" y="1"/>
                    </a:moveTo>
                    <a:cubicBezTo>
                      <a:pt x="1556" y="1"/>
                      <a:pt x="40" y="609"/>
                      <a:pt x="19" y="620"/>
                    </a:cubicBezTo>
                    <a:cubicBezTo>
                      <a:pt x="7" y="626"/>
                      <a:pt x="1" y="638"/>
                      <a:pt x="7" y="650"/>
                    </a:cubicBezTo>
                    <a:cubicBezTo>
                      <a:pt x="11" y="658"/>
                      <a:pt x="21" y="666"/>
                      <a:pt x="29" y="666"/>
                    </a:cubicBezTo>
                    <a:cubicBezTo>
                      <a:pt x="32" y="666"/>
                      <a:pt x="35" y="665"/>
                      <a:pt x="37" y="662"/>
                    </a:cubicBezTo>
                    <a:cubicBezTo>
                      <a:pt x="58" y="656"/>
                      <a:pt x="1567" y="50"/>
                      <a:pt x="2590" y="50"/>
                    </a:cubicBezTo>
                    <a:cubicBezTo>
                      <a:pt x="2711" y="50"/>
                      <a:pt x="2824" y="58"/>
                      <a:pt x="2928" y="77"/>
                    </a:cubicBezTo>
                    <a:lnTo>
                      <a:pt x="2934" y="77"/>
                    </a:lnTo>
                    <a:cubicBezTo>
                      <a:pt x="2940" y="77"/>
                      <a:pt x="2952" y="65"/>
                      <a:pt x="2952" y="53"/>
                    </a:cubicBezTo>
                    <a:cubicBezTo>
                      <a:pt x="2958" y="47"/>
                      <a:pt x="2952" y="30"/>
                      <a:pt x="2934" y="30"/>
                    </a:cubicBezTo>
                    <a:cubicBezTo>
                      <a:pt x="2827" y="10"/>
                      <a:pt x="2710" y="1"/>
                      <a:pt x="25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07;p43">
                <a:extLst>
                  <a:ext uri="{FF2B5EF4-FFF2-40B4-BE49-F238E27FC236}">
                    <a16:creationId xmlns:a16="http://schemas.microsoft.com/office/drawing/2014/main" id="{8CC64868-F7D6-470C-E6E1-DF2C999D73D9}"/>
                  </a:ext>
                </a:extLst>
              </p:cNvPr>
              <p:cNvSpPr/>
              <p:nvPr/>
            </p:nvSpPr>
            <p:spPr>
              <a:xfrm>
                <a:off x="1502114" y="1473190"/>
                <a:ext cx="378984" cy="220551"/>
              </a:xfrm>
              <a:custGeom>
                <a:avLst/>
                <a:gdLst/>
                <a:ahLst/>
                <a:cxnLst/>
                <a:rect l="l" t="t" r="r" b="b"/>
                <a:pathLst>
                  <a:path w="2636" h="1534" extrusionOk="0">
                    <a:moveTo>
                      <a:pt x="2605" y="1"/>
                    </a:moveTo>
                    <a:cubicBezTo>
                      <a:pt x="2593" y="7"/>
                      <a:pt x="793" y="549"/>
                      <a:pt x="6" y="1497"/>
                    </a:cubicBezTo>
                    <a:cubicBezTo>
                      <a:pt x="0" y="1503"/>
                      <a:pt x="0" y="1521"/>
                      <a:pt x="6" y="1527"/>
                    </a:cubicBezTo>
                    <a:cubicBezTo>
                      <a:pt x="12" y="1533"/>
                      <a:pt x="18" y="1533"/>
                      <a:pt x="30" y="1533"/>
                    </a:cubicBezTo>
                    <a:cubicBezTo>
                      <a:pt x="36" y="1533"/>
                      <a:pt x="36" y="1533"/>
                      <a:pt x="36" y="1527"/>
                    </a:cubicBezTo>
                    <a:cubicBezTo>
                      <a:pt x="817" y="585"/>
                      <a:pt x="2605" y="49"/>
                      <a:pt x="2623" y="43"/>
                    </a:cubicBezTo>
                    <a:cubicBezTo>
                      <a:pt x="2635" y="37"/>
                      <a:pt x="2635" y="31"/>
                      <a:pt x="2635" y="13"/>
                    </a:cubicBezTo>
                    <a:cubicBezTo>
                      <a:pt x="2629" y="1"/>
                      <a:pt x="2623" y="1"/>
                      <a:pt x="26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08;p43">
                <a:extLst>
                  <a:ext uri="{FF2B5EF4-FFF2-40B4-BE49-F238E27FC236}">
                    <a16:creationId xmlns:a16="http://schemas.microsoft.com/office/drawing/2014/main" id="{5062CEEC-C429-1250-1B22-A3F8C4E07523}"/>
                  </a:ext>
                </a:extLst>
              </p:cNvPr>
              <p:cNvSpPr/>
              <p:nvPr/>
            </p:nvSpPr>
            <p:spPr>
              <a:xfrm>
                <a:off x="1532881" y="1571819"/>
                <a:ext cx="382435" cy="211924"/>
              </a:xfrm>
              <a:custGeom>
                <a:avLst/>
                <a:gdLst/>
                <a:ahLst/>
                <a:cxnLst/>
                <a:rect l="l" t="t" r="r" b="b"/>
                <a:pathLst>
                  <a:path w="2660" h="1474" extrusionOk="0">
                    <a:moveTo>
                      <a:pt x="2630" y="1"/>
                    </a:moveTo>
                    <a:cubicBezTo>
                      <a:pt x="2606" y="1"/>
                      <a:pt x="806" y="519"/>
                      <a:pt x="7" y="1437"/>
                    </a:cubicBezTo>
                    <a:cubicBezTo>
                      <a:pt x="1" y="1443"/>
                      <a:pt x="1" y="1455"/>
                      <a:pt x="7" y="1467"/>
                    </a:cubicBezTo>
                    <a:cubicBezTo>
                      <a:pt x="13" y="1473"/>
                      <a:pt x="25" y="1473"/>
                      <a:pt x="30" y="1473"/>
                    </a:cubicBezTo>
                    <a:lnTo>
                      <a:pt x="42" y="1473"/>
                    </a:lnTo>
                    <a:cubicBezTo>
                      <a:pt x="835" y="567"/>
                      <a:pt x="2630" y="48"/>
                      <a:pt x="2648" y="42"/>
                    </a:cubicBezTo>
                    <a:cubicBezTo>
                      <a:pt x="2660" y="36"/>
                      <a:pt x="2660" y="30"/>
                      <a:pt x="2660" y="12"/>
                    </a:cubicBezTo>
                    <a:cubicBezTo>
                      <a:pt x="2654" y="1"/>
                      <a:pt x="2648" y="1"/>
                      <a:pt x="26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809;p43">
                <a:extLst>
                  <a:ext uri="{FF2B5EF4-FFF2-40B4-BE49-F238E27FC236}">
                    <a16:creationId xmlns:a16="http://schemas.microsoft.com/office/drawing/2014/main" id="{53E2822D-1D16-DAB4-29E0-686620E51C53}"/>
                  </a:ext>
                </a:extLst>
              </p:cNvPr>
              <p:cNvSpPr/>
              <p:nvPr/>
            </p:nvSpPr>
            <p:spPr>
              <a:xfrm>
                <a:off x="1565518" y="1667572"/>
                <a:ext cx="382435" cy="217244"/>
              </a:xfrm>
              <a:custGeom>
                <a:avLst/>
                <a:gdLst/>
                <a:ahLst/>
                <a:cxnLst/>
                <a:rect l="l" t="t" r="r" b="b"/>
                <a:pathLst>
                  <a:path w="2660" h="1511" extrusionOk="0">
                    <a:moveTo>
                      <a:pt x="2629" y="0"/>
                    </a:moveTo>
                    <a:cubicBezTo>
                      <a:pt x="2626" y="0"/>
                      <a:pt x="2622" y="1"/>
                      <a:pt x="2618" y="2"/>
                    </a:cubicBezTo>
                    <a:cubicBezTo>
                      <a:pt x="2618" y="8"/>
                      <a:pt x="2111" y="181"/>
                      <a:pt x="1538" y="443"/>
                    </a:cubicBezTo>
                    <a:cubicBezTo>
                      <a:pt x="769" y="801"/>
                      <a:pt x="257" y="1153"/>
                      <a:pt x="12" y="1481"/>
                    </a:cubicBezTo>
                    <a:cubicBezTo>
                      <a:pt x="0" y="1487"/>
                      <a:pt x="12" y="1499"/>
                      <a:pt x="18" y="1511"/>
                    </a:cubicBezTo>
                    <a:lnTo>
                      <a:pt x="42" y="1511"/>
                    </a:lnTo>
                    <a:cubicBezTo>
                      <a:pt x="48" y="1511"/>
                      <a:pt x="48" y="1499"/>
                      <a:pt x="42" y="1499"/>
                    </a:cubicBezTo>
                    <a:cubicBezTo>
                      <a:pt x="608" y="748"/>
                      <a:pt x="2474" y="98"/>
                      <a:pt x="2623" y="50"/>
                    </a:cubicBezTo>
                    <a:lnTo>
                      <a:pt x="2635" y="50"/>
                    </a:lnTo>
                    <a:cubicBezTo>
                      <a:pt x="2647" y="38"/>
                      <a:pt x="2659" y="32"/>
                      <a:pt x="2647" y="20"/>
                    </a:cubicBezTo>
                    <a:cubicBezTo>
                      <a:pt x="2643" y="7"/>
                      <a:pt x="2638" y="0"/>
                      <a:pt x="2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810;p43">
                <a:extLst>
                  <a:ext uri="{FF2B5EF4-FFF2-40B4-BE49-F238E27FC236}">
                    <a16:creationId xmlns:a16="http://schemas.microsoft.com/office/drawing/2014/main" id="{BB37A3C1-F616-325D-DB3F-971A1758F913}"/>
                  </a:ext>
                </a:extLst>
              </p:cNvPr>
              <p:cNvSpPr/>
              <p:nvPr/>
            </p:nvSpPr>
            <p:spPr>
              <a:xfrm>
                <a:off x="1598873" y="1775833"/>
                <a:ext cx="385885" cy="203298"/>
              </a:xfrm>
              <a:custGeom>
                <a:avLst/>
                <a:gdLst/>
                <a:ahLst/>
                <a:cxnLst/>
                <a:rect l="l" t="t" r="r" b="b"/>
                <a:pathLst>
                  <a:path w="2684" h="1414" extrusionOk="0">
                    <a:moveTo>
                      <a:pt x="2654" y="0"/>
                    </a:moveTo>
                    <a:cubicBezTo>
                      <a:pt x="2636" y="0"/>
                      <a:pt x="770" y="531"/>
                      <a:pt x="13" y="1372"/>
                    </a:cubicBezTo>
                    <a:cubicBezTo>
                      <a:pt x="1" y="1384"/>
                      <a:pt x="1" y="1396"/>
                      <a:pt x="13" y="1402"/>
                    </a:cubicBezTo>
                    <a:cubicBezTo>
                      <a:pt x="19" y="1413"/>
                      <a:pt x="25" y="1413"/>
                      <a:pt x="31" y="1413"/>
                    </a:cubicBezTo>
                    <a:lnTo>
                      <a:pt x="48" y="1413"/>
                    </a:lnTo>
                    <a:cubicBezTo>
                      <a:pt x="800" y="579"/>
                      <a:pt x="2648" y="54"/>
                      <a:pt x="2672" y="48"/>
                    </a:cubicBezTo>
                    <a:cubicBezTo>
                      <a:pt x="2678" y="42"/>
                      <a:pt x="2684" y="30"/>
                      <a:pt x="2684" y="18"/>
                    </a:cubicBezTo>
                    <a:cubicBezTo>
                      <a:pt x="2678" y="0"/>
                      <a:pt x="2672" y="0"/>
                      <a:pt x="26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11;p43">
                <a:extLst>
                  <a:ext uri="{FF2B5EF4-FFF2-40B4-BE49-F238E27FC236}">
                    <a16:creationId xmlns:a16="http://schemas.microsoft.com/office/drawing/2014/main" id="{788FF63A-EDBD-7F18-8549-A443A4051285}"/>
                  </a:ext>
                </a:extLst>
              </p:cNvPr>
              <p:cNvSpPr/>
              <p:nvPr/>
            </p:nvSpPr>
            <p:spPr>
              <a:xfrm>
                <a:off x="1635823" y="1877050"/>
                <a:ext cx="381572" cy="211781"/>
              </a:xfrm>
              <a:custGeom>
                <a:avLst/>
                <a:gdLst/>
                <a:ahLst/>
                <a:cxnLst/>
                <a:rect l="l" t="t" r="r" b="b"/>
                <a:pathLst>
                  <a:path w="2654" h="1473" extrusionOk="0">
                    <a:moveTo>
                      <a:pt x="2629" y="0"/>
                    </a:moveTo>
                    <a:cubicBezTo>
                      <a:pt x="2605" y="6"/>
                      <a:pt x="680" y="501"/>
                      <a:pt x="6" y="1443"/>
                    </a:cubicBezTo>
                    <a:cubicBezTo>
                      <a:pt x="0" y="1455"/>
                      <a:pt x="6" y="1467"/>
                      <a:pt x="12" y="1473"/>
                    </a:cubicBezTo>
                    <a:lnTo>
                      <a:pt x="36" y="1473"/>
                    </a:lnTo>
                    <a:cubicBezTo>
                      <a:pt x="42" y="1473"/>
                      <a:pt x="54" y="1473"/>
                      <a:pt x="36" y="1461"/>
                    </a:cubicBezTo>
                    <a:cubicBezTo>
                      <a:pt x="698" y="531"/>
                      <a:pt x="2617" y="42"/>
                      <a:pt x="2635" y="36"/>
                    </a:cubicBezTo>
                    <a:cubicBezTo>
                      <a:pt x="2647" y="36"/>
                      <a:pt x="2653" y="30"/>
                      <a:pt x="2653" y="12"/>
                    </a:cubicBezTo>
                    <a:cubicBezTo>
                      <a:pt x="2653" y="6"/>
                      <a:pt x="2647" y="0"/>
                      <a:pt x="2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812;p43">
                <a:extLst>
                  <a:ext uri="{FF2B5EF4-FFF2-40B4-BE49-F238E27FC236}">
                    <a16:creationId xmlns:a16="http://schemas.microsoft.com/office/drawing/2014/main" id="{DE83927C-AE16-9DA2-42E9-071A7FA835F4}"/>
                  </a:ext>
                </a:extLst>
              </p:cNvPr>
              <p:cNvSpPr/>
              <p:nvPr/>
            </p:nvSpPr>
            <p:spPr>
              <a:xfrm>
                <a:off x="1660552" y="1975535"/>
                <a:ext cx="392786" cy="211062"/>
              </a:xfrm>
              <a:custGeom>
                <a:avLst/>
                <a:gdLst/>
                <a:ahLst/>
                <a:cxnLst/>
                <a:rect l="l" t="t" r="r" b="b"/>
                <a:pathLst>
                  <a:path w="2732" h="1468" extrusionOk="0">
                    <a:moveTo>
                      <a:pt x="2696" y="1"/>
                    </a:moveTo>
                    <a:cubicBezTo>
                      <a:pt x="2600" y="36"/>
                      <a:pt x="424" y="865"/>
                      <a:pt x="7" y="1437"/>
                    </a:cubicBezTo>
                    <a:cubicBezTo>
                      <a:pt x="1" y="1443"/>
                      <a:pt x="7" y="1461"/>
                      <a:pt x="13" y="1467"/>
                    </a:cubicBezTo>
                    <a:lnTo>
                      <a:pt x="43" y="1467"/>
                    </a:lnTo>
                    <a:cubicBezTo>
                      <a:pt x="454" y="901"/>
                      <a:pt x="2690" y="54"/>
                      <a:pt x="2714" y="42"/>
                    </a:cubicBezTo>
                    <a:cubicBezTo>
                      <a:pt x="2726" y="36"/>
                      <a:pt x="2732" y="24"/>
                      <a:pt x="2726" y="13"/>
                    </a:cubicBezTo>
                    <a:cubicBezTo>
                      <a:pt x="2720" y="1"/>
                      <a:pt x="2714" y="1"/>
                      <a:pt x="26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13;p43">
                <a:extLst>
                  <a:ext uri="{FF2B5EF4-FFF2-40B4-BE49-F238E27FC236}">
                    <a16:creationId xmlns:a16="http://schemas.microsoft.com/office/drawing/2014/main" id="{97F33CBD-F19A-5283-0155-954063D5311F}"/>
                  </a:ext>
                </a:extLst>
              </p:cNvPr>
              <p:cNvSpPr/>
              <p:nvPr/>
            </p:nvSpPr>
            <p:spPr>
              <a:xfrm>
                <a:off x="1700090" y="2073733"/>
                <a:ext cx="386748" cy="202867"/>
              </a:xfrm>
              <a:custGeom>
                <a:avLst/>
                <a:gdLst/>
                <a:ahLst/>
                <a:cxnLst/>
                <a:rect l="l" t="t" r="r" b="b"/>
                <a:pathLst>
                  <a:path w="2690" h="1411" extrusionOk="0">
                    <a:moveTo>
                      <a:pt x="2660" y="1"/>
                    </a:moveTo>
                    <a:cubicBezTo>
                      <a:pt x="2657" y="1"/>
                      <a:pt x="2655" y="2"/>
                      <a:pt x="2653" y="3"/>
                    </a:cubicBezTo>
                    <a:cubicBezTo>
                      <a:pt x="2564" y="39"/>
                      <a:pt x="435" y="802"/>
                      <a:pt x="6" y="1380"/>
                    </a:cubicBezTo>
                    <a:cubicBezTo>
                      <a:pt x="0" y="1386"/>
                      <a:pt x="6" y="1404"/>
                      <a:pt x="12" y="1410"/>
                    </a:cubicBezTo>
                    <a:lnTo>
                      <a:pt x="42" y="1410"/>
                    </a:lnTo>
                    <a:cubicBezTo>
                      <a:pt x="465" y="838"/>
                      <a:pt x="2647" y="57"/>
                      <a:pt x="2665" y="45"/>
                    </a:cubicBezTo>
                    <a:cubicBezTo>
                      <a:pt x="2683" y="39"/>
                      <a:pt x="2689" y="33"/>
                      <a:pt x="2683" y="15"/>
                    </a:cubicBezTo>
                    <a:cubicBezTo>
                      <a:pt x="2679" y="6"/>
                      <a:pt x="2668" y="1"/>
                      <a:pt x="2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14;p43">
                <a:extLst>
                  <a:ext uri="{FF2B5EF4-FFF2-40B4-BE49-F238E27FC236}">
                    <a16:creationId xmlns:a16="http://schemas.microsoft.com/office/drawing/2014/main" id="{9B0B6D07-1394-18CB-C227-086411994228}"/>
                  </a:ext>
                </a:extLst>
              </p:cNvPr>
              <p:cNvSpPr/>
              <p:nvPr/>
            </p:nvSpPr>
            <p:spPr>
              <a:xfrm>
                <a:off x="1735170" y="2180413"/>
                <a:ext cx="388473" cy="194671"/>
              </a:xfrm>
              <a:custGeom>
                <a:avLst/>
                <a:gdLst/>
                <a:ahLst/>
                <a:cxnLst/>
                <a:rect l="l" t="t" r="r" b="b"/>
                <a:pathLst>
                  <a:path w="2702" h="1354" extrusionOk="0">
                    <a:moveTo>
                      <a:pt x="2672" y="1"/>
                    </a:moveTo>
                    <a:cubicBezTo>
                      <a:pt x="2654" y="6"/>
                      <a:pt x="680" y="567"/>
                      <a:pt x="7" y="1318"/>
                    </a:cubicBezTo>
                    <a:cubicBezTo>
                      <a:pt x="1" y="1324"/>
                      <a:pt x="1" y="1342"/>
                      <a:pt x="7" y="1348"/>
                    </a:cubicBezTo>
                    <a:cubicBezTo>
                      <a:pt x="13" y="1354"/>
                      <a:pt x="25" y="1354"/>
                      <a:pt x="30" y="1354"/>
                    </a:cubicBezTo>
                    <a:cubicBezTo>
                      <a:pt x="30" y="1354"/>
                      <a:pt x="36" y="1354"/>
                      <a:pt x="36" y="1348"/>
                    </a:cubicBezTo>
                    <a:cubicBezTo>
                      <a:pt x="710" y="609"/>
                      <a:pt x="2660" y="48"/>
                      <a:pt x="2684" y="42"/>
                    </a:cubicBezTo>
                    <a:cubicBezTo>
                      <a:pt x="2701" y="36"/>
                      <a:pt x="2701" y="30"/>
                      <a:pt x="2701" y="12"/>
                    </a:cubicBezTo>
                    <a:cubicBezTo>
                      <a:pt x="2690" y="1"/>
                      <a:pt x="2684" y="1"/>
                      <a:pt x="26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815;p43">
                <a:extLst>
                  <a:ext uri="{FF2B5EF4-FFF2-40B4-BE49-F238E27FC236}">
                    <a16:creationId xmlns:a16="http://schemas.microsoft.com/office/drawing/2014/main" id="{FD504302-E24D-CB65-4FCC-C4CAA4B0520D}"/>
                  </a:ext>
                </a:extLst>
              </p:cNvPr>
              <p:cNvSpPr/>
              <p:nvPr/>
            </p:nvSpPr>
            <p:spPr>
              <a:xfrm>
                <a:off x="1467752" y="1547808"/>
                <a:ext cx="128676" cy="289850"/>
              </a:xfrm>
              <a:custGeom>
                <a:avLst/>
                <a:gdLst/>
                <a:ahLst/>
                <a:cxnLst/>
                <a:rect l="l" t="t" r="r" b="b"/>
                <a:pathLst>
                  <a:path w="895" h="2016" extrusionOk="0">
                    <a:moveTo>
                      <a:pt x="328" y="1"/>
                    </a:moveTo>
                    <a:cubicBezTo>
                      <a:pt x="209" y="96"/>
                      <a:pt x="102" y="197"/>
                      <a:pt x="1" y="293"/>
                    </a:cubicBezTo>
                    <a:lnTo>
                      <a:pt x="585" y="2016"/>
                    </a:lnTo>
                    <a:lnTo>
                      <a:pt x="627" y="1521"/>
                    </a:lnTo>
                    <a:lnTo>
                      <a:pt x="895" y="1664"/>
                    </a:lnTo>
                    <a:lnTo>
                      <a:pt x="32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816;p43">
              <a:extLst>
                <a:ext uri="{FF2B5EF4-FFF2-40B4-BE49-F238E27FC236}">
                  <a16:creationId xmlns:a16="http://schemas.microsoft.com/office/drawing/2014/main" id="{63D41017-631B-6CCC-5DEA-B47FECBC7973}"/>
                </a:ext>
              </a:extLst>
            </p:cNvPr>
            <p:cNvGrpSpPr/>
            <p:nvPr/>
          </p:nvGrpSpPr>
          <p:grpSpPr>
            <a:xfrm>
              <a:off x="4083500" y="3226650"/>
              <a:ext cx="741775" cy="819000"/>
              <a:chOff x="4083500" y="3226650"/>
              <a:chExt cx="741775" cy="819000"/>
            </a:xfrm>
          </p:grpSpPr>
          <p:sp>
            <p:nvSpPr>
              <p:cNvPr id="19" name="Google Shape;817;p43">
                <a:extLst>
                  <a:ext uri="{FF2B5EF4-FFF2-40B4-BE49-F238E27FC236}">
                    <a16:creationId xmlns:a16="http://schemas.microsoft.com/office/drawing/2014/main" id="{D7888BD1-6231-487B-5C1C-9453F7DD108A}"/>
                  </a:ext>
                </a:extLst>
              </p:cNvPr>
              <p:cNvSpPr/>
              <p:nvPr/>
            </p:nvSpPr>
            <p:spPr>
              <a:xfrm>
                <a:off x="4312145" y="3273660"/>
                <a:ext cx="438849" cy="425343"/>
              </a:xfrm>
              <a:custGeom>
                <a:avLst/>
                <a:gdLst/>
                <a:ahLst/>
                <a:cxnLst/>
                <a:rect l="l" t="t" r="r" b="b"/>
                <a:pathLst>
                  <a:path w="5069" h="4913" extrusionOk="0">
                    <a:moveTo>
                      <a:pt x="2533" y="0"/>
                    </a:moveTo>
                    <a:cubicBezTo>
                      <a:pt x="1385" y="0"/>
                      <a:pt x="255" y="801"/>
                      <a:pt x="42" y="2291"/>
                    </a:cubicBezTo>
                    <a:cubicBezTo>
                      <a:pt x="0" y="2607"/>
                      <a:pt x="42" y="2929"/>
                      <a:pt x="161" y="3227"/>
                    </a:cubicBezTo>
                    <a:cubicBezTo>
                      <a:pt x="632" y="4371"/>
                      <a:pt x="1589" y="4912"/>
                      <a:pt x="2533" y="4912"/>
                    </a:cubicBezTo>
                    <a:cubicBezTo>
                      <a:pt x="3680" y="4912"/>
                      <a:pt x="4808" y="4113"/>
                      <a:pt x="5020" y="2625"/>
                    </a:cubicBezTo>
                    <a:cubicBezTo>
                      <a:pt x="5068" y="2309"/>
                      <a:pt x="5032" y="1981"/>
                      <a:pt x="4901" y="1683"/>
                    </a:cubicBezTo>
                    <a:cubicBezTo>
                      <a:pt x="4431" y="540"/>
                      <a:pt x="3475" y="0"/>
                      <a:pt x="25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818;p43">
                <a:extLst>
                  <a:ext uri="{FF2B5EF4-FFF2-40B4-BE49-F238E27FC236}">
                    <a16:creationId xmlns:a16="http://schemas.microsoft.com/office/drawing/2014/main" id="{44AF0F20-528C-08CD-2ED5-2A7353FB6BAF}"/>
                  </a:ext>
                </a:extLst>
              </p:cNvPr>
              <p:cNvSpPr/>
              <p:nvPr/>
            </p:nvSpPr>
            <p:spPr>
              <a:xfrm>
                <a:off x="4360107" y="3273314"/>
                <a:ext cx="412010" cy="348378"/>
              </a:xfrm>
              <a:custGeom>
                <a:avLst/>
                <a:gdLst/>
                <a:ahLst/>
                <a:cxnLst/>
                <a:rect l="l" t="t" r="r" b="b"/>
                <a:pathLst>
                  <a:path w="4759" h="4024" extrusionOk="0">
                    <a:moveTo>
                      <a:pt x="22" y="976"/>
                    </a:moveTo>
                    <a:lnTo>
                      <a:pt x="22" y="976"/>
                    </a:lnTo>
                    <a:cubicBezTo>
                      <a:pt x="15" y="984"/>
                      <a:pt x="8" y="993"/>
                      <a:pt x="1" y="1001"/>
                    </a:cubicBezTo>
                    <a:cubicBezTo>
                      <a:pt x="10" y="995"/>
                      <a:pt x="16" y="986"/>
                      <a:pt x="22" y="976"/>
                    </a:cubicBezTo>
                    <a:close/>
                    <a:moveTo>
                      <a:pt x="1983" y="1"/>
                    </a:moveTo>
                    <a:cubicBezTo>
                      <a:pt x="1252" y="1"/>
                      <a:pt x="528" y="327"/>
                      <a:pt x="43" y="948"/>
                    </a:cubicBezTo>
                    <a:cubicBezTo>
                      <a:pt x="34" y="956"/>
                      <a:pt x="28" y="966"/>
                      <a:pt x="22" y="976"/>
                    </a:cubicBezTo>
                    <a:lnTo>
                      <a:pt x="22" y="976"/>
                    </a:lnTo>
                    <a:cubicBezTo>
                      <a:pt x="507" y="408"/>
                      <a:pt x="1197" y="111"/>
                      <a:pt x="1896" y="111"/>
                    </a:cubicBezTo>
                    <a:cubicBezTo>
                      <a:pt x="2425" y="111"/>
                      <a:pt x="2958" y="280"/>
                      <a:pt x="3411" y="632"/>
                    </a:cubicBezTo>
                    <a:cubicBezTo>
                      <a:pt x="4460" y="1448"/>
                      <a:pt x="4663" y="2957"/>
                      <a:pt x="3876" y="4024"/>
                    </a:cubicBezTo>
                    <a:cubicBezTo>
                      <a:pt x="3894" y="4006"/>
                      <a:pt x="3912" y="3994"/>
                      <a:pt x="3924" y="3970"/>
                    </a:cubicBezTo>
                    <a:cubicBezTo>
                      <a:pt x="4759" y="2897"/>
                      <a:pt x="4562" y="1353"/>
                      <a:pt x="3489" y="518"/>
                    </a:cubicBezTo>
                    <a:cubicBezTo>
                      <a:pt x="3040" y="169"/>
                      <a:pt x="2510" y="1"/>
                      <a:pt x="1983" y="1"/>
                    </a:cubicBez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19;p43">
                <a:extLst>
                  <a:ext uri="{FF2B5EF4-FFF2-40B4-BE49-F238E27FC236}">
                    <a16:creationId xmlns:a16="http://schemas.microsoft.com/office/drawing/2014/main" id="{E767CF57-6750-0254-B257-D409DEBC9016}"/>
                  </a:ext>
                </a:extLst>
              </p:cNvPr>
              <p:cNvSpPr/>
              <p:nvPr/>
            </p:nvSpPr>
            <p:spPr>
              <a:xfrm>
                <a:off x="4300803" y="3657274"/>
                <a:ext cx="104842" cy="116184"/>
              </a:xfrm>
              <a:custGeom>
                <a:avLst/>
                <a:gdLst/>
                <a:ahLst/>
                <a:cxnLst/>
                <a:rect l="l" t="t" r="r" b="b"/>
                <a:pathLst>
                  <a:path w="1211" h="1342" extrusionOk="0">
                    <a:moveTo>
                      <a:pt x="799" y="0"/>
                    </a:moveTo>
                    <a:lnTo>
                      <a:pt x="0" y="1020"/>
                    </a:lnTo>
                    <a:lnTo>
                      <a:pt x="412" y="1342"/>
                    </a:lnTo>
                    <a:lnTo>
                      <a:pt x="1211" y="322"/>
                    </a:lnTo>
                    <a:lnTo>
                      <a:pt x="79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820;p43">
                <a:extLst>
                  <a:ext uri="{FF2B5EF4-FFF2-40B4-BE49-F238E27FC236}">
                    <a16:creationId xmlns:a16="http://schemas.microsoft.com/office/drawing/2014/main" id="{9D3037DE-8938-006B-8DFF-E2853DE4FAE0}"/>
                  </a:ext>
                </a:extLst>
              </p:cNvPr>
              <p:cNvSpPr/>
              <p:nvPr/>
            </p:nvSpPr>
            <p:spPr>
              <a:xfrm>
                <a:off x="4329200" y="3660391"/>
                <a:ext cx="76965" cy="74368"/>
              </a:xfrm>
              <a:custGeom>
                <a:avLst/>
                <a:gdLst/>
                <a:ahLst/>
                <a:cxnLst/>
                <a:rect l="l" t="t" r="r" b="b"/>
                <a:pathLst>
                  <a:path w="889" h="859" extrusionOk="0">
                    <a:moveTo>
                      <a:pt x="322" y="0"/>
                    </a:moveTo>
                    <a:lnTo>
                      <a:pt x="0" y="417"/>
                    </a:lnTo>
                    <a:lnTo>
                      <a:pt x="567" y="859"/>
                    </a:lnTo>
                    <a:lnTo>
                      <a:pt x="889" y="447"/>
                    </a:lnTo>
                    <a:lnTo>
                      <a:pt x="3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821;p43">
                <a:extLst>
                  <a:ext uri="{FF2B5EF4-FFF2-40B4-BE49-F238E27FC236}">
                    <a16:creationId xmlns:a16="http://schemas.microsoft.com/office/drawing/2014/main" id="{EC983C1D-C8B8-FC18-1E8B-EC826E0FA31C}"/>
                  </a:ext>
                </a:extLst>
              </p:cNvPr>
              <p:cNvSpPr/>
              <p:nvPr/>
            </p:nvSpPr>
            <p:spPr>
              <a:xfrm>
                <a:off x="4311549" y="3730593"/>
                <a:ext cx="36708" cy="29522"/>
              </a:xfrm>
              <a:custGeom>
                <a:avLst/>
                <a:gdLst/>
                <a:ahLst/>
                <a:cxnLst/>
                <a:rect l="l" t="t" r="r" b="b"/>
                <a:pathLst>
                  <a:path w="424" h="341" extrusionOk="0">
                    <a:moveTo>
                      <a:pt x="12" y="1"/>
                    </a:moveTo>
                    <a:lnTo>
                      <a:pt x="0" y="19"/>
                    </a:lnTo>
                    <a:lnTo>
                      <a:pt x="412" y="341"/>
                    </a:lnTo>
                    <a:lnTo>
                      <a:pt x="424" y="323"/>
                    </a:lnTo>
                    <a:lnTo>
                      <a:pt x="12" y="1"/>
                    </a:ln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822;p43">
                <a:extLst>
                  <a:ext uri="{FF2B5EF4-FFF2-40B4-BE49-F238E27FC236}">
                    <a16:creationId xmlns:a16="http://schemas.microsoft.com/office/drawing/2014/main" id="{3BA852CF-62F1-9B7F-0905-2C73D88B0567}"/>
                  </a:ext>
                </a:extLst>
              </p:cNvPr>
              <p:cNvSpPr/>
              <p:nvPr/>
            </p:nvSpPr>
            <p:spPr>
              <a:xfrm>
                <a:off x="4334308" y="3701687"/>
                <a:ext cx="36794" cy="29436"/>
              </a:xfrm>
              <a:custGeom>
                <a:avLst/>
                <a:gdLst/>
                <a:ahLst/>
                <a:cxnLst/>
                <a:rect l="l" t="t" r="r" b="b"/>
                <a:pathLst>
                  <a:path w="425" h="340" extrusionOk="0">
                    <a:moveTo>
                      <a:pt x="13" y="0"/>
                    </a:moveTo>
                    <a:lnTo>
                      <a:pt x="1" y="18"/>
                    </a:lnTo>
                    <a:lnTo>
                      <a:pt x="412" y="340"/>
                    </a:lnTo>
                    <a:lnTo>
                      <a:pt x="424" y="322"/>
                    </a:lnTo>
                    <a:lnTo>
                      <a:pt x="13" y="0"/>
                    </a:ln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823;p43">
                <a:extLst>
                  <a:ext uri="{FF2B5EF4-FFF2-40B4-BE49-F238E27FC236}">
                    <a16:creationId xmlns:a16="http://schemas.microsoft.com/office/drawing/2014/main" id="{39B0E6A1-60A0-AFD5-326B-EF0089ACEEF9}"/>
                  </a:ext>
                </a:extLst>
              </p:cNvPr>
              <p:cNvSpPr/>
              <p:nvPr/>
            </p:nvSpPr>
            <p:spPr>
              <a:xfrm>
                <a:off x="4083500" y="3724889"/>
                <a:ext cx="273664" cy="320760"/>
              </a:xfrm>
              <a:custGeom>
                <a:avLst/>
                <a:gdLst/>
                <a:ahLst/>
                <a:cxnLst/>
                <a:rect l="l" t="t" r="r" b="b"/>
                <a:pathLst>
                  <a:path w="3161" h="3705" extrusionOk="0">
                    <a:moveTo>
                      <a:pt x="2528" y="0"/>
                    </a:moveTo>
                    <a:lnTo>
                      <a:pt x="143" y="3053"/>
                    </a:lnTo>
                    <a:cubicBezTo>
                      <a:pt x="0" y="3232"/>
                      <a:pt x="30" y="3488"/>
                      <a:pt x="209" y="3619"/>
                    </a:cubicBezTo>
                    <a:cubicBezTo>
                      <a:pt x="284" y="3677"/>
                      <a:pt x="373" y="3705"/>
                      <a:pt x="460" y="3705"/>
                    </a:cubicBezTo>
                    <a:cubicBezTo>
                      <a:pt x="581" y="3705"/>
                      <a:pt x="699" y="3651"/>
                      <a:pt x="775" y="3548"/>
                    </a:cubicBezTo>
                    <a:lnTo>
                      <a:pt x="3160" y="489"/>
                    </a:lnTo>
                    <a:lnTo>
                      <a:pt x="252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824;p43">
                <a:extLst>
                  <a:ext uri="{FF2B5EF4-FFF2-40B4-BE49-F238E27FC236}">
                    <a16:creationId xmlns:a16="http://schemas.microsoft.com/office/drawing/2014/main" id="{B69B72E1-5F57-656F-CCCB-082A100BF79B}"/>
                  </a:ext>
                </a:extLst>
              </p:cNvPr>
              <p:cNvSpPr/>
              <p:nvPr/>
            </p:nvSpPr>
            <p:spPr>
              <a:xfrm>
                <a:off x="4238296" y="3226650"/>
                <a:ext cx="586979" cy="519363"/>
              </a:xfrm>
              <a:custGeom>
                <a:avLst/>
                <a:gdLst/>
                <a:ahLst/>
                <a:cxnLst/>
                <a:rect l="l" t="t" r="r" b="b"/>
                <a:pathLst>
                  <a:path w="6780" h="5999" extrusionOk="0">
                    <a:moveTo>
                      <a:pt x="3394" y="543"/>
                    </a:moveTo>
                    <a:cubicBezTo>
                      <a:pt x="3922" y="543"/>
                      <a:pt x="4453" y="711"/>
                      <a:pt x="4902" y="1057"/>
                    </a:cubicBezTo>
                    <a:cubicBezTo>
                      <a:pt x="5975" y="1892"/>
                      <a:pt x="6160" y="3436"/>
                      <a:pt x="5331" y="4509"/>
                    </a:cubicBezTo>
                    <a:cubicBezTo>
                      <a:pt x="4843" y="5133"/>
                      <a:pt x="4117" y="5458"/>
                      <a:pt x="3386" y="5458"/>
                    </a:cubicBezTo>
                    <a:cubicBezTo>
                      <a:pt x="2858" y="5458"/>
                      <a:pt x="2326" y="5288"/>
                      <a:pt x="1879" y="4939"/>
                    </a:cubicBezTo>
                    <a:cubicBezTo>
                      <a:pt x="806" y="4104"/>
                      <a:pt x="621" y="2566"/>
                      <a:pt x="1450" y="1493"/>
                    </a:cubicBezTo>
                    <a:cubicBezTo>
                      <a:pt x="1935" y="868"/>
                      <a:pt x="2661" y="543"/>
                      <a:pt x="3394" y="543"/>
                    </a:cubicBezTo>
                    <a:close/>
                    <a:moveTo>
                      <a:pt x="3392" y="1"/>
                    </a:moveTo>
                    <a:cubicBezTo>
                      <a:pt x="2498" y="1"/>
                      <a:pt x="1615" y="398"/>
                      <a:pt x="1026" y="1153"/>
                    </a:cubicBezTo>
                    <a:cubicBezTo>
                      <a:pt x="1" y="2464"/>
                      <a:pt x="239" y="4354"/>
                      <a:pt x="1545" y="5368"/>
                    </a:cubicBezTo>
                    <a:cubicBezTo>
                      <a:pt x="2092" y="5792"/>
                      <a:pt x="2741" y="5998"/>
                      <a:pt x="3386" y="5998"/>
                    </a:cubicBezTo>
                    <a:cubicBezTo>
                      <a:pt x="4280" y="5998"/>
                      <a:pt x="5165" y="5602"/>
                      <a:pt x="5754" y="4843"/>
                    </a:cubicBezTo>
                    <a:cubicBezTo>
                      <a:pt x="6780" y="3537"/>
                      <a:pt x="6541" y="1654"/>
                      <a:pt x="5235" y="634"/>
                    </a:cubicBezTo>
                    <a:cubicBezTo>
                      <a:pt x="4686" y="207"/>
                      <a:pt x="4036" y="1"/>
                      <a:pt x="33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3" name="Google Shape;467;p34">
            <a:extLst>
              <a:ext uri="{FF2B5EF4-FFF2-40B4-BE49-F238E27FC236}">
                <a16:creationId xmlns:a16="http://schemas.microsoft.com/office/drawing/2014/main" id="{559B59A8-61E2-52FA-1413-7F8420FED8C0}"/>
              </a:ext>
            </a:extLst>
          </p:cNvPr>
          <p:cNvSpPr/>
          <p:nvPr/>
        </p:nvSpPr>
        <p:spPr>
          <a:xfrm>
            <a:off x="1077996" y="1344955"/>
            <a:ext cx="500609" cy="465044"/>
          </a:xfrm>
          <a:prstGeom prst="roundRect">
            <a:avLst>
              <a:gd name="adj" fmla="val 50000"/>
            </a:avLst>
          </a:prstGeom>
          <a:solidFill>
            <a:schemeClr val="accent5">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a.</a:t>
            </a:r>
            <a:endParaRPr sz="1600" b="1" dirty="0">
              <a:solidFill>
                <a:schemeClr val="bg1"/>
              </a:solidFill>
              <a:latin typeface="Quire Sans" panose="020B0502040400020003" pitchFamily="34" charset="0"/>
              <a:cs typeface="Quire Sans" panose="020B0502040400020003" pitchFamily="34" charset="0"/>
            </a:endParaRPr>
          </a:p>
        </p:txBody>
      </p:sp>
    </p:spTree>
    <p:extLst>
      <p:ext uri="{BB962C8B-B14F-4D97-AF65-F5344CB8AC3E}">
        <p14:creationId xmlns:p14="http://schemas.microsoft.com/office/powerpoint/2010/main" val="3782846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3EF898EE-D208-03E3-AFA7-3270027904E3}"/>
              </a:ext>
            </a:extLst>
          </p:cNvPr>
          <p:cNvSpPr/>
          <p:nvPr/>
        </p:nvSpPr>
        <p:spPr>
          <a:xfrm>
            <a:off x="474746" y="323738"/>
            <a:ext cx="603250" cy="545782"/>
          </a:xfrm>
          <a:prstGeom prst="roundRect">
            <a:avLst/>
          </a:prstGeom>
          <a:solidFill>
            <a:srgbClr val="36A485">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6D2F6139-9D11-7C09-887B-2454ADB2B724}"/>
              </a:ext>
            </a:extLst>
          </p:cNvPr>
          <p:cNvSpPr txBox="1"/>
          <p:nvPr/>
        </p:nvSpPr>
        <p:spPr>
          <a:xfrm>
            <a:off x="1112286" y="411963"/>
            <a:ext cx="3474720" cy="369332"/>
          </a:xfrm>
          <a:prstGeom prst="rect">
            <a:avLst/>
          </a:prstGeom>
          <a:noFill/>
        </p:spPr>
        <p:txBody>
          <a:bodyPr wrap="square" rtlCol="0">
            <a:spAutoFit/>
          </a:bodyPr>
          <a:lstStyle/>
          <a:p>
            <a:r>
              <a:rPr lang="id-ID" dirty="0">
                <a:solidFill>
                  <a:srgbClr val="36A485"/>
                </a:solidFill>
                <a:latin typeface="Hiragino Kaku Gothic StdN W8" panose="020B0800000000000000" pitchFamily="34" charset="-128"/>
                <a:ea typeface="Hiragino Kaku Gothic StdN W8" panose="020B0800000000000000" pitchFamily="34" charset="-128"/>
              </a:rPr>
              <a:t>Tahap Perencanaan</a:t>
            </a:r>
          </a:p>
        </p:txBody>
      </p:sp>
      <p:sp>
        <p:nvSpPr>
          <p:cNvPr id="11" name="Google Shape;467;p34">
            <a:extLst>
              <a:ext uri="{FF2B5EF4-FFF2-40B4-BE49-F238E27FC236}">
                <a16:creationId xmlns:a16="http://schemas.microsoft.com/office/drawing/2014/main" id="{946C68C0-950A-295E-C63A-5DF2AE706DFF}"/>
              </a:ext>
            </a:extLst>
          </p:cNvPr>
          <p:cNvSpPr/>
          <p:nvPr/>
        </p:nvSpPr>
        <p:spPr>
          <a:xfrm>
            <a:off x="1112286" y="952028"/>
            <a:ext cx="500609" cy="465044"/>
          </a:xfrm>
          <a:prstGeom prst="roundRect">
            <a:avLst>
              <a:gd name="adj" fmla="val 50000"/>
            </a:avLst>
          </a:prstGeom>
          <a:solidFill>
            <a:schemeClr val="accent5">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12" name="TextBox 11">
            <a:extLst>
              <a:ext uri="{FF2B5EF4-FFF2-40B4-BE49-F238E27FC236}">
                <a16:creationId xmlns:a16="http://schemas.microsoft.com/office/drawing/2014/main" id="{8BA494C5-FF11-A735-1E99-B9DF2B069D68}"/>
              </a:ext>
            </a:extLst>
          </p:cNvPr>
          <p:cNvSpPr txBox="1"/>
          <p:nvPr/>
        </p:nvSpPr>
        <p:spPr>
          <a:xfrm>
            <a:off x="1669726" y="1031840"/>
            <a:ext cx="2917280" cy="323165"/>
          </a:xfrm>
          <a:prstGeom prst="rect">
            <a:avLst/>
          </a:prstGeom>
          <a:noFill/>
        </p:spPr>
        <p:txBody>
          <a:bodyPr wrap="square" rtlCol="0">
            <a:spAutoFit/>
          </a:bodyPr>
          <a:lstStyle/>
          <a:p>
            <a:r>
              <a:rPr lang="id-ID" sz="1500" dirty="0">
                <a:solidFill>
                  <a:schemeClr val="accent5">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Merumuskan masalah</a:t>
            </a:r>
          </a:p>
        </p:txBody>
      </p:sp>
      <p:sp>
        <p:nvSpPr>
          <p:cNvPr id="14" name="TextBox 13">
            <a:extLst>
              <a:ext uri="{FF2B5EF4-FFF2-40B4-BE49-F238E27FC236}">
                <a16:creationId xmlns:a16="http://schemas.microsoft.com/office/drawing/2014/main" id="{3CBDC587-AEE7-1D45-10B6-92C649EDE878}"/>
              </a:ext>
            </a:extLst>
          </p:cNvPr>
          <p:cNvSpPr txBox="1"/>
          <p:nvPr/>
        </p:nvSpPr>
        <p:spPr>
          <a:xfrm>
            <a:off x="1669726" y="1417072"/>
            <a:ext cx="9361170" cy="1569660"/>
          </a:xfrm>
          <a:prstGeom prst="rect">
            <a:avLst/>
          </a:prstGeom>
          <a:noFill/>
        </p:spPr>
        <p:txBody>
          <a:bodyPr wrap="square" rtlCol="0">
            <a:spAutoFit/>
          </a:bodyPr>
          <a:lstStyle/>
          <a:p>
            <a:pPr algn="just"/>
            <a:r>
              <a:rPr lang="id-ID" sz="1600" dirty="0">
                <a:latin typeface="Quire Sans Light" panose="020B0302040400020003" pitchFamily="34" charset="0"/>
              </a:rPr>
              <a:t>Berdasarkan berbagai informasi yang Anda dapatkan, rumuskan pokok permasalahan yang berkaitan dengan gejala sosial </a:t>
            </a:r>
            <a:r>
              <a:rPr lang="id-ID" sz="1600" dirty="0" err="1">
                <a:latin typeface="Quire Sans Light" panose="020B0302040400020003" pitchFamily="34" charset="0"/>
              </a:rPr>
              <a:t>perundungan</a:t>
            </a:r>
            <a:r>
              <a:rPr lang="id-ID" sz="1600" dirty="0">
                <a:latin typeface="Quire Sans Light" panose="020B0302040400020003" pitchFamily="34" charset="0"/>
              </a:rPr>
              <a:t> yang ada di lingkungan sekolah Anda. Pada pokok ini, Anda dapat menggunakan metode analisis SWOT </a:t>
            </a:r>
            <a:r>
              <a:rPr lang="id-ID" sz="1600" i="1" dirty="0">
                <a:latin typeface="Quire Sans Light" panose="020B0302040400020003" pitchFamily="34" charset="0"/>
              </a:rPr>
              <a:t>(</a:t>
            </a:r>
            <a:r>
              <a:rPr lang="id-ID" sz="1600" i="1" dirty="0" err="1">
                <a:latin typeface="Quire Sans Light" panose="020B0302040400020003" pitchFamily="34" charset="0"/>
              </a:rPr>
              <a:t>strengths</a:t>
            </a:r>
            <a:r>
              <a:rPr lang="id-ID" sz="1600" i="1" dirty="0">
                <a:latin typeface="Quire Sans Light" panose="020B0302040400020003" pitchFamily="34" charset="0"/>
              </a:rPr>
              <a:t>, </a:t>
            </a:r>
            <a:r>
              <a:rPr lang="id-ID" sz="1600" i="1" dirty="0" err="1">
                <a:latin typeface="Quire Sans Light" panose="020B0302040400020003" pitchFamily="34" charset="0"/>
              </a:rPr>
              <a:t>weaknesses</a:t>
            </a:r>
            <a:r>
              <a:rPr lang="id-ID" sz="1600" i="1" dirty="0">
                <a:latin typeface="Quire Sans Light" panose="020B0302040400020003" pitchFamily="34" charset="0"/>
              </a:rPr>
              <a:t>, </a:t>
            </a:r>
            <a:r>
              <a:rPr lang="id-ID" sz="1600" i="1" dirty="0" err="1">
                <a:latin typeface="Quire Sans Light" panose="020B0302040400020003" pitchFamily="34" charset="0"/>
              </a:rPr>
              <a:t>opportunities</a:t>
            </a:r>
            <a:r>
              <a:rPr lang="id-ID" sz="1600" i="1" dirty="0">
                <a:latin typeface="Quire Sans Light" panose="020B0302040400020003" pitchFamily="34" charset="0"/>
              </a:rPr>
              <a:t>, </a:t>
            </a:r>
            <a:r>
              <a:rPr lang="id-ID" sz="1600" i="1" dirty="0" err="1">
                <a:latin typeface="Quire Sans Light" panose="020B0302040400020003" pitchFamily="34" charset="0"/>
              </a:rPr>
              <a:t>threats</a:t>
            </a:r>
            <a:r>
              <a:rPr lang="id-ID" sz="1600" i="1" dirty="0">
                <a:latin typeface="Quire Sans Light" panose="020B0302040400020003" pitchFamily="34" charset="0"/>
              </a:rPr>
              <a:t>) </a:t>
            </a:r>
            <a:r>
              <a:rPr lang="id-ID" sz="1600" dirty="0">
                <a:latin typeface="Quire Sans Light" panose="020B0302040400020003" pitchFamily="34" charset="0"/>
              </a:rPr>
              <a:t>untuk lebih memahami </a:t>
            </a:r>
            <a:r>
              <a:rPr lang="id-ID" sz="1600" dirty="0" err="1">
                <a:latin typeface="Quire Sans Light" panose="020B0302040400020003" pitchFamily="34" charset="0"/>
              </a:rPr>
              <a:t>fenomenna</a:t>
            </a:r>
            <a:r>
              <a:rPr lang="id-ID" sz="1600" dirty="0">
                <a:latin typeface="Quire Sans Light" panose="020B0302040400020003" pitchFamily="34" charset="0"/>
              </a:rPr>
              <a:t> masalah sosial yang dipilih serta alternatif tindakan pemecahannya. </a:t>
            </a:r>
            <a:r>
              <a:rPr lang="id-ID" sz="1600" dirty="0" err="1">
                <a:latin typeface="Quire Sans Light" panose="020B0302040400020003" pitchFamily="34" charset="0"/>
              </a:rPr>
              <a:t>Dengann</a:t>
            </a:r>
            <a:r>
              <a:rPr lang="id-ID" sz="1600" dirty="0">
                <a:latin typeface="Quire Sans Light" panose="020B0302040400020003" pitchFamily="34" charset="0"/>
              </a:rPr>
              <a:t> metode ini, Anda dapat mengidentifikasi faktor-faktor yang akan mendukung atau menghambat rencana kegiatan yang sedang disusun. </a:t>
            </a:r>
            <a:endParaRPr lang="id-ID" sz="1600" i="1" dirty="0">
              <a:latin typeface="Quire Sans Light" panose="020B0302040400020003" pitchFamily="34" charset="0"/>
            </a:endParaRPr>
          </a:p>
        </p:txBody>
      </p:sp>
      <p:graphicFrame>
        <p:nvGraphicFramePr>
          <p:cNvPr id="15" name="Table 14">
            <a:extLst>
              <a:ext uri="{FF2B5EF4-FFF2-40B4-BE49-F238E27FC236}">
                <a16:creationId xmlns:a16="http://schemas.microsoft.com/office/drawing/2014/main" id="{AEC9DC7E-4C7C-F8A8-8891-6CEE35942B71}"/>
              </a:ext>
            </a:extLst>
          </p:cNvPr>
          <p:cNvGraphicFramePr>
            <a:graphicFrameLocks noGrp="1"/>
          </p:cNvGraphicFramePr>
          <p:nvPr>
            <p:extLst>
              <p:ext uri="{D42A27DB-BD31-4B8C-83A1-F6EECF244321}">
                <p14:modId xmlns:p14="http://schemas.microsoft.com/office/powerpoint/2010/main" val="2591448226"/>
              </p:ext>
            </p:extLst>
          </p:nvPr>
        </p:nvGraphicFramePr>
        <p:xfrm>
          <a:off x="1778311" y="3048799"/>
          <a:ext cx="9144000" cy="2889844"/>
        </p:xfrm>
        <a:graphic>
          <a:graphicData uri="http://schemas.openxmlformats.org/drawingml/2006/table">
            <a:tbl>
              <a:tblPr firstRow="1" firstCol="1" bandRow="1">
                <a:tableStyleId>{5C22544A-7EE6-4342-B048-85BDC9FD1C3A}</a:tableStyleId>
              </a:tblPr>
              <a:tblGrid>
                <a:gridCol w="4501408">
                  <a:extLst>
                    <a:ext uri="{9D8B030D-6E8A-4147-A177-3AD203B41FA5}">
                      <a16:colId xmlns:a16="http://schemas.microsoft.com/office/drawing/2014/main" val="1530096378"/>
                    </a:ext>
                  </a:extLst>
                </a:gridCol>
                <a:gridCol w="4642592">
                  <a:extLst>
                    <a:ext uri="{9D8B030D-6E8A-4147-A177-3AD203B41FA5}">
                      <a16:colId xmlns:a16="http://schemas.microsoft.com/office/drawing/2014/main" val="1751296531"/>
                    </a:ext>
                  </a:extLst>
                </a:gridCol>
              </a:tblGrid>
              <a:tr h="372389">
                <a:tc>
                  <a:txBody>
                    <a:bodyPr/>
                    <a:lstStyle/>
                    <a:p>
                      <a:pPr algn="ctr"/>
                      <a:r>
                        <a:rPr lang="en-US" sz="1600" i="1" dirty="0">
                          <a:solidFill>
                            <a:schemeClr val="tx1"/>
                          </a:solidFill>
                          <a:effectLst/>
                          <a:latin typeface="Quire Sans" panose="020B0502040400020003" pitchFamily="34" charset="0"/>
                          <a:cs typeface="Quire Sans" panose="020B0502040400020003" pitchFamily="34" charset="0"/>
                        </a:rPr>
                        <a:t>Strengths</a:t>
                      </a:r>
                      <a:r>
                        <a:rPr lang="en-US" sz="1600" dirty="0">
                          <a:solidFill>
                            <a:schemeClr val="tx1"/>
                          </a:solidFill>
                          <a:effectLst/>
                          <a:latin typeface="Quire Sans" panose="020B0502040400020003" pitchFamily="34" charset="0"/>
                          <a:cs typeface="Quire Sans" panose="020B0502040400020003" pitchFamily="34" charset="0"/>
                        </a:rPr>
                        <a:t> (</a:t>
                      </a:r>
                      <a:r>
                        <a:rPr lang="en-US" sz="1600" dirty="0" err="1">
                          <a:solidFill>
                            <a:schemeClr val="tx1"/>
                          </a:solidFill>
                          <a:effectLst/>
                          <a:latin typeface="Quire Sans" panose="020B0502040400020003" pitchFamily="34" charset="0"/>
                          <a:cs typeface="Quire Sans" panose="020B0502040400020003" pitchFamily="34" charset="0"/>
                        </a:rPr>
                        <a:t>Kekuatan</a:t>
                      </a:r>
                      <a:r>
                        <a:rPr lang="en-US" sz="1600" dirty="0">
                          <a:solidFill>
                            <a:schemeClr val="tx1"/>
                          </a:solidFill>
                          <a:effectLst/>
                          <a:latin typeface="Quire Sans" panose="020B0502040400020003" pitchFamily="34" charset="0"/>
                          <a:cs typeface="Quire Sans" panose="020B0502040400020003" pitchFamily="34" charset="0"/>
                        </a:rPr>
                        <a:t>)</a:t>
                      </a:r>
                      <a:endParaRPr lang="en-US" sz="1600"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endParaRPr>
                    </a:p>
                  </a:txBody>
                  <a:tcPr marL="68580" marR="68580" marT="0" marB="0">
                    <a:solidFill>
                      <a:schemeClr val="accent5"/>
                    </a:solidFill>
                  </a:tcPr>
                </a:tc>
                <a:tc>
                  <a:txBody>
                    <a:bodyPr/>
                    <a:lstStyle/>
                    <a:p>
                      <a:pPr algn="ctr"/>
                      <a:r>
                        <a:rPr lang="en-US" sz="1600" i="1" dirty="0">
                          <a:solidFill>
                            <a:schemeClr val="tx1"/>
                          </a:solidFill>
                          <a:effectLst/>
                          <a:latin typeface="Quire Sans" panose="020B0502040400020003" pitchFamily="34" charset="0"/>
                          <a:cs typeface="Quire Sans" panose="020B0502040400020003" pitchFamily="34" charset="0"/>
                        </a:rPr>
                        <a:t>Weakness</a:t>
                      </a:r>
                      <a:r>
                        <a:rPr lang="en-US" sz="1600" dirty="0">
                          <a:solidFill>
                            <a:schemeClr val="tx1"/>
                          </a:solidFill>
                          <a:effectLst/>
                          <a:latin typeface="Quire Sans" panose="020B0502040400020003" pitchFamily="34" charset="0"/>
                          <a:cs typeface="Quire Sans" panose="020B0502040400020003" pitchFamily="34" charset="0"/>
                        </a:rPr>
                        <a:t> (</a:t>
                      </a:r>
                      <a:r>
                        <a:rPr lang="en-US" sz="1600" dirty="0" err="1">
                          <a:solidFill>
                            <a:schemeClr val="tx1"/>
                          </a:solidFill>
                          <a:effectLst/>
                          <a:latin typeface="Quire Sans" panose="020B0502040400020003" pitchFamily="34" charset="0"/>
                          <a:cs typeface="Quire Sans" panose="020B0502040400020003" pitchFamily="34" charset="0"/>
                        </a:rPr>
                        <a:t>Kelemahan</a:t>
                      </a:r>
                      <a:r>
                        <a:rPr lang="en-US" sz="1600" dirty="0">
                          <a:solidFill>
                            <a:schemeClr val="tx1"/>
                          </a:solidFill>
                          <a:effectLst/>
                          <a:latin typeface="Quire Sans" panose="020B0502040400020003" pitchFamily="34" charset="0"/>
                          <a:cs typeface="Quire Sans" panose="020B0502040400020003" pitchFamily="34" charset="0"/>
                        </a:rPr>
                        <a:t>)</a:t>
                      </a:r>
                      <a:endParaRPr lang="en-US" sz="1600"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endParaRPr>
                    </a:p>
                  </a:txBody>
                  <a:tcPr marL="68580" marR="68580" marT="0" marB="0">
                    <a:solidFill>
                      <a:schemeClr val="accent5"/>
                    </a:solidFill>
                  </a:tcPr>
                </a:tc>
                <a:extLst>
                  <a:ext uri="{0D108BD9-81ED-4DB2-BD59-A6C34878D82A}">
                    <a16:rowId xmlns:a16="http://schemas.microsoft.com/office/drawing/2014/main" val="1001257869"/>
                  </a:ext>
                </a:extLst>
              </a:tr>
              <a:tr h="910782">
                <a:tc>
                  <a:txBody>
                    <a:bodyPr/>
                    <a:lstStyle/>
                    <a:p>
                      <a:pPr algn="just"/>
                      <a:r>
                        <a:rPr lang="en-US" sz="1600" b="0" i="0" dirty="0" err="1">
                          <a:solidFill>
                            <a:schemeClr val="tx1"/>
                          </a:solidFill>
                          <a:effectLst/>
                          <a:latin typeface="Quire Sans Light" panose="020B0302040400020003" pitchFamily="34" charset="0"/>
                          <a:cs typeface="Quire Sans" panose="020B0502040400020003" pitchFamily="34" charset="0"/>
                        </a:rPr>
                        <a:t>Pengetahuan</a:t>
                      </a:r>
                      <a:r>
                        <a:rPr lang="en-US" sz="1600" b="0" i="0" dirty="0">
                          <a:solidFill>
                            <a:schemeClr val="tx1"/>
                          </a:solidFill>
                          <a:effectLst/>
                          <a:latin typeface="Quire Sans Light" panose="020B0302040400020003" pitchFamily="34" charset="0"/>
                          <a:cs typeface="Quire Sans" panose="020B0502040400020003" pitchFamily="34" charset="0"/>
                        </a:rPr>
                        <a:t> yang </a:t>
                      </a:r>
                      <a:r>
                        <a:rPr lang="en-US" sz="1600" b="0" i="0" dirty="0" err="1">
                          <a:solidFill>
                            <a:schemeClr val="tx1"/>
                          </a:solidFill>
                          <a:effectLst/>
                          <a:latin typeface="Quire Sans Light" panose="020B0302040400020003" pitchFamily="34" charset="0"/>
                          <a:cs typeface="Quire Sans" panose="020B0502040400020003" pitchFamily="34" charset="0"/>
                        </a:rPr>
                        <a:t>dimiliki</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terkait</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fenomena</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perundungan</a:t>
                      </a:r>
                      <a:r>
                        <a:rPr lang="en-US" sz="1600" b="0" i="0" dirty="0">
                          <a:solidFill>
                            <a:schemeClr val="tx1"/>
                          </a:solidFill>
                          <a:effectLst/>
                          <a:latin typeface="Quire Sans Light" panose="020B0302040400020003" pitchFamily="34" charset="0"/>
                          <a:cs typeface="Quire Sans" panose="020B0502040400020003" pitchFamily="34" charset="0"/>
                        </a:rPr>
                        <a:t>.</a:t>
                      </a:r>
                      <a:endParaRPr lang="en-US" sz="1600" b="0" i="0" dirty="0">
                        <a:solidFill>
                          <a:schemeClr val="tx1"/>
                        </a:solidFill>
                        <a:effectLst/>
                        <a:latin typeface="Quire Sans Light" panose="020B0302040400020003" pitchFamily="34" charset="0"/>
                        <a:ea typeface="Times New Roman" panose="02020603050405020304" pitchFamily="18" charset="0"/>
                        <a:cs typeface="Quire Sans" panose="020B0502040400020003" pitchFamily="34" charset="0"/>
                      </a:endParaRPr>
                    </a:p>
                  </a:txBody>
                  <a:tcPr marL="68580" marR="68580" marT="0" marB="0">
                    <a:solidFill>
                      <a:schemeClr val="bg1"/>
                    </a:solidFill>
                  </a:tcPr>
                </a:tc>
                <a:tc>
                  <a:txBody>
                    <a:bodyPr/>
                    <a:lstStyle/>
                    <a:p>
                      <a:pPr algn="just"/>
                      <a:r>
                        <a:rPr lang="en-US" sz="1600" b="0" i="0" dirty="0" err="1">
                          <a:solidFill>
                            <a:schemeClr val="tx1"/>
                          </a:solidFill>
                          <a:effectLst/>
                          <a:latin typeface="Quire Sans Light" panose="020B0302040400020003" pitchFamily="34" charset="0"/>
                          <a:cs typeface="Quire Sans" panose="020B0502040400020003" pitchFamily="34" charset="0"/>
                        </a:rPr>
                        <a:t>Kemampuan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untuk</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melaksanakan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kegiatan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terbatas</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Perlu</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bantuan</a:t>
                      </a:r>
                      <a:r>
                        <a:rPr lang="en-US" sz="1600" b="0" i="0" dirty="0">
                          <a:solidFill>
                            <a:schemeClr val="tx1"/>
                          </a:solidFill>
                          <a:effectLst/>
                          <a:latin typeface="Quire Sans Light" panose="020B0302040400020003" pitchFamily="34" charset="0"/>
                          <a:cs typeface="Quire Sans" panose="020B0502040400020003" pitchFamily="34" charset="0"/>
                        </a:rPr>
                        <a:t> dan </a:t>
                      </a:r>
                      <a:r>
                        <a:rPr lang="en-US" sz="1600" b="0" i="0" dirty="0" err="1">
                          <a:solidFill>
                            <a:schemeClr val="tx1"/>
                          </a:solidFill>
                          <a:effectLst/>
                          <a:latin typeface="Quire Sans Light" panose="020B0302040400020003" pitchFamily="34" charset="0"/>
                          <a:cs typeface="Quire Sans" panose="020B0502040400020003" pitchFamily="34" charset="0"/>
                        </a:rPr>
                        <a:t>dukungan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dari</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warga</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sekolah</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lainnya</a:t>
                      </a:r>
                      <a:r>
                        <a:rPr lang="en-US" sz="1600" b="0" i="0" dirty="0">
                          <a:solidFill>
                            <a:schemeClr val="tx1"/>
                          </a:solidFill>
                          <a:effectLst/>
                          <a:latin typeface="Quire Sans Light" panose="020B0302040400020003" pitchFamily="34" charset="0"/>
                          <a:cs typeface="Quire Sans" panose="020B0502040400020003" pitchFamily="34" charset="0"/>
                        </a:rPr>
                        <a:t>. </a:t>
                      </a:r>
                      <a:endParaRPr lang="en-US" sz="1600" b="0" i="0" dirty="0">
                        <a:solidFill>
                          <a:schemeClr val="tx1"/>
                        </a:solidFill>
                        <a:effectLst/>
                        <a:latin typeface="Quire Sans Light" panose="020B0302040400020003" pitchFamily="34" charset="0"/>
                        <a:ea typeface="Times New Roman" panose="02020603050405020304" pitchFamily="18" charset="0"/>
                        <a:cs typeface="Quire Sans" panose="020B0502040400020003" pitchFamily="34" charset="0"/>
                      </a:endParaRPr>
                    </a:p>
                  </a:txBody>
                  <a:tcPr marL="68580" marR="68580" marT="0" marB="0">
                    <a:solidFill>
                      <a:schemeClr val="bg1"/>
                    </a:solidFill>
                  </a:tcPr>
                </a:tc>
                <a:extLst>
                  <a:ext uri="{0D108BD9-81ED-4DB2-BD59-A6C34878D82A}">
                    <a16:rowId xmlns:a16="http://schemas.microsoft.com/office/drawing/2014/main" val="1529275876"/>
                  </a:ext>
                </a:extLst>
              </a:tr>
              <a:tr h="387473">
                <a:tc>
                  <a:txBody>
                    <a:bodyPr/>
                    <a:lstStyle/>
                    <a:p>
                      <a:pPr algn="ctr"/>
                      <a:r>
                        <a:rPr lang="en-US" sz="1600" b="1" i="1"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rPr>
                        <a:t>Opportunities</a:t>
                      </a:r>
                      <a:r>
                        <a:rPr lang="en-US" sz="1600" b="1" i="0"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rPr>
                        <a:t> (</a:t>
                      </a:r>
                      <a:r>
                        <a:rPr lang="en-US" sz="1600" b="1" i="0" dirty="0" err="1">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rPr>
                        <a:t>Peluang</a:t>
                      </a:r>
                      <a:r>
                        <a:rPr lang="en-US" sz="1600" b="1" i="0"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rPr>
                        <a:t>)</a:t>
                      </a:r>
                    </a:p>
                  </a:txBody>
                  <a:tcPr marL="68580" marR="68580" marT="0" marB="0">
                    <a:solidFill>
                      <a:schemeClr val="accent5"/>
                    </a:solidFill>
                  </a:tcPr>
                </a:tc>
                <a:tc>
                  <a:txBody>
                    <a:bodyPr/>
                    <a:lstStyle/>
                    <a:p>
                      <a:pPr algn="ctr"/>
                      <a:r>
                        <a:rPr lang="en-US" sz="1600" b="1" i="1"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rPr>
                        <a:t>Threats </a:t>
                      </a:r>
                      <a:r>
                        <a:rPr lang="en-US" sz="1600" b="1" i="0"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rPr>
                        <a:t>(</a:t>
                      </a:r>
                      <a:r>
                        <a:rPr lang="en-US" sz="1600" b="1" i="0" dirty="0" err="1">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rPr>
                        <a:t>Ancaman</a:t>
                      </a:r>
                      <a:r>
                        <a:rPr lang="en-US" sz="1600" b="1" i="0"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rPr>
                        <a:t>)</a:t>
                      </a:r>
                      <a:endParaRPr lang="en-US" sz="1600" b="1" i="1" dirty="0">
                        <a:solidFill>
                          <a:schemeClr val="tx1"/>
                        </a:solidFill>
                        <a:effectLst/>
                        <a:latin typeface="Quire Sans" panose="020B0502040400020003" pitchFamily="34" charset="0"/>
                        <a:ea typeface="Times New Roman" panose="02020603050405020304" pitchFamily="18" charset="0"/>
                        <a:cs typeface="Quire Sans" panose="020B0502040400020003" pitchFamily="34" charset="0"/>
                      </a:endParaRPr>
                    </a:p>
                  </a:txBody>
                  <a:tcPr marL="68580" marR="68580" marT="0" marB="0">
                    <a:solidFill>
                      <a:schemeClr val="accent5"/>
                    </a:solidFill>
                  </a:tcPr>
                </a:tc>
                <a:extLst>
                  <a:ext uri="{0D108BD9-81ED-4DB2-BD59-A6C34878D82A}">
                    <a16:rowId xmlns:a16="http://schemas.microsoft.com/office/drawing/2014/main" val="1610796178"/>
                  </a:ext>
                </a:extLst>
              </a:tr>
              <a:tr h="931444">
                <a:tc>
                  <a:txBody>
                    <a:bodyPr/>
                    <a:lstStyle/>
                    <a:p>
                      <a:pPr marL="342900" indent="-342900" algn="just">
                        <a:buFont typeface="+mj-lt"/>
                        <a:buAutoNum type="arabicPeriod"/>
                      </a:pPr>
                      <a:r>
                        <a:rPr lang="en-US" sz="1600" b="0" i="0" dirty="0" err="1">
                          <a:solidFill>
                            <a:schemeClr val="tx1"/>
                          </a:solidFill>
                          <a:effectLst/>
                          <a:latin typeface="Quire Sans Light" panose="020B0302040400020003" pitchFamily="34" charset="0"/>
                          <a:cs typeface="Quire Sans" panose="020B0502040400020003" pitchFamily="34" charset="0"/>
                        </a:rPr>
                        <a:t>Potensi</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dukungan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dari</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kepala</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sekolah</a:t>
                      </a:r>
                      <a:r>
                        <a:rPr lang="en-US" sz="1600" b="0" i="0" dirty="0">
                          <a:solidFill>
                            <a:schemeClr val="tx1"/>
                          </a:solidFill>
                          <a:effectLst/>
                          <a:latin typeface="Quire Sans Light" panose="020B0302040400020003" pitchFamily="34" charset="0"/>
                          <a:cs typeface="Quire Sans" panose="020B0502040400020003" pitchFamily="34" charset="0"/>
                        </a:rPr>
                        <a:t> dan guru </a:t>
                      </a:r>
                      <a:r>
                        <a:rPr lang="en-US" sz="1600" b="0" i="0" dirty="0" err="1">
                          <a:solidFill>
                            <a:schemeClr val="tx1"/>
                          </a:solidFill>
                          <a:effectLst/>
                          <a:latin typeface="Quire Sans Light" panose="020B0302040400020003" pitchFamily="34" charset="0"/>
                          <a:cs typeface="Quire Sans" panose="020B0502040400020003" pitchFamily="34" charset="0"/>
                        </a:rPr>
                        <a:t>untuk</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menyelenggarakan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gerakan</a:t>
                      </a:r>
                      <a:r>
                        <a:rPr lang="en-US" sz="1600" b="0" i="0" dirty="0">
                          <a:solidFill>
                            <a:schemeClr val="tx1"/>
                          </a:solidFill>
                          <a:effectLst/>
                          <a:latin typeface="Quire Sans Light" panose="020B0302040400020003" pitchFamily="34" charset="0"/>
                          <a:cs typeface="Quire Sans" panose="020B0502040400020003" pitchFamily="34" charset="0"/>
                        </a:rPr>
                        <a:t> anti </a:t>
                      </a:r>
                      <a:r>
                        <a:rPr lang="en-US" sz="1600" b="0" i="0" dirty="0" err="1">
                          <a:solidFill>
                            <a:schemeClr val="tx1"/>
                          </a:solidFill>
                          <a:effectLst/>
                          <a:latin typeface="Quire Sans Light" panose="020B0302040400020003" pitchFamily="34" charset="0"/>
                          <a:cs typeface="Quire Sans" panose="020B0502040400020003" pitchFamily="34" charset="0"/>
                        </a:rPr>
                        <a:t>perundungan</a:t>
                      </a:r>
                      <a:r>
                        <a:rPr lang="en-US" sz="1600" b="0" i="0" dirty="0">
                          <a:solidFill>
                            <a:schemeClr val="tx1"/>
                          </a:solidFill>
                          <a:effectLst/>
                          <a:latin typeface="Quire Sans Light" panose="020B0302040400020003" pitchFamily="34" charset="0"/>
                          <a:cs typeface="Quire Sans" panose="020B0502040400020003" pitchFamily="34" charset="0"/>
                        </a:rPr>
                        <a:t>.</a:t>
                      </a:r>
                    </a:p>
                    <a:p>
                      <a:pPr marL="342900" indent="-342900" algn="just">
                        <a:buFont typeface="+mj-lt"/>
                        <a:buAutoNum type="arabicPeriod"/>
                      </a:pPr>
                      <a:r>
                        <a:rPr lang="en-US" sz="1600" b="0" i="0" dirty="0" err="1">
                          <a:solidFill>
                            <a:schemeClr val="tx1"/>
                          </a:solidFill>
                          <a:effectLst/>
                          <a:latin typeface="Quire Sans Light" panose="020B0302040400020003" pitchFamily="34" charset="0"/>
                          <a:cs typeface="Quire Sans" panose="020B0502040400020003" pitchFamily="34" charset="0"/>
                        </a:rPr>
                        <a:t>Potensi</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dukungan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dari</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organisasi-organisasi</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kesiswaan</a:t>
                      </a:r>
                      <a:r>
                        <a:rPr lang="en-US" sz="1600" b="0" i="0" dirty="0">
                          <a:solidFill>
                            <a:schemeClr val="tx1"/>
                          </a:solidFill>
                          <a:effectLst/>
                          <a:latin typeface="Quire Sans Light" panose="020B0302040400020003" pitchFamily="34" charset="0"/>
                          <a:cs typeface="Quire Sans" panose="020B0502040400020003" pitchFamily="34" charset="0"/>
                        </a:rPr>
                        <a:t> di </a:t>
                      </a:r>
                      <a:r>
                        <a:rPr lang="en-US" sz="1600" b="0" i="0" dirty="0" err="1">
                          <a:solidFill>
                            <a:schemeClr val="tx1"/>
                          </a:solidFill>
                          <a:effectLst/>
                          <a:latin typeface="Quire Sans Light" panose="020B0302040400020003" pitchFamily="34" charset="0"/>
                          <a:cs typeface="Quire Sans" panose="020B0502040400020003" pitchFamily="34" charset="0"/>
                        </a:rPr>
                        <a:t>sekolah</a:t>
                      </a:r>
                      <a:r>
                        <a:rPr lang="en-US" sz="1600" b="0" i="0" dirty="0">
                          <a:solidFill>
                            <a:schemeClr val="tx1"/>
                          </a:solidFill>
                          <a:effectLst/>
                          <a:latin typeface="Quire Sans Light" panose="020B0302040400020003" pitchFamily="34" charset="0"/>
                          <a:cs typeface="Quire Sans" panose="020B0502040400020003" pitchFamily="34" charset="0"/>
                        </a:rPr>
                        <a:t>.</a:t>
                      </a:r>
                    </a:p>
                  </a:txBody>
                  <a:tcPr marL="68580" marR="68580" marT="0" marB="0">
                    <a:solidFill>
                      <a:schemeClr val="bg1"/>
                    </a:solidFill>
                  </a:tcPr>
                </a:tc>
                <a:tc>
                  <a:txBody>
                    <a:bodyPr/>
                    <a:lstStyle/>
                    <a:p>
                      <a:pPr algn="just"/>
                      <a:r>
                        <a:rPr lang="en-US" sz="1600" b="0" i="0" dirty="0" err="1">
                          <a:solidFill>
                            <a:schemeClr val="tx1"/>
                          </a:solidFill>
                          <a:effectLst/>
                          <a:latin typeface="Quire Sans Light" panose="020B0302040400020003" pitchFamily="34" charset="0"/>
                          <a:cs typeface="Quire Sans" panose="020B0502040400020003" pitchFamily="34" charset="0"/>
                        </a:rPr>
                        <a:t>Minimnya</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pengetahuann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warga</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sekolah</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mengenai</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bentuk-bentuk</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perundungan</a:t>
                      </a:r>
                      <a:r>
                        <a:rPr lang="en-US" sz="1600" b="0" i="0" dirty="0">
                          <a:solidFill>
                            <a:schemeClr val="tx1"/>
                          </a:solidFill>
                          <a:effectLst/>
                          <a:latin typeface="Quire Sans Light" panose="020B0302040400020003" pitchFamily="34" charset="0"/>
                          <a:cs typeface="Quire Sans" panose="020B0502040400020003" pitchFamily="34" charset="0"/>
                        </a:rPr>
                        <a:t> dan </a:t>
                      </a:r>
                      <a:r>
                        <a:rPr lang="en-US" sz="1600" b="0" i="0" dirty="0" err="1">
                          <a:solidFill>
                            <a:schemeClr val="tx1"/>
                          </a:solidFill>
                          <a:effectLst/>
                          <a:latin typeface="Quire Sans Light" panose="020B0302040400020003" pitchFamily="34" charset="0"/>
                          <a:cs typeface="Quire Sans" panose="020B0502040400020003" pitchFamily="34" charset="0"/>
                        </a:rPr>
                        <a:t>dampak</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perundungan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terhadap</a:t>
                      </a:r>
                      <a:r>
                        <a:rPr lang="en-US" sz="1600" b="0" i="0" dirty="0">
                          <a:solidFill>
                            <a:schemeClr val="tx1"/>
                          </a:solidFill>
                          <a:effectLst/>
                          <a:latin typeface="Quire Sans Light" panose="020B0302040400020003" pitchFamily="34" charset="0"/>
                          <a:cs typeface="Quire Sans" panose="020B0502040400020003" pitchFamily="34" charset="0"/>
                        </a:rPr>
                        <a:t> korban, </a:t>
                      </a:r>
                      <a:r>
                        <a:rPr lang="en-US" sz="1600" b="0" i="0" dirty="0" err="1">
                          <a:solidFill>
                            <a:schemeClr val="tx1"/>
                          </a:solidFill>
                          <a:effectLst/>
                          <a:latin typeface="Quire Sans Light" panose="020B0302040400020003" pitchFamily="34" charset="0"/>
                          <a:cs typeface="Quire Sans" panose="020B0502040400020003" pitchFamily="34" charset="0"/>
                        </a:rPr>
                        <a:t>pelaku</a:t>
                      </a:r>
                      <a:r>
                        <a:rPr lang="en-US" sz="1600" b="0" i="0" dirty="0">
                          <a:solidFill>
                            <a:schemeClr val="tx1"/>
                          </a:solidFill>
                          <a:effectLst/>
                          <a:latin typeface="Quire Sans Light" panose="020B0302040400020003" pitchFamily="34" charset="0"/>
                          <a:cs typeface="Quire Sans" panose="020B0502040400020003" pitchFamily="34" charset="0"/>
                        </a:rPr>
                        <a:t>, dan </a:t>
                      </a:r>
                      <a:r>
                        <a:rPr lang="en-US" sz="1600" b="0" i="0" dirty="0" err="1">
                          <a:solidFill>
                            <a:schemeClr val="tx1"/>
                          </a:solidFill>
                          <a:effectLst/>
                          <a:latin typeface="Quire Sans Light" panose="020B0302040400020003" pitchFamily="34" charset="0"/>
                          <a:cs typeface="Quire Sans" panose="020B0502040400020003" pitchFamily="34" charset="0"/>
                        </a:rPr>
                        <a:t>lingkungan</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sekolah</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secara</a:t>
                      </a:r>
                      <a:r>
                        <a:rPr lang="en-US" sz="1600" b="0" i="0" dirty="0">
                          <a:solidFill>
                            <a:schemeClr val="tx1"/>
                          </a:solidFill>
                          <a:effectLst/>
                          <a:latin typeface="Quire Sans Light" panose="020B0302040400020003" pitchFamily="34" charset="0"/>
                          <a:cs typeface="Quire Sans" panose="020B0502040400020003" pitchFamily="34" charset="0"/>
                        </a:rPr>
                        <a:t> </a:t>
                      </a:r>
                      <a:r>
                        <a:rPr lang="en-US" sz="1600" b="0" i="0" dirty="0" err="1">
                          <a:solidFill>
                            <a:schemeClr val="tx1"/>
                          </a:solidFill>
                          <a:effectLst/>
                          <a:latin typeface="Quire Sans Light" panose="020B0302040400020003" pitchFamily="34" charset="0"/>
                          <a:cs typeface="Quire Sans" panose="020B0502040400020003" pitchFamily="34" charset="0"/>
                        </a:rPr>
                        <a:t>umum</a:t>
                      </a:r>
                      <a:r>
                        <a:rPr lang="en-US" sz="1600" b="0" i="0" dirty="0">
                          <a:solidFill>
                            <a:schemeClr val="tx1"/>
                          </a:solidFill>
                          <a:effectLst/>
                          <a:latin typeface="Quire Sans Light" panose="020B0302040400020003" pitchFamily="34" charset="0"/>
                          <a:cs typeface="Quire Sans" panose="020B0502040400020003" pitchFamily="34" charset="0"/>
                        </a:rPr>
                        <a:t>. </a:t>
                      </a:r>
                      <a:endParaRPr lang="en-US" sz="1600" b="0" i="0" dirty="0">
                        <a:solidFill>
                          <a:schemeClr val="tx1"/>
                        </a:solidFill>
                        <a:effectLst/>
                        <a:latin typeface="Quire Sans Light" panose="020B0302040400020003" pitchFamily="34" charset="0"/>
                        <a:ea typeface="Times New Roman" panose="02020603050405020304" pitchFamily="18" charset="0"/>
                        <a:cs typeface="Quire Sans" panose="020B0502040400020003" pitchFamily="34" charset="0"/>
                      </a:endParaRPr>
                    </a:p>
                  </a:txBody>
                  <a:tcPr marL="68580" marR="68580" marT="0" marB="0">
                    <a:solidFill>
                      <a:schemeClr val="bg1"/>
                    </a:solidFill>
                  </a:tcPr>
                </a:tc>
                <a:extLst>
                  <a:ext uri="{0D108BD9-81ED-4DB2-BD59-A6C34878D82A}">
                    <a16:rowId xmlns:a16="http://schemas.microsoft.com/office/drawing/2014/main" val="3496440677"/>
                  </a:ext>
                </a:extLst>
              </a:tr>
            </a:tbl>
          </a:graphicData>
        </a:graphic>
      </p:graphicFrame>
    </p:spTree>
    <p:extLst>
      <p:ext uri="{BB962C8B-B14F-4D97-AF65-F5344CB8AC3E}">
        <p14:creationId xmlns:p14="http://schemas.microsoft.com/office/powerpoint/2010/main" val="1748178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a:extLst>
              <a:ext uri="{FF2B5EF4-FFF2-40B4-BE49-F238E27FC236}">
                <a16:creationId xmlns:a16="http://schemas.microsoft.com/office/drawing/2014/main" id="{0B4AE237-7254-5D17-C881-FF6BB53EAEBA}"/>
              </a:ext>
            </a:extLst>
          </p:cNvPr>
          <p:cNvSpPr/>
          <p:nvPr/>
        </p:nvSpPr>
        <p:spPr>
          <a:xfrm>
            <a:off x="7035166" y="1134778"/>
            <a:ext cx="3863340" cy="418590"/>
          </a:xfrm>
          <a:prstGeom prst="roundRect">
            <a:avLst>
              <a:gd name="adj" fmla="val 5000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d-ID" sz="1600" b="1" dirty="0">
                <a:solidFill>
                  <a:schemeClr val="tx2">
                    <a:lumMod val="50000"/>
                  </a:schemeClr>
                </a:solidFill>
                <a:latin typeface="Hiragino Kaku Gothic StdN W8" panose="020B0800000000000000" pitchFamily="34" charset="-128"/>
                <a:ea typeface="Hiragino Kaku Gothic StdN W8" panose="020B0800000000000000" pitchFamily="34" charset="-128"/>
              </a:rPr>
              <a:t>Tujuan Pembelajaran</a:t>
            </a:r>
          </a:p>
        </p:txBody>
      </p:sp>
      <p:grpSp>
        <p:nvGrpSpPr>
          <p:cNvPr id="2" name="Group 1">
            <a:extLst>
              <a:ext uri="{FF2B5EF4-FFF2-40B4-BE49-F238E27FC236}">
                <a16:creationId xmlns:a16="http://schemas.microsoft.com/office/drawing/2014/main" id="{E746B759-E8A6-E50F-BC9A-F9606F0D59FA}"/>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9A2EE464-FE3E-4A67-5FD5-25FC1E84D1A3}"/>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A1F1634-A2D7-2C8E-EF51-6261F9049DC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964D7C3A-F422-15C2-FBB3-AA31727D396D}"/>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997859C9-1506-EC2A-5D63-F96DF3C15D6A}"/>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BAA5531D-6513-3ACF-C82F-13D3129DA327}"/>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64BEBDD-5918-85A4-6B5F-A608F59BCB68}"/>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grpSp>
        <p:nvGrpSpPr>
          <p:cNvPr id="9" name="Google Shape;664;p40">
            <a:extLst>
              <a:ext uri="{FF2B5EF4-FFF2-40B4-BE49-F238E27FC236}">
                <a16:creationId xmlns:a16="http://schemas.microsoft.com/office/drawing/2014/main" id="{0E356E4C-B4A1-92B0-94E6-38661F4AE738}"/>
              </a:ext>
            </a:extLst>
          </p:cNvPr>
          <p:cNvGrpSpPr/>
          <p:nvPr/>
        </p:nvGrpSpPr>
        <p:grpSpPr>
          <a:xfrm>
            <a:off x="442812" y="338125"/>
            <a:ext cx="979588" cy="979588"/>
            <a:chOff x="3796125" y="-35750"/>
            <a:chExt cx="773400" cy="773400"/>
          </a:xfrm>
        </p:grpSpPr>
        <p:sp>
          <p:nvSpPr>
            <p:cNvPr id="10" name="Google Shape;665;p40">
              <a:extLst>
                <a:ext uri="{FF2B5EF4-FFF2-40B4-BE49-F238E27FC236}">
                  <a16:creationId xmlns:a16="http://schemas.microsoft.com/office/drawing/2014/main" id="{C9F72850-EC2D-58A5-34AB-86D01B23F855}"/>
                </a:ext>
              </a:extLst>
            </p:cNvPr>
            <p:cNvSpPr/>
            <p:nvPr/>
          </p:nvSpPr>
          <p:spPr>
            <a:xfrm>
              <a:off x="3796125" y="-35750"/>
              <a:ext cx="773400" cy="77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dirty="0"/>
            </a:p>
          </p:txBody>
        </p:sp>
        <p:sp>
          <p:nvSpPr>
            <p:cNvPr id="11" name="Google Shape;666;p40">
              <a:extLst>
                <a:ext uri="{FF2B5EF4-FFF2-40B4-BE49-F238E27FC236}">
                  <a16:creationId xmlns:a16="http://schemas.microsoft.com/office/drawing/2014/main" id="{113EE407-3A83-F4E6-AA7F-16935F234B78}"/>
                </a:ext>
              </a:extLst>
            </p:cNvPr>
            <p:cNvSpPr/>
            <p:nvPr/>
          </p:nvSpPr>
          <p:spPr>
            <a:xfrm rot="301067">
              <a:off x="3918082" y="92788"/>
              <a:ext cx="257035" cy="222951"/>
            </a:xfrm>
            <a:custGeom>
              <a:avLst/>
              <a:gdLst/>
              <a:ahLst/>
              <a:cxnLst/>
              <a:rect l="l" t="t" r="r" b="b"/>
              <a:pathLst>
                <a:path w="2835" h="2459" extrusionOk="0">
                  <a:moveTo>
                    <a:pt x="1758" y="1"/>
                  </a:moveTo>
                  <a:cubicBezTo>
                    <a:pt x="1525" y="1"/>
                    <a:pt x="1293" y="53"/>
                    <a:pt x="1084" y="154"/>
                  </a:cubicBezTo>
                  <a:cubicBezTo>
                    <a:pt x="572" y="381"/>
                    <a:pt x="203" y="857"/>
                    <a:pt x="72" y="1393"/>
                  </a:cubicBezTo>
                  <a:cubicBezTo>
                    <a:pt x="13" y="1631"/>
                    <a:pt x="1" y="1881"/>
                    <a:pt x="108" y="2107"/>
                  </a:cubicBezTo>
                  <a:cubicBezTo>
                    <a:pt x="246" y="2330"/>
                    <a:pt x="507" y="2458"/>
                    <a:pt x="773" y="2458"/>
                  </a:cubicBezTo>
                  <a:cubicBezTo>
                    <a:pt x="805" y="2458"/>
                    <a:pt x="838" y="2456"/>
                    <a:pt x="870" y="2452"/>
                  </a:cubicBezTo>
                  <a:cubicBezTo>
                    <a:pt x="1168" y="2440"/>
                    <a:pt x="1441" y="2297"/>
                    <a:pt x="1691" y="2131"/>
                  </a:cubicBezTo>
                  <a:cubicBezTo>
                    <a:pt x="2299" y="1714"/>
                    <a:pt x="2834" y="1000"/>
                    <a:pt x="2644" y="285"/>
                  </a:cubicBezTo>
                  <a:cubicBezTo>
                    <a:pt x="2385" y="94"/>
                    <a:pt x="2071" y="1"/>
                    <a:pt x="17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TextBox 11">
            <a:extLst>
              <a:ext uri="{FF2B5EF4-FFF2-40B4-BE49-F238E27FC236}">
                <a16:creationId xmlns:a16="http://schemas.microsoft.com/office/drawing/2014/main" id="{1DF111E0-9441-4365-BBF9-1EBF7398AD18}"/>
              </a:ext>
            </a:extLst>
          </p:cNvPr>
          <p:cNvSpPr txBox="1"/>
          <p:nvPr/>
        </p:nvSpPr>
        <p:spPr>
          <a:xfrm>
            <a:off x="456769" y="446893"/>
            <a:ext cx="965631" cy="830997"/>
          </a:xfrm>
          <a:prstGeom prst="rect">
            <a:avLst/>
          </a:prstGeom>
          <a:noFill/>
        </p:spPr>
        <p:txBody>
          <a:bodyPr wrap="square" rtlCol="0">
            <a:spAutoFit/>
          </a:bodyPr>
          <a:lstStyle/>
          <a:p>
            <a:pPr algn="ctr"/>
            <a:r>
              <a:rPr lang="en-US" sz="2400" b="1" dirty="0">
                <a:solidFill>
                  <a:schemeClr val="bg1"/>
                </a:solidFill>
                <a:latin typeface="Cooper Black" panose="0208090404030B020404" pitchFamily="18" charset="77"/>
                <a:ea typeface="Hiragino Kaku Gothic StdN W8" panose="020B0800000000000000" pitchFamily="34" charset="-128"/>
              </a:rPr>
              <a:t>Bab </a:t>
            </a:r>
          </a:p>
          <a:p>
            <a:pPr algn="ctr"/>
            <a:r>
              <a:rPr lang="en-US" sz="2400" b="1" dirty="0">
                <a:solidFill>
                  <a:schemeClr val="bg1"/>
                </a:solidFill>
                <a:latin typeface="Cooper Black" panose="0208090404030B020404" pitchFamily="18" charset="77"/>
                <a:ea typeface="Hiragino Kaku Gothic StdN W8" panose="020B0800000000000000" pitchFamily="34" charset="-128"/>
              </a:rPr>
              <a:t>4</a:t>
            </a:r>
          </a:p>
        </p:txBody>
      </p:sp>
      <p:sp>
        <p:nvSpPr>
          <p:cNvPr id="13" name="TextBox 12">
            <a:extLst>
              <a:ext uri="{FF2B5EF4-FFF2-40B4-BE49-F238E27FC236}">
                <a16:creationId xmlns:a16="http://schemas.microsoft.com/office/drawing/2014/main" id="{026D8D06-2231-5A1B-AF55-46B74C646421}"/>
              </a:ext>
            </a:extLst>
          </p:cNvPr>
          <p:cNvSpPr txBox="1"/>
          <p:nvPr/>
        </p:nvSpPr>
        <p:spPr>
          <a:xfrm>
            <a:off x="1508847" y="385339"/>
            <a:ext cx="6320703" cy="523220"/>
          </a:xfrm>
          <a:prstGeom prst="rect">
            <a:avLst/>
          </a:prstGeom>
          <a:noFill/>
        </p:spPr>
        <p:txBody>
          <a:bodyPr wrap="square" rtlCol="0">
            <a:spAutoFit/>
          </a:bodyPr>
          <a:lstStyle/>
          <a:p>
            <a:r>
              <a:rPr lang="id-ID" sz="2800" dirty="0">
                <a:solidFill>
                  <a:schemeClr val="accent1">
                    <a:lumMod val="50000"/>
                  </a:schemeClr>
                </a:solidFill>
                <a:latin typeface="Cooper Black" panose="0208090404030B020404" pitchFamily="18" charset="77"/>
              </a:rPr>
              <a:t>Membangun Harmoni Sosial</a:t>
            </a:r>
          </a:p>
        </p:txBody>
      </p:sp>
      <p:sp>
        <p:nvSpPr>
          <p:cNvPr id="17" name="Rectangle 16">
            <a:extLst>
              <a:ext uri="{FF2B5EF4-FFF2-40B4-BE49-F238E27FC236}">
                <a16:creationId xmlns:a16="http://schemas.microsoft.com/office/drawing/2014/main" id="{2F14E909-58F0-6854-B903-0F4E1A665842}"/>
              </a:ext>
            </a:extLst>
          </p:cNvPr>
          <p:cNvSpPr/>
          <p:nvPr/>
        </p:nvSpPr>
        <p:spPr>
          <a:xfrm>
            <a:off x="6635116" y="1837630"/>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400" dirty="0"/>
          </a:p>
        </p:txBody>
      </p:sp>
      <p:sp>
        <p:nvSpPr>
          <p:cNvPr id="18" name="Oval 17">
            <a:extLst>
              <a:ext uri="{FF2B5EF4-FFF2-40B4-BE49-F238E27FC236}">
                <a16:creationId xmlns:a16="http://schemas.microsoft.com/office/drawing/2014/main" id="{31F80407-B1A9-E2F1-6F39-7B4735A82997}"/>
              </a:ext>
            </a:extLst>
          </p:cNvPr>
          <p:cNvSpPr/>
          <p:nvPr/>
        </p:nvSpPr>
        <p:spPr>
          <a:xfrm>
            <a:off x="6326506" y="1799020"/>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1.</a:t>
            </a:r>
          </a:p>
        </p:txBody>
      </p:sp>
      <p:sp>
        <p:nvSpPr>
          <p:cNvPr id="19" name="Rectangle 18">
            <a:extLst>
              <a:ext uri="{FF2B5EF4-FFF2-40B4-BE49-F238E27FC236}">
                <a16:creationId xmlns:a16="http://schemas.microsoft.com/office/drawing/2014/main" id="{3B921EFF-3325-112A-FA23-9DC0F04049CB}"/>
              </a:ext>
            </a:extLst>
          </p:cNvPr>
          <p:cNvSpPr/>
          <p:nvPr/>
        </p:nvSpPr>
        <p:spPr>
          <a:xfrm>
            <a:off x="6635116" y="2529145"/>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a:extLst>
              <a:ext uri="{FF2B5EF4-FFF2-40B4-BE49-F238E27FC236}">
                <a16:creationId xmlns:a16="http://schemas.microsoft.com/office/drawing/2014/main" id="{39665678-FC5A-7977-2967-AA456F8D2A47}"/>
              </a:ext>
            </a:extLst>
          </p:cNvPr>
          <p:cNvSpPr/>
          <p:nvPr/>
        </p:nvSpPr>
        <p:spPr>
          <a:xfrm>
            <a:off x="6326506" y="2483647"/>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2.</a:t>
            </a:r>
          </a:p>
        </p:txBody>
      </p:sp>
      <p:sp>
        <p:nvSpPr>
          <p:cNvPr id="21" name="Rectangle 20">
            <a:extLst>
              <a:ext uri="{FF2B5EF4-FFF2-40B4-BE49-F238E27FC236}">
                <a16:creationId xmlns:a16="http://schemas.microsoft.com/office/drawing/2014/main" id="{288CD09A-CB1E-9C40-C3F9-591B9FA8213B}"/>
              </a:ext>
            </a:extLst>
          </p:cNvPr>
          <p:cNvSpPr/>
          <p:nvPr/>
        </p:nvSpPr>
        <p:spPr>
          <a:xfrm>
            <a:off x="6635116" y="3260665"/>
            <a:ext cx="5528309"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8B844068-2FF3-9033-6EF3-39D22A455B56}"/>
              </a:ext>
            </a:extLst>
          </p:cNvPr>
          <p:cNvSpPr/>
          <p:nvPr/>
        </p:nvSpPr>
        <p:spPr>
          <a:xfrm>
            <a:off x="6326506" y="3213772"/>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3.</a:t>
            </a:r>
          </a:p>
        </p:txBody>
      </p:sp>
      <p:sp>
        <p:nvSpPr>
          <p:cNvPr id="23" name="Rectangle 22">
            <a:extLst>
              <a:ext uri="{FF2B5EF4-FFF2-40B4-BE49-F238E27FC236}">
                <a16:creationId xmlns:a16="http://schemas.microsoft.com/office/drawing/2014/main" id="{D44F5BCA-5850-070E-C83D-3C368E386908}"/>
              </a:ext>
            </a:extLst>
          </p:cNvPr>
          <p:cNvSpPr/>
          <p:nvPr/>
        </p:nvSpPr>
        <p:spPr>
          <a:xfrm>
            <a:off x="6635116" y="3990494"/>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a:extLst>
              <a:ext uri="{FF2B5EF4-FFF2-40B4-BE49-F238E27FC236}">
                <a16:creationId xmlns:a16="http://schemas.microsoft.com/office/drawing/2014/main" id="{11F577F3-E2D7-7F4A-6958-7A5E9B332C2D}"/>
              </a:ext>
            </a:extLst>
          </p:cNvPr>
          <p:cNvSpPr/>
          <p:nvPr/>
        </p:nvSpPr>
        <p:spPr>
          <a:xfrm>
            <a:off x="6326506" y="3943897"/>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4.</a:t>
            </a:r>
          </a:p>
        </p:txBody>
      </p:sp>
      <p:sp>
        <p:nvSpPr>
          <p:cNvPr id="25" name="Rectangle 24">
            <a:extLst>
              <a:ext uri="{FF2B5EF4-FFF2-40B4-BE49-F238E27FC236}">
                <a16:creationId xmlns:a16="http://schemas.microsoft.com/office/drawing/2014/main" id="{0C980AFD-8C9D-EF5E-136A-49E0E7BA7E1C}"/>
              </a:ext>
            </a:extLst>
          </p:cNvPr>
          <p:cNvSpPr/>
          <p:nvPr/>
        </p:nvSpPr>
        <p:spPr>
          <a:xfrm>
            <a:off x="6635116" y="4720323"/>
            <a:ext cx="5528309" cy="73535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a:extLst>
              <a:ext uri="{FF2B5EF4-FFF2-40B4-BE49-F238E27FC236}">
                <a16:creationId xmlns:a16="http://schemas.microsoft.com/office/drawing/2014/main" id="{57AE92E6-C340-594E-AC74-BD0D822CE3CA}"/>
              </a:ext>
            </a:extLst>
          </p:cNvPr>
          <p:cNvSpPr/>
          <p:nvPr/>
        </p:nvSpPr>
        <p:spPr>
          <a:xfrm>
            <a:off x="6297929" y="4717535"/>
            <a:ext cx="702945" cy="735351"/>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5.</a:t>
            </a:r>
          </a:p>
        </p:txBody>
      </p:sp>
      <p:sp>
        <p:nvSpPr>
          <p:cNvPr id="27" name="TextBox 26">
            <a:extLst>
              <a:ext uri="{FF2B5EF4-FFF2-40B4-BE49-F238E27FC236}">
                <a16:creationId xmlns:a16="http://schemas.microsoft.com/office/drawing/2014/main" id="{A7C687D4-2521-754A-4A8D-B9AEA9B27B7F}"/>
              </a:ext>
            </a:extLst>
          </p:cNvPr>
          <p:cNvSpPr txBox="1"/>
          <p:nvPr/>
        </p:nvSpPr>
        <p:spPr>
          <a:xfrm>
            <a:off x="7115176" y="1430656"/>
            <a:ext cx="4697730" cy="338554"/>
          </a:xfrm>
          <a:prstGeom prst="rect">
            <a:avLst/>
          </a:prstGeom>
          <a:noFill/>
        </p:spPr>
        <p:txBody>
          <a:bodyPr wrap="square" rtlCol="0">
            <a:spAutoFit/>
          </a:bodyPr>
          <a:lstStyle/>
          <a:p>
            <a:r>
              <a:rPr lang="id-ID" sz="1600" dirty="0">
                <a:latin typeface="Abadi" panose="020B0604020104020204" pitchFamily="34" charset="0"/>
                <a:ea typeface="Hiragino Kaku Gothic StdN W8" panose="020B0800000000000000" pitchFamily="34" charset="-128"/>
              </a:rPr>
              <a:t>Peserta didik diharapkan mampu:</a:t>
            </a:r>
          </a:p>
        </p:txBody>
      </p:sp>
      <p:sp>
        <p:nvSpPr>
          <p:cNvPr id="30" name="TextBox 29">
            <a:extLst>
              <a:ext uri="{FF2B5EF4-FFF2-40B4-BE49-F238E27FC236}">
                <a16:creationId xmlns:a16="http://schemas.microsoft.com/office/drawing/2014/main" id="{F81A459E-7A49-8550-0AAC-F534F94DD2A1}"/>
              </a:ext>
            </a:extLst>
          </p:cNvPr>
          <p:cNvSpPr txBox="1"/>
          <p:nvPr/>
        </p:nvSpPr>
        <p:spPr>
          <a:xfrm>
            <a:off x="7035165" y="1925329"/>
            <a:ext cx="5128260" cy="338554"/>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menjelaskan konsep harmoni sosial;</a:t>
            </a:r>
          </a:p>
        </p:txBody>
      </p:sp>
      <p:sp>
        <p:nvSpPr>
          <p:cNvPr id="31" name="TextBox 30">
            <a:extLst>
              <a:ext uri="{FF2B5EF4-FFF2-40B4-BE49-F238E27FC236}">
                <a16:creationId xmlns:a16="http://schemas.microsoft.com/office/drawing/2014/main" id="{4CEE1455-8AF7-89C5-7FB1-38B22311EBB6}"/>
              </a:ext>
            </a:extLst>
          </p:cNvPr>
          <p:cNvSpPr txBox="1"/>
          <p:nvPr/>
        </p:nvSpPr>
        <p:spPr>
          <a:xfrm>
            <a:off x="7029451" y="2611193"/>
            <a:ext cx="5048250" cy="338554"/>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menjelaskan integrasi, inklusi, dan kohesi sosial;</a:t>
            </a:r>
          </a:p>
        </p:txBody>
      </p:sp>
      <p:sp>
        <p:nvSpPr>
          <p:cNvPr id="32" name="TextBox 31">
            <a:extLst>
              <a:ext uri="{FF2B5EF4-FFF2-40B4-BE49-F238E27FC236}">
                <a16:creationId xmlns:a16="http://schemas.microsoft.com/office/drawing/2014/main" id="{9A11EA2A-3F15-0832-785D-C4B303FBBBD0}"/>
              </a:ext>
            </a:extLst>
          </p:cNvPr>
          <p:cNvSpPr txBox="1"/>
          <p:nvPr/>
        </p:nvSpPr>
        <p:spPr>
          <a:xfrm>
            <a:off x="7032307" y="3234991"/>
            <a:ext cx="5133975"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menguraikan upaya-upaya untuk membangun harmoni sosial dalam masyarakat;</a:t>
            </a:r>
          </a:p>
        </p:txBody>
      </p:sp>
      <p:sp>
        <p:nvSpPr>
          <p:cNvPr id="33" name="TextBox 32">
            <a:extLst>
              <a:ext uri="{FF2B5EF4-FFF2-40B4-BE49-F238E27FC236}">
                <a16:creationId xmlns:a16="http://schemas.microsoft.com/office/drawing/2014/main" id="{84D0CD47-63A0-9350-7AD8-E43FDFFCEC12}"/>
              </a:ext>
            </a:extLst>
          </p:cNvPr>
          <p:cNvSpPr txBox="1"/>
          <p:nvPr/>
        </p:nvSpPr>
        <p:spPr>
          <a:xfrm>
            <a:off x="7029451" y="3938059"/>
            <a:ext cx="5048250"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mendesain strategi untuk membangun harmoni sosial di lingkungan sekitar; dan</a:t>
            </a:r>
          </a:p>
        </p:txBody>
      </p:sp>
      <p:sp>
        <p:nvSpPr>
          <p:cNvPr id="34" name="TextBox 33">
            <a:extLst>
              <a:ext uri="{FF2B5EF4-FFF2-40B4-BE49-F238E27FC236}">
                <a16:creationId xmlns:a16="http://schemas.microsoft.com/office/drawing/2014/main" id="{364B6030-C5AA-7A85-6AF0-B0114985D286}"/>
              </a:ext>
            </a:extLst>
          </p:cNvPr>
          <p:cNvSpPr txBox="1"/>
          <p:nvPr/>
        </p:nvSpPr>
        <p:spPr>
          <a:xfrm>
            <a:off x="7058024" y="4792822"/>
            <a:ext cx="5048250"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ikut serta dalam </a:t>
            </a:r>
            <a:r>
              <a:rPr lang="id-ID" sz="1600" dirty="0" err="1">
                <a:solidFill>
                  <a:schemeClr val="bg1"/>
                </a:solidFill>
                <a:latin typeface="Quire Sans" panose="020B0502040400020003" pitchFamily="34" charset="0"/>
                <a:cs typeface="Quire Sans" panose="020B0502040400020003" pitchFamily="34" charset="0"/>
              </a:rPr>
              <a:t>membangunharmoni</a:t>
            </a:r>
            <a:r>
              <a:rPr lang="id-ID" sz="1600" dirty="0">
                <a:solidFill>
                  <a:schemeClr val="bg1"/>
                </a:solidFill>
                <a:latin typeface="Quire Sans" panose="020B0502040400020003" pitchFamily="34" charset="0"/>
                <a:cs typeface="Quire Sans" panose="020B0502040400020003" pitchFamily="34" charset="0"/>
              </a:rPr>
              <a:t> sosial di kehidupan sehari-hari dan lingkungan sekitar.</a:t>
            </a:r>
          </a:p>
        </p:txBody>
      </p:sp>
      <p:pic>
        <p:nvPicPr>
          <p:cNvPr id="14" name="Picture 13">
            <a:extLst>
              <a:ext uri="{FF2B5EF4-FFF2-40B4-BE49-F238E27FC236}">
                <a16:creationId xmlns:a16="http://schemas.microsoft.com/office/drawing/2014/main" id="{6AD5BAF3-2FC2-6CEE-53DA-00368BC6423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8795" y="1696859"/>
            <a:ext cx="5278451" cy="3518616"/>
          </a:xfrm>
          <a:prstGeom prst="snip2DiagRect">
            <a:avLst>
              <a:gd name="adj1" fmla="val 6856"/>
              <a:gd name="adj2" fmla="val 21811"/>
            </a:avLst>
          </a:prstGeom>
        </p:spPr>
      </p:pic>
    </p:spTree>
    <p:extLst>
      <p:ext uri="{BB962C8B-B14F-4D97-AF65-F5344CB8AC3E}">
        <p14:creationId xmlns:p14="http://schemas.microsoft.com/office/powerpoint/2010/main" val="836208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ADC5BC62-D96F-9662-6857-5B090D20A988}"/>
              </a:ext>
            </a:extLst>
          </p:cNvPr>
          <p:cNvSpPr/>
          <p:nvPr/>
        </p:nvSpPr>
        <p:spPr>
          <a:xfrm>
            <a:off x="474746" y="323738"/>
            <a:ext cx="603250" cy="545782"/>
          </a:xfrm>
          <a:prstGeom prst="roundRect">
            <a:avLst/>
          </a:prstGeom>
          <a:solidFill>
            <a:srgbClr val="36A485">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94CACA4C-BC10-2478-7C6A-18B8295EC47C}"/>
              </a:ext>
            </a:extLst>
          </p:cNvPr>
          <p:cNvSpPr txBox="1"/>
          <p:nvPr/>
        </p:nvSpPr>
        <p:spPr>
          <a:xfrm>
            <a:off x="1112286" y="411963"/>
            <a:ext cx="3474720" cy="369332"/>
          </a:xfrm>
          <a:prstGeom prst="rect">
            <a:avLst/>
          </a:prstGeom>
          <a:noFill/>
        </p:spPr>
        <p:txBody>
          <a:bodyPr wrap="square" rtlCol="0">
            <a:spAutoFit/>
          </a:bodyPr>
          <a:lstStyle/>
          <a:p>
            <a:r>
              <a:rPr lang="id-ID" dirty="0">
                <a:solidFill>
                  <a:srgbClr val="36A485"/>
                </a:solidFill>
                <a:latin typeface="Hiragino Kaku Gothic StdN W8" panose="020B0800000000000000" pitchFamily="34" charset="-128"/>
                <a:ea typeface="Hiragino Kaku Gothic StdN W8" panose="020B0800000000000000" pitchFamily="34" charset="-128"/>
              </a:rPr>
              <a:t>Tahap Perencanaan</a:t>
            </a:r>
          </a:p>
        </p:txBody>
      </p:sp>
      <p:sp>
        <p:nvSpPr>
          <p:cNvPr id="11" name="Google Shape;467;p34">
            <a:extLst>
              <a:ext uri="{FF2B5EF4-FFF2-40B4-BE49-F238E27FC236}">
                <a16:creationId xmlns:a16="http://schemas.microsoft.com/office/drawing/2014/main" id="{AF8C6F77-A677-5342-CA16-2C7206F13698}"/>
              </a:ext>
            </a:extLst>
          </p:cNvPr>
          <p:cNvSpPr/>
          <p:nvPr/>
        </p:nvSpPr>
        <p:spPr>
          <a:xfrm>
            <a:off x="1112286" y="952028"/>
            <a:ext cx="500609" cy="465044"/>
          </a:xfrm>
          <a:prstGeom prst="roundRect">
            <a:avLst>
              <a:gd name="adj" fmla="val 50000"/>
            </a:avLst>
          </a:prstGeom>
          <a:solidFill>
            <a:schemeClr val="accent5">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12" name="TextBox 11">
            <a:extLst>
              <a:ext uri="{FF2B5EF4-FFF2-40B4-BE49-F238E27FC236}">
                <a16:creationId xmlns:a16="http://schemas.microsoft.com/office/drawing/2014/main" id="{6996B42E-DD16-3759-EC75-D400E73C6490}"/>
              </a:ext>
            </a:extLst>
          </p:cNvPr>
          <p:cNvSpPr txBox="1"/>
          <p:nvPr/>
        </p:nvSpPr>
        <p:spPr>
          <a:xfrm>
            <a:off x="1669726" y="1031840"/>
            <a:ext cx="2917280" cy="323165"/>
          </a:xfrm>
          <a:prstGeom prst="rect">
            <a:avLst/>
          </a:prstGeom>
          <a:noFill/>
        </p:spPr>
        <p:txBody>
          <a:bodyPr wrap="square" rtlCol="0">
            <a:spAutoFit/>
          </a:bodyPr>
          <a:lstStyle/>
          <a:p>
            <a:r>
              <a:rPr lang="id-ID" sz="1500" dirty="0">
                <a:solidFill>
                  <a:schemeClr val="accent5">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Merumuskan masalah</a:t>
            </a:r>
          </a:p>
        </p:txBody>
      </p:sp>
      <p:sp>
        <p:nvSpPr>
          <p:cNvPr id="13" name="Rectangle 12">
            <a:extLst>
              <a:ext uri="{FF2B5EF4-FFF2-40B4-BE49-F238E27FC236}">
                <a16:creationId xmlns:a16="http://schemas.microsoft.com/office/drawing/2014/main" id="{2A750AE4-6707-4422-E42F-9ED526E1A1AC}"/>
              </a:ext>
            </a:extLst>
          </p:cNvPr>
          <p:cNvSpPr/>
          <p:nvPr/>
        </p:nvSpPr>
        <p:spPr>
          <a:xfrm>
            <a:off x="1799972" y="1417073"/>
            <a:ext cx="8763765" cy="2011928"/>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xtBox 13">
            <a:extLst>
              <a:ext uri="{FF2B5EF4-FFF2-40B4-BE49-F238E27FC236}">
                <a16:creationId xmlns:a16="http://schemas.microsoft.com/office/drawing/2014/main" id="{86EA7C2C-880B-1166-23B7-D3882E573214}"/>
              </a:ext>
            </a:extLst>
          </p:cNvPr>
          <p:cNvSpPr txBox="1"/>
          <p:nvPr/>
        </p:nvSpPr>
        <p:spPr>
          <a:xfrm>
            <a:off x="1995786" y="1594459"/>
            <a:ext cx="8359205" cy="1569660"/>
          </a:xfrm>
          <a:prstGeom prst="rect">
            <a:avLst/>
          </a:prstGeom>
          <a:noFill/>
        </p:spPr>
        <p:txBody>
          <a:bodyPr wrap="square" rtlCol="0">
            <a:spAutoFit/>
          </a:bodyPr>
          <a:lstStyle/>
          <a:p>
            <a:pPr algn="just"/>
            <a:r>
              <a:rPr lang="id-ID" sz="1600" dirty="0">
                <a:latin typeface="Quire Sans Light" panose="020B0302040400020003" pitchFamily="34" charset="0"/>
              </a:rPr>
              <a:t>Setelah merumuskan dan menganalisis masalah, Anda dapat menyusun rencana kegiatan yang akan dilakukan. Mengacu pada contoh gejala sosial yang dipilih, bentuk kegiatan yang akan dilakukan adalah gerakan anti </a:t>
            </a:r>
            <a:r>
              <a:rPr lang="id-ID" sz="1600" dirty="0" err="1">
                <a:latin typeface="Quire Sans Light" panose="020B0302040400020003" pitchFamily="34" charset="0"/>
              </a:rPr>
              <a:t>perundungan</a:t>
            </a:r>
            <a:r>
              <a:rPr lang="id-ID" sz="1600" dirty="0">
                <a:latin typeface="Quire Sans Light" panose="020B0302040400020003" pitchFamily="34" charset="0"/>
              </a:rPr>
              <a:t> yang disosialisasikan melalui kegiatan kampanye sosial. Kampanye dapat dilakukan secara langsung dan tidak langsung. Kampanye secara langsung antara lain melalui kegiatan diskusi, </a:t>
            </a:r>
            <a:r>
              <a:rPr lang="id-ID" sz="1600" i="1" dirty="0" err="1">
                <a:latin typeface="Quire Sans Light" panose="020B0302040400020003" pitchFamily="34" charset="0"/>
              </a:rPr>
              <a:t>workshop</a:t>
            </a:r>
            <a:r>
              <a:rPr lang="id-ID" sz="1600" i="1" dirty="0">
                <a:latin typeface="Quire Sans Light" panose="020B0302040400020003" pitchFamily="34" charset="0"/>
              </a:rPr>
              <a:t>, </a:t>
            </a:r>
            <a:r>
              <a:rPr lang="id-ID" sz="1600" dirty="0">
                <a:latin typeface="Quire Sans Light" panose="020B0302040400020003" pitchFamily="34" charset="0"/>
              </a:rPr>
              <a:t>atau seminar. Kampanye secara tidak langsung antara lain melalui media cetak, media sosial, atau media massa.</a:t>
            </a:r>
          </a:p>
        </p:txBody>
      </p:sp>
      <p:sp>
        <p:nvSpPr>
          <p:cNvPr id="15" name="Terminator 14">
            <a:extLst>
              <a:ext uri="{FF2B5EF4-FFF2-40B4-BE49-F238E27FC236}">
                <a16:creationId xmlns:a16="http://schemas.microsoft.com/office/drawing/2014/main" id="{CD580639-544D-BECE-4D95-7A14A1D0EF13}"/>
              </a:ext>
            </a:extLst>
          </p:cNvPr>
          <p:cNvSpPr/>
          <p:nvPr/>
        </p:nvSpPr>
        <p:spPr>
          <a:xfrm>
            <a:off x="1799972" y="3524304"/>
            <a:ext cx="1370710" cy="554425"/>
          </a:xfrm>
          <a:prstGeom prst="flowChartTerminator">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Terminator 15">
            <a:extLst>
              <a:ext uri="{FF2B5EF4-FFF2-40B4-BE49-F238E27FC236}">
                <a16:creationId xmlns:a16="http://schemas.microsoft.com/office/drawing/2014/main" id="{55A4F768-6965-C39D-5425-5E0BBF394C3A}"/>
              </a:ext>
            </a:extLst>
          </p:cNvPr>
          <p:cNvSpPr/>
          <p:nvPr/>
        </p:nvSpPr>
        <p:spPr>
          <a:xfrm>
            <a:off x="2635789" y="3524304"/>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Terminator 16">
            <a:extLst>
              <a:ext uri="{FF2B5EF4-FFF2-40B4-BE49-F238E27FC236}">
                <a16:creationId xmlns:a16="http://schemas.microsoft.com/office/drawing/2014/main" id="{DFEC675D-D8BC-6FEF-B520-CB9D45032562}"/>
              </a:ext>
            </a:extLst>
          </p:cNvPr>
          <p:cNvSpPr/>
          <p:nvPr/>
        </p:nvSpPr>
        <p:spPr>
          <a:xfrm>
            <a:off x="3471606" y="3524161"/>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ounded Rectangle 17">
            <a:extLst>
              <a:ext uri="{FF2B5EF4-FFF2-40B4-BE49-F238E27FC236}">
                <a16:creationId xmlns:a16="http://schemas.microsoft.com/office/drawing/2014/main" id="{2A0715A9-5019-4D9D-08B0-9DAC2C35AB1A}"/>
              </a:ext>
            </a:extLst>
          </p:cNvPr>
          <p:cNvSpPr/>
          <p:nvPr/>
        </p:nvSpPr>
        <p:spPr>
          <a:xfrm>
            <a:off x="1799972" y="3737829"/>
            <a:ext cx="8840199" cy="2011928"/>
          </a:xfrm>
          <a:prstGeom prst="roundRect">
            <a:avLst>
              <a:gd name="adj" fmla="val 1975"/>
            </a:avLst>
          </a:prstGeom>
          <a:solidFill>
            <a:schemeClr val="accent5">
              <a:lumMod val="20000"/>
              <a:lumOff val="8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sz="1600" dirty="0">
              <a:latin typeface="Quire Sans" panose="020B0502040400020003" pitchFamily="34" charset="0"/>
              <a:cs typeface="Quire Sans" panose="020B0502040400020003" pitchFamily="34" charset="0"/>
            </a:endParaRPr>
          </a:p>
        </p:txBody>
      </p:sp>
      <p:sp>
        <p:nvSpPr>
          <p:cNvPr id="19" name="TextBox 18">
            <a:extLst>
              <a:ext uri="{FF2B5EF4-FFF2-40B4-BE49-F238E27FC236}">
                <a16:creationId xmlns:a16="http://schemas.microsoft.com/office/drawing/2014/main" id="{BDDC1E36-7C6A-EF98-83FC-B51C0FBD922F}"/>
              </a:ext>
            </a:extLst>
          </p:cNvPr>
          <p:cNvSpPr txBox="1"/>
          <p:nvPr/>
        </p:nvSpPr>
        <p:spPr>
          <a:xfrm>
            <a:off x="1995786" y="3850816"/>
            <a:ext cx="8359205" cy="1708160"/>
          </a:xfrm>
          <a:prstGeom prst="rect">
            <a:avLst/>
          </a:prstGeom>
          <a:noFill/>
        </p:spPr>
        <p:txBody>
          <a:bodyPr wrap="square" rtlCol="0">
            <a:spAutoFit/>
          </a:bodyPr>
          <a:lstStyle/>
          <a:p>
            <a:pPr algn="just"/>
            <a:r>
              <a:rPr lang="id-ID" sz="1500" dirty="0">
                <a:latin typeface="Quire Sans Light" panose="020B0302040400020003" pitchFamily="34" charset="0"/>
              </a:rPr>
              <a:t>Hal-hal yang perlu dipersiapkan untuk kegiatan gerakan anti </a:t>
            </a:r>
            <a:r>
              <a:rPr lang="id-ID" sz="1500" dirty="0" err="1">
                <a:latin typeface="Quire Sans Light" panose="020B0302040400020003" pitchFamily="34" charset="0"/>
              </a:rPr>
              <a:t>perundungan</a:t>
            </a:r>
            <a:r>
              <a:rPr lang="id-ID" sz="1500" dirty="0">
                <a:latin typeface="Quire Sans Light" panose="020B0302040400020003" pitchFamily="34" charset="0"/>
              </a:rPr>
              <a:t> antara lain sebagai berikut.</a:t>
            </a:r>
          </a:p>
          <a:p>
            <a:pPr marL="342900" indent="-342900" algn="just">
              <a:buFont typeface="+mj-lt"/>
              <a:buAutoNum type="arabicParenR"/>
            </a:pPr>
            <a:r>
              <a:rPr lang="id-ID" sz="1500" dirty="0">
                <a:latin typeface="Quire Sans Light" panose="020B0302040400020003" pitchFamily="34" charset="0"/>
              </a:rPr>
              <a:t>Mencari informasi titik-titik lokasi penyebaran poster dan pamflet yang sesuai.</a:t>
            </a:r>
          </a:p>
          <a:p>
            <a:pPr marL="342900" indent="-342900" algn="just">
              <a:buFont typeface="+mj-lt"/>
              <a:buAutoNum type="arabicParenR"/>
            </a:pPr>
            <a:r>
              <a:rPr lang="id-ID" sz="1500" dirty="0">
                <a:latin typeface="Quire Sans Light" panose="020B0302040400020003" pitchFamily="34" charset="0"/>
              </a:rPr>
              <a:t>Menyiapkan materi isi poster dan pamflet serta teks pengantar dan tagar yang akan digunakan.</a:t>
            </a:r>
          </a:p>
          <a:p>
            <a:pPr marL="342900" indent="-342900" algn="just">
              <a:buFont typeface="+mj-lt"/>
              <a:buAutoNum type="arabicParenR"/>
            </a:pPr>
            <a:r>
              <a:rPr lang="id-ID" sz="1500" dirty="0">
                <a:latin typeface="Quire Sans Light" panose="020B0302040400020003" pitchFamily="34" charset="0"/>
              </a:rPr>
              <a:t>Media pembuatan poster dan pamflet.</a:t>
            </a:r>
          </a:p>
          <a:p>
            <a:pPr marL="342900" indent="-342900" algn="just">
              <a:buFont typeface="+mj-lt"/>
              <a:buAutoNum type="arabicParenR"/>
            </a:pPr>
            <a:r>
              <a:rPr lang="id-ID" sz="1500" dirty="0">
                <a:latin typeface="Quire Sans Light" panose="020B0302040400020003" pitchFamily="34" charset="0"/>
              </a:rPr>
              <a:t>Mencari informasi vendor dan biaya untuk mencetak poster dan pamflet.</a:t>
            </a:r>
          </a:p>
          <a:p>
            <a:pPr marL="342900" indent="-342900" algn="just">
              <a:buFont typeface="+mj-lt"/>
              <a:buAutoNum type="arabicParenR"/>
            </a:pPr>
            <a:r>
              <a:rPr lang="id-ID" sz="1500" dirty="0">
                <a:latin typeface="Quire Sans Light" panose="020B0302040400020003" pitchFamily="34" charset="0"/>
              </a:rPr>
              <a:t>Menyusun jadwal kerja dan pembagian tugas.</a:t>
            </a:r>
          </a:p>
          <a:p>
            <a:pPr marL="342900" indent="-342900" algn="just">
              <a:buFont typeface="+mj-lt"/>
              <a:buAutoNum type="arabicParenR"/>
            </a:pPr>
            <a:r>
              <a:rPr lang="id-ID" sz="1500" dirty="0">
                <a:latin typeface="Quire Sans Light" panose="020B0302040400020003" pitchFamily="34" charset="0"/>
              </a:rPr>
              <a:t>Menyusun rencana anggaran biaya kegiatan dan sumber pembiayaan.</a:t>
            </a:r>
          </a:p>
        </p:txBody>
      </p:sp>
      <p:grpSp>
        <p:nvGrpSpPr>
          <p:cNvPr id="20" name="Google Shape;2116;p35">
            <a:extLst>
              <a:ext uri="{FF2B5EF4-FFF2-40B4-BE49-F238E27FC236}">
                <a16:creationId xmlns:a16="http://schemas.microsoft.com/office/drawing/2014/main" id="{E014A986-888C-A281-FF5E-FAFE9F4C0EB1}"/>
              </a:ext>
            </a:extLst>
          </p:cNvPr>
          <p:cNvGrpSpPr/>
          <p:nvPr/>
        </p:nvGrpSpPr>
        <p:grpSpPr>
          <a:xfrm rot="1315589">
            <a:off x="10395963" y="518369"/>
            <a:ext cx="902596" cy="1584801"/>
            <a:chOff x="2332850" y="1508965"/>
            <a:chExt cx="495799" cy="870474"/>
          </a:xfrm>
        </p:grpSpPr>
        <p:sp>
          <p:nvSpPr>
            <p:cNvPr id="21" name="Google Shape;2117;p35">
              <a:extLst>
                <a:ext uri="{FF2B5EF4-FFF2-40B4-BE49-F238E27FC236}">
                  <a16:creationId xmlns:a16="http://schemas.microsoft.com/office/drawing/2014/main" id="{F9052521-61A4-8DA8-FE41-50E8A1CFC298}"/>
                </a:ext>
              </a:extLst>
            </p:cNvPr>
            <p:cNvSpPr/>
            <p:nvPr/>
          </p:nvSpPr>
          <p:spPr>
            <a:xfrm>
              <a:off x="2347410" y="1709183"/>
              <a:ext cx="467748" cy="569138"/>
            </a:xfrm>
            <a:custGeom>
              <a:avLst/>
              <a:gdLst/>
              <a:ahLst/>
              <a:cxnLst/>
              <a:rect l="l" t="t" r="r" b="b"/>
              <a:pathLst>
                <a:path w="8770" h="10671" extrusionOk="0">
                  <a:moveTo>
                    <a:pt x="4336" y="1"/>
                  </a:moveTo>
                  <a:cubicBezTo>
                    <a:pt x="4096" y="1"/>
                    <a:pt x="3869" y="8"/>
                    <a:pt x="3774" y="23"/>
                  </a:cubicBezTo>
                  <a:cubicBezTo>
                    <a:pt x="3116" y="126"/>
                    <a:pt x="2471" y="296"/>
                    <a:pt x="1881" y="622"/>
                  </a:cubicBezTo>
                  <a:cubicBezTo>
                    <a:pt x="1050" y="1081"/>
                    <a:pt x="456" y="1815"/>
                    <a:pt x="217" y="2738"/>
                  </a:cubicBezTo>
                  <a:cubicBezTo>
                    <a:pt x="95" y="3209"/>
                    <a:pt x="43" y="3707"/>
                    <a:pt x="20" y="4193"/>
                  </a:cubicBezTo>
                  <a:cubicBezTo>
                    <a:pt x="1" y="4646"/>
                    <a:pt x="18" y="5111"/>
                    <a:pt x="119" y="5555"/>
                  </a:cubicBezTo>
                  <a:cubicBezTo>
                    <a:pt x="226" y="6023"/>
                    <a:pt x="438" y="6457"/>
                    <a:pt x="759" y="6815"/>
                  </a:cubicBezTo>
                  <a:cubicBezTo>
                    <a:pt x="1053" y="7143"/>
                    <a:pt x="1424" y="7390"/>
                    <a:pt x="1768" y="7662"/>
                  </a:cubicBezTo>
                  <a:cubicBezTo>
                    <a:pt x="2542" y="8276"/>
                    <a:pt x="3029" y="9149"/>
                    <a:pt x="3040" y="10149"/>
                  </a:cubicBezTo>
                  <a:cubicBezTo>
                    <a:pt x="3040" y="10202"/>
                    <a:pt x="3052" y="10250"/>
                    <a:pt x="3070" y="10290"/>
                  </a:cubicBezTo>
                  <a:cubicBezTo>
                    <a:pt x="3070" y="10294"/>
                    <a:pt x="3068" y="10298"/>
                    <a:pt x="3068" y="10301"/>
                  </a:cubicBezTo>
                  <a:cubicBezTo>
                    <a:pt x="3072" y="10391"/>
                    <a:pt x="3102" y="10487"/>
                    <a:pt x="3171" y="10551"/>
                  </a:cubicBezTo>
                  <a:cubicBezTo>
                    <a:pt x="3234" y="10611"/>
                    <a:pt x="3321" y="10657"/>
                    <a:pt x="3409" y="10657"/>
                  </a:cubicBezTo>
                  <a:cubicBezTo>
                    <a:pt x="3413" y="10657"/>
                    <a:pt x="3416" y="10657"/>
                    <a:pt x="3419" y="10657"/>
                  </a:cubicBezTo>
                  <a:cubicBezTo>
                    <a:pt x="3726" y="10638"/>
                    <a:pt x="4030" y="10618"/>
                    <a:pt x="4335" y="10601"/>
                  </a:cubicBezTo>
                  <a:cubicBezTo>
                    <a:pt x="4339" y="10601"/>
                    <a:pt x="4342" y="10601"/>
                    <a:pt x="4346" y="10599"/>
                  </a:cubicBezTo>
                  <a:cubicBezTo>
                    <a:pt x="4348" y="10601"/>
                    <a:pt x="4353" y="10601"/>
                    <a:pt x="4355" y="10601"/>
                  </a:cubicBezTo>
                  <a:cubicBezTo>
                    <a:pt x="4661" y="10622"/>
                    <a:pt x="4964" y="10647"/>
                    <a:pt x="5269" y="10670"/>
                  </a:cubicBezTo>
                  <a:cubicBezTo>
                    <a:pt x="5274" y="10670"/>
                    <a:pt x="5279" y="10670"/>
                    <a:pt x="5284" y="10670"/>
                  </a:cubicBezTo>
                  <a:cubicBezTo>
                    <a:pt x="5372" y="10670"/>
                    <a:pt x="5457" y="10624"/>
                    <a:pt x="5521" y="10567"/>
                  </a:cubicBezTo>
                  <a:cubicBezTo>
                    <a:pt x="5590" y="10505"/>
                    <a:pt x="5622" y="10407"/>
                    <a:pt x="5625" y="10317"/>
                  </a:cubicBezTo>
                  <a:cubicBezTo>
                    <a:pt x="5627" y="10315"/>
                    <a:pt x="5625" y="10310"/>
                    <a:pt x="5625" y="10308"/>
                  </a:cubicBezTo>
                  <a:cubicBezTo>
                    <a:pt x="5645" y="10267"/>
                    <a:pt x="5655" y="10220"/>
                    <a:pt x="5655" y="10166"/>
                  </a:cubicBezTo>
                  <a:cubicBezTo>
                    <a:pt x="5682" y="9167"/>
                    <a:pt x="6180" y="8300"/>
                    <a:pt x="6962" y="7696"/>
                  </a:cubicBezTo>
                  <a:cubicBezTo>
                    <a:pt x="7309" y="7428"/>
                    <a:pt x="7683" y="7187"/>
                    <a:pt x="7980" y="6863"/>
                  </a:cubicBezTo>
                  <a:cubicBezTo>
                    <a:pt x="8308" y="6511"/>
                    <a:pt x="8526" y="6078"/>
                    <a:pt x="8640" y="5612"/>
                  </a:cubicBezTo>
                  <a:cubicBezTo>
                    <a:pt x="8746" y="5169"/>
                    <a:pt x="8769" y="4705"/>
                    <a:pt x="8755" y="4251"/>
                  </a:cubicBezTo>
                  <a:cubicBezTo>
                    <a:pt x="8739" y="3766"/>
                    <a:pt x="8696" y="3268"/>
                    <a:pt x="8579" y="2794"/>
                  </a:cubicBezTo>
                  <a:cubicBezTo>
                    <a:pt x="8353" y="1866"/>
                    <a:pt x="7768" y="1127"/>
                    <a:pt x="6942" y="656"/>
                  </a:cubicBezTo>
                  <a:cubicBezTo>
                    <a:pt x="6357" y="322"/>
                    <a:pt x="5714" y="143"/>
                    <a:pt x="5057" y="32"/>
                  </a:cubicBezTo>
                  <a:cubicBezTo>
                    <a:pt x="4941" y="11"/>
                    <a:pt x="4629" y="1"/>
                    <a:pt x="43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118;p35">
              <a:extLst>
                <a:ext uri="{FF2B5EF4-FFF2-40B4-BE49-F238E27FC236}">
                  <a16:creationId xmlns:a16="http://schemas.microsoft.com/office/drawing/2014/main" id="{FE1ACCFA-9BD2-0968-6652-962D762ABC12}"/>
                </a:ext>
              </a:extLst>
            </p:cNvPr>
            <p:cNvSpPr/>
            <p:nvPr/>
          </p:nvSpPr>
          <p:spPr>
            <a:xfrm>
              <a:off x="2516587" y="2272290"/>
              <a:ext cx="132964" cy="96323"/>
            </a:xfrm>
            <a:custGeom>
              <a:avLst/>
              <a:gdLst/>
              <a:ahLst/>
              <a:cxnLst/>
              <a:rect l="l" t="t" r="r" b="b"/>
              <a:pathLst>
                <a:path w="2493" h="1806" extrusionOk="0">
                  <a:moveTo>
                    <a:pt x="454" y="0"/>
                  </a:moveTo>
                  <a:cubicBezTo>
                    <a:pt x="244" y="0"/>
                    <a:pt x="1" y="191"/>
                    <a:pt x="26" y="422"/>
                  </a:cubicBezTo>
                  <a:cubicBezTo>
                    <a:pt x="31" y="459"/>
                    <a:pt x="36" y="496"/>
                    <a:pt x="42" y="535"/>
                  </a:cubicBezTo>
                  <a:cubicBezTo>
                    <a:pt x="19" y="604"/>
                    <a:pt x="15" y="684"/>
                    <a:pt x="42" y="774"/>
                  </a:cubicBezTo>
                  <a:cubicBezTo>
                    <a:pt x="82" y="918"/>
                    <a:pt x="144" y="1051"/>
                    <a:pt x="222" y="1173"/>
                  </a:cubicBezTo>
                  <a:cubicBezTo>
                    <a:pt x="380" y="1512"/>
                    <a:pt x="641" y="1777"/>
                    <a:pt x="1059" y="1802"/>
                  </a:cubicBezTo>
                  <a:cubicBezTo>
                    <a:pt x="1080" y="1803"/>
                    <a:pt x="1101" y="1804"/>
                    <a:pt x="1122" y="1804"/>
                  </a:cubicBezTo>
                  <a:cubicBezTo>
                    <a:pt x="1160" y="1804"/>
                    <a:pt x="1198" y="1802"/>
                    <a:pt x="1236" y="1799"/>
                  </a:cubicBezTo>
                  <a:cubicBezTo>
                    <a:pt x="1278" y="1803"/>
                    <a:pt x="1320" y="1805"/>
                    <a:pt x="1363" y="1805"/>
                  </a:cubicBezTo>
                  <a:cubicBezTo>
                    <a:pt x="1380" y="1805"/>
                    <a:pt x="1396" y="1805"/>
                    <a:pt x="1413" y="1804"/>
                  </a:cubicBezTo>
                  <a:cubicBezTo>
                    <a:pt x="1831" y="1786"/>
                    <a:pt x="2095" y="1522"/>
                    <a:pt x="2257" y="1186"/>
                  </a:cubicBezTo>
                  <a:cubicBezTo>
                    <a:pt x="2338" y="1065"/>
                    <a:pt x="2402" y="932"/>
                    <a:pt x="2445" y="790"/>
                  </a:cubicBezTo>
                  <a:cubicBezTo>
                    <a:pt x="2471" y="702"/>
                    <a:pt x="2469" y="620"/>
                    <a:pt x="2448" y="551"/>
                  </a:cubicBezTo>
                  <a:cubicBezTo>
                    <a:pt x="2453" y="514"/>
                    <a:pt x="2459" y="475"/>
                    <a:pt x="2464" y="438"/>
                  </a:cubicBezTo>
                  <a:cubicBezTo>
                    <a:pt x="2492" y="207"/>
                    <a:pt x="2253" y="14"/>
                    <a:pt x="2042" y="11"/>
                  </a:cubicBezTo>
                  <a:cubicBezTo>
                    <a:pt x="2039" y="11"/>
                    <a:pt x="2036" y="11"/>
                    <a:pt x="2033" y="11"/>
                  </a:cubicBezTo>
                  <a:cubicBezTo>
                    <a:pt x="1961" y="11"/>
                    <a:pt x="1900" y="30"/>
                    <a:pt x="1846" y="58"/>
                  </a:cubicBezTo>
                  <a:cubicBezTo>
                    <a:pt x="1804" y="44"/>
                    <a:pt x="1761" y="37"/>
                    <a:pt x="1717" y="37"/>
                  </a:cubicBezTo>
                  <a:cubicBezTo>
                    <a:pt x="1623" y="37"/>
                    <a:pt x="1525" y="73"/>
                    <a:pt x="1438" y="160"/>
                  </a:cubicBezTo>
                  <a:cubicBezTo>
                    <a:pt x="1383" y="216"/>
                    <a:pt x="1316" y="262"/>
                    <a:pt x="1247" y="296"/>
                  </a:cubicBezTo>
                  <a:cubicBezTo>
                    <a:pt x="1176" y="262"/>
                    <a:pt x="1110" y="214"/>
                    <a:pt x="1055" y="158"/>
                  </a:cubicBezTo>
                  <a:cubicBezTo>
                    <a:pt x="967" y="67"/>
                    <a:pt x="868" y="30"/>
                    <a:pt x="772" y="30"/>
                  </a:cubicBezTo>
                  <a:cubicBezTo>
                    <a:pt x="730" y="30"/>
                    <a:pt x="689" y="37"/>
                    <a:pt x="649" y="50"/>
                  </a:cubicBezTo>
                  <a:cubicBezTo>
                    <a:pt x="594" y="20"/>
                    <a:pt x="529" y="0"/>
                    <a:pt x="454" y="0"/>
                  </a:cubicBezTo>
                  <a:close/>
                </a:path>
              </a:pathLst>
            </a:custGeom>
            <a:solidFill>
              <a:srgbClr val="FFFFFF"/>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119;p35">
              <a:extLst>
                <a:ext uri="{FF2B5EF4-FFF2-40B4-BE49-F238E27FC236}">
                  <a16:creationId xmlns:a16="http://schemas.microsoft.com/office/drawing/2014/main" id="{451CB14C-AB86-5E96-3B95-4D92485647B6}"/>
                </a:ext>
              </a:extLst>
            </p:cNvPr>
            <p:cNvSpPr/>
            <p:nvPr/>
          </p:nvSpPr>
          <p:spPr>
            <a:xfrm>
              <a:off x="2540908" y="1888227"/>
              <a:ext cx="89816" cy="406413"/>
            </a:xfrm>
            <a:custGeom>
              <a:avLst/>
              <a:gdLst/>
              <a:ahLst/>
              <a:cxnLst/>
              <a:rect l="l" t="t" r="r" b="b"/>
              <a:pathLst>
                <a:path w="1684" h="7620" extrusionOk="0">
                  <a:moveTo>
                    <a:pt x="1044" y="288"/>
                  </a:moveTo>
                  <a:cubicBezTo>
                    <a:pt x="1141" y="288"/>
                    <a:pt x="1232" y="333"/>
                    <a:pt x="1290" y="439"/>
                  </a:cubicBezTo>
                  <a:cubicBezTo>
                    <a:pt x="1413" y="664"/>
                    <a:pt x="1296" y="926"/>
                    <a:pt x="1186" y="1128"/>
                  </a:cubicBezTo>
                  <a:cubicBezTo>
                    <a:pt x="1053" y="1369"/>
                    <a:pt x="902" y="1598"/>
                    <a:pt x="753" y="1828"/>
                  </a:cubicBezTo>
                  <a:cubicBezTo>
                    <a:pt x="737" y="1810"/>
                    <a:pt x="723" y="1794"/>
                    <a:pt x="707" y="1777"/>
                  </a:cubicBezTo>
                  <a:cubicBezTo>
                    <a:pt x="535" y="1576"/>
                    <a:pt x="482" y="1381"/>
                    <a:pt x="512" y="1117"/>
                  </a:cubicBezTo>
                  <a:cubicBezTo>
                    <a:pt x="539" y="873"/>
                    <a:pt x="587" y="563"/>
                    <a:pt x="783" y="393"/>
                  </a:cubicBezTo>
                  <a:cubicBezTo>
                    <a:pt x="859" y="327"/>
                    <a:pt x="954" y="288"/>
                    <a:pt x="1044" y="288"/>
                  </a:cubicBezTo>
                  <a:close/>
                  <a:moveTo>
                    <a:pt x="1046" y="0"/>
                  </a:moveTo>
                  <a:cubicBezTo>
                    <a:pt x="593" y="0"/>
                    <a:pt x="347" y="446"/>
                    <a:pt x="270" y="841"/>
                  </a:cubicBezTo>
                  <a:cubicBezTo>
                    <a:pt x="224" y="1084"/>
                    <a:pt x="185" y="1350"/>
                    <a:pt x="266" y="1589"/>
                  </a:cubicBezTo>
                  <a:cubicBezTo>
                    <a:pt x="330" y="1780"/>
                    <a:pt x="463" y="1929"/>
                    <a:pt x="597" y="2074"/>
                  </a:cubicBezTo>
                  <a:cubicBezTo>
                    <a:pt x="542" y="2163"/>
                    <a:pt x="489" y="2252"/>
                    <a:pt x="440" y="2344"/>
                  </a:cubicBezTo>
                  <a:cubicBezTo>
                    <a:pt x="209" y="2767"/>
                    <a:pt x="75" y="3210"/>
                    <a:pt x="41" y="3694"/>
                  </a:cubicBezTo>
                  <a:cubicBezTo>
                    <a:pt x="0" y="4302"/>
                    <a:pt x="41" y="4922"/>
                    <a:pt x="52" y="5532"/>
                  </a:cubicBezTo>
                  <a:cubicBezTo>
                    <a:pt x="60" y="6115"/>
                    <a:pt x="37" y="6714"/>
                    <a:pt x="188" y="7281"/>
                  </a:cubicBezTo>
                  <a:cubicBezTo>
                    <a:pt x="207" y="7351"/>
                    <a:pt x="262" y="7382"/>
                    <a:pt x="319" y="7382"/>
                  </a:cubicBezTo>
                  <a:cubicBezTo>
                    <a:pt x="403" y="7382"/>
                    <a:pt x="490" y="7313"/>
                    <a:pt x="463" y="7208"/>
                  </a:cubicBezTo>
                  <a:cubicBezTo>
                    <a:pt x="310" y="6643"/>
                    <a:pt x="342" y="6042"/>
                    <a:pt x="333" y="5464"/>
                  </a:cubicBezTo>
                  <a:cubicBezTo>
                    <a:pt x="323" y="4887"/>
                    <a:pt x="287" y="4304"/>
                    <a:pt x="323" y="3728"/>
                  </a:cubicBezTo>
                  <a:cubicBezTo>
                    <a:pt x="355" y="3203"/>
                    <a:pt x="530" y="2748"/>
                    <a:pt x="791" y="2303"/>
                  </a:cubicBezTo>
                  <a:cubicBezTo>
                    <a:pt x="1044" y="2654"/>
                    <a:pt x="1145" y="3076"/>
                    <a:pt x="1182" y="3513"/>
                  </a:cubicBezTo>
                  <a:cubicBezTo>
                    <a:pt x="1294" y="4816"/>
                    <a:pt x="1166" y="6163"/>
                    <a:pt x="911" y="7440"/>
                  </a:cubicBezTo>
                  <a:cubicBezTo>
                    <a:pt x="890" y="7548"/>
                    <a:pt x="980" y="7620"/>
                    <a:pt x="1063" y="7620"/>
                  </a:cubicBezTo>
                  <a:cubicBezTo>
                    <a:pt x="1117" y="7620"/>
                    <a:pt x="1168" y="7589"/>
                    <a:pt x="1182" y="7518"/>
                  </a:cubicBezTo>
                  <a:cubicBezTo>
                    <a:pt x="1395" y="6457"/>
                    <a:pt x="1503" y="5378"/>
                    <a:pt x="1496" y="4295"/>
                  </a:cubicBezTo>
                  <a:cubicBezTo>
                    <a:pt x="1492" y="3825"/>
                    <a:pt x="1483" y="3341"/>
                    <a:pt x="1368" y="2882"/>
                  </a:cubicBezTo>
                  <a:cubicBezTo>
                    <a:pt x="1319" y="2691"/>
                    <a:pt x="1248" y="2501"/>
                    <a:pt x="1152" y="2328"/>
                  </a:cubicBezTo>
                  <a:cubicBezTo>
                    <a:pt x="1094" y="2225"/>
                    <a:pt x="1024" y="2135"/>
                    <a:pt x="948" y="2048"/>
                  </a:cubicBezTo>
                  <a:cubicBezTo>
                    <a:pt x="1195" y="1679"/>
                    <a:pt x="1494" y="1298"/>
                    <a:pt x="1595" y="875"/>
                  </a:cubicBezTo>
                  <a:cubicBezTo>
                    <a:pt x="1684" y="506"/>
                    <a:pt x="1519" y="26"/>
                    <a:pt x="1083" y="1"/>
                  </a:cubicBezTo>
                  <a:cubicBezTo>
                    <a:pt x="1071" y="0"/>
                    <a:pt x="1058" y="0"/>
                    <a:pt x="10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120;p35">
              <a:extLst>
                <a:ext uri="{FF2B5EF4-FFF2-40B4-BE49-F238E27FC236}">
                  <a16:creationId xmlns:a16="http://schemas.microsoft.com/office/drawing/2014/main" id="{D0DE9660-14CE-E422-0C8F-D0A248068976}"/>
                </a:ext>
              </a:extLst>
            </p:cNvPr>
            <p:cNvSpPr/>
            <p:nvPr/>
          </p:nvSpPr>
          <p:spPr>
            <a:xfrm>
              <a:off x="2485120" y="2193675"/>
              <a:ext cx="205233" cy="132004"/>
            </a:xfrm>
            <a:custGeom>
              <a:avLst/>
              <a:gdLst/>
              <a:ahLst/>
              <a:cxnLst/>
              <a:rect l="l" t="t" r="r" b="b"/>
              <a:pathLst>
                <a:path w="3848" h="2475" extrusionOk="0">
                  <a:moveTo>
                    <a:pt x="2832" y="0"/>
                  </a:moveTo>
                  <a:cubicBezTo>
                    <a:pt x="2601" y="0"/>
                    <a:pt x="2367" y="24"/>
                    <a:pt x="2189" y="24"/>
                  </a:cubicBezTo>
                  <a:cubicBezTo>
                    <a:pt x="1946" y="24"/>
                    <a:pt x="1702" y="22"/>
                    <a:pt x="1459" y="22"/>
                  </a:cubicBezTo>
                  <a:cubicBezTo>
                    <a:pt x="1144" y="22"/>
                    <a:pt x="830" y="25"/>
                    <a:pt x="516" y="37"/>
                  </a:cubicBezTo>
                  <a:cubicBezTo>
                    <a:pt x="190" y="51"/>
                    <a:pt x="38" y="327"/>
                    <a:pt x="59" y="577"/>
                  </a:cubicBezTo>
                  <a:cubicBezTo>
                    <a:pt x="59" y="588"/>
                    <a:pt x="59" y="597"/>
                    <a:pt x="61" y="606"/>
                  </a:cubicBezTo>
                  <a:cubicBezTo>
                    <a:pt x="57" y="643"/>
                    <a:pt x="54" y="678"/>
                    <a:pt x="49" y="716"/>
                  </a:cubicBezTo>
                  <a:cubicBezTo>
                    <a:pt x="20" y="999"/>
                    <a:pt x="1" y="1281"/>
                    <a:pt x="38" y="1525"/>
                  </a:cubicBezTo>
                  <a:cubicBezTo>
                    <a:pt x="40" y="1587"/>
                    <a:pt x="43" y="1646"/>
                    <a:pt x="52" y="1704"/>
                  </a:cubicBezTo>
                  <a:cubicBezTo>
                    <a:pt x="57" y="1754"/>
                    <a:pt x="64" y="1802"/>
                    <a:pt x="75" y="1850"/>
                  </a:cubicBezTo>
                  <a:cubicBezTo>
                    <a:pt x="82" y="1883"/>
                    <a:pt x="91" y="1915"/>
                    <a:pt x="100" y="1947"/>
                  </a:cubicBezTo>
                  <a:cubicBezTo>
                    <a:pt x="155" y="2126"/>
                    <a:pt x="318" y="2282"/>
                    <a:pt x="511" y="2296"/>
                  </a:cubicBezTo>
                  <a:cubicBezTo>
                    <a:pt x="546" y="2309"/>
                    <a:pt x="585" y="2323"/>
                    <a:pt x="628" y="2330"/>
                  </a:cubicBezTo>
                  <a:cubicBezTo>
                    <a:pt x="1155" y="2414"/>
                    <a:pt x="1683" y="2474"/>
                    <a:pt x="2216" y="2474"/>
                  </a:cubicBezTo>
                  <a:cubicBezTo>
                    <a:pt x="2246" y="2474"/>
                    <a:pt x="2275" y="2474"/>
                    <a:pt x="2304" y="2473"/>
                  </a:cubicBezTo>
                  <a:cubicBezTo>
                    <a:pt x="2335" y="2473"/>
                    <a:pt x="2366" y="2473"/>
                    <a:pt x="2397" y="2473"/>
                  </a:cubicBezTo>
                  <a:cubicBezTo>
                    <a:pt x="2446" y="2473"/>
                    <a:pt x="2496" y="2473"/>
                    <a:pt x="2546" y="2473"/>
                  </a:cubicBezTo>
                  <a:cubicBezTo>
                    <a:pt x="2872" y="2473"/>
                    <a:pt x="3230" y="2461"/>
                    <a:pt x="3479" y="2271"/>
                  </a:cubicBezTo>
                  <a:cubicBezTo>
                    <a:pt x="3582" y="2192"/>
                    <a:pt x="3664" y="2069"/>
                    <a:pt x="3722" y="1919"/>
                  </a:cubicBezTo>
                  <a:cubicBezTo>
                    <a:pt x="3742" y="1869"/>
                    <a:pt x="3759" y="1818"/>
                    <a:pt x="3773" y="1765"/>
                  </a:cubicBezTo>
                  <a:cubicBezTo>
                    <a:pt x="3816" y="1612"/>
                    <a:pt x="3835" y="1442"/>
                    <a:pt x="3835" y="1272"/>
                  </a:cubicBezTo>
                  <a:cubicBezTo>
                    <a:pt x="3848" y="1107"/>
                    <a:pt x="3841" y="939"/>
                    <a:pt x="3814" y="779"/>
                  </a:cubicBezTo>
                  <a:cubicBezTo>
                    <a:pt x="3807" y="737"/>
                    <a:pt x="3800" y="694"/>
                    <a:pt x="3789" y="654"/>
                  </a:cubicBezTo>
                  <a:cubicBezTo>
                    <a:pt x="3729" y="423"/>
                    <a:pt x="3621" y="228"/>
                    <a:pt x="3460" y="127"/>
                  </a:cubicBezTo>
                  <a:cubicBezTo>
                    <a:pt x="3298" y="25"/>
                    <a:pt x="3067" y="0"/>
                    <a:pt x="28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121;p35">
              <a:extLst>
                <a:ext uri="{FF2B5EF4-FFF2-40B4-BE49-F238E27FC236}">
                  <a16:creationId xmlns:a16="http://schemas.microsoft.com/office/drawing/2014/main" id="{821427B7-4AA0-188C-CFE9-4B7AC24B18C3}"/>
                </a:ext>
              </a:extLst>
            </p:cNvPr>
            <p:cNvSpPr/>
            <p:nvPr/>
          </p:nvSpPr>
          <p:spPr>
            <a:xfrm>
              <a:off x="2485120" y="2231222"/>
              <a:ext cx="205233" cy="56588"/>
            </a:xfrm>
            <a:custGeom>
              <a:avLst/>
              <a:gdLst/>
              <a:ahLst/>
              <a:cxnLst/>
              <a:rect l="l" t="t" r="r" b="b"/>
              <a:pathLst>
                <a:path w="3848" h="1061" extrusionOk="0">
                  <a:moveTo>
                    <a:pt x="1008" y="0"/>
                  </a:moveTo>
                  <a:cubicBezTo>
                    <a:pt x="688" y="0"/>
                    <a:pt x="368" y="4"/>
                    <a:pt x="49" y="12"/>
                  </a:cubicBezTo>
                  <a:cubicBezTo>
                    <a:pt x="20" y="295"/>
                    <a:pt x="1" y="577"/>
                    <a:pt x="38" y="821"/>
                  </a:cubicBezTo>
                  <a:cubicBezTo>
                    <a:pt x="40" y="883"/>
                    <a:pt x="43" y="942"/>
                    <a:pt x="52" y="1000"/>
                  </a:cubicBezTo>
                  <a:cubicBezTo>
                    <a:pt x="414" y="988"/>
                    <a:pt x="777" y="983"/>
                    <a:pt x="1141" y="983"/>
                  </a:cubicBezTo>
                  <a:cubicBezTo>
                    <a:pt x="2017" y="983"/>
                    <a:pt x="2898" y="1014"/>
                    <a:pt x="3773" y="1061"/>
                  </a:cubicBezTo>
                  <a:cubicBezTo>
                    <a:pt x="3816" y="908"/>
                    <a:pt x="3835" y="738"/>
                    <a:pt x="3835" y="568"/>
                  </a:cubicBezTo>
                  <a:cubicBezTo>
                    <a:pt x="3848" y="403"/>
                    <a:pt x="3841" y="235"/>
                    <a:pt x="3814" y="75"/>
                  </a:cubicBezTo>
                  <a:cubicBezTo>
                    <a:pt x="2878" y="30"/>
                    <a:pt x="1942" y="0"/>
                    <a:pt x="10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122;p35">
              <a:extLst>
                <a:ext uri="{FF2B5EF4-FFF2-40B4-BE49-F238E27FC236}">
                  <a16:creationId xmlns:a16="http://schemas.microsoft.com/office/drawing/2014/main" id="{8A83E0D4-97D8-FF60-FD2F-6E952BCD5ACD}"/>
                </a:ext>
              </a:extLst>
            </p:cNvPr>
            <p:cNvSpPr/>
            <p:nvPr/>
          </p:nvSpPr>
          <p:spPr>
            <a:xfrm>
              <a:off x="2697711" y="1935802"/>
              <a:ext cx="130937" cy="210247"/>
            </a:xfrm>
            <a:custGeom>
              <a:avLst/>
              <a:gdLst/>
              <a:ahLst/>
              <a:cxnLst/>
              <a:rect l="l" t="t" r="r" b="b"/>
              <a:pathLst>
                <a:path w="2455" h="3942" extrusionOk="0">
                  <a:moveTo>
                    <a:pt x="2139" y="0"/>
                  </a:moveTo>
                  <a:cubicBezTo>
                    <a:pt x="2119" y="0"/>
                    <a:pt x="2099" y="2"/>
                    <a:pt x="2081" y="7"/>
                  </a:cubicBezTo>
                  <a:cubicBezTo>
                    <a:pt x="1946" y="43"/>
                    <a:pt x="1886" y="176"/>
                    <a:pt x="1910" y="305"/>
                  </a:cubicBezTo>
                  <a:cubicBezTo>
                    <a:pt x="1974" y="663"/>
                    <a:pt x="1884" y="1025"/>
                    <a:pt x="1765" y="1363"/>
                  </a:cubicBezTo>
                  <a:cubicBezTo>
                    <a:pt x="1655" y="1680"/>
                    <a:pt x="1537" y="2035"/>
                    <a:pt x="1333" y="2306"/>
                  </a:cubicBezTo>
                  <a:cubicBezTo>
                    <a:pt x="977" y="2783"/>
                    <a:pt x="413" y="3050"/>
                    <a:pt x="110" y="3576"/>
                  </a:cubicBezTo>
                  <a:cubicBezTo>
                    <a:pt x="0" y="3765"/>
                    <a:pt x="169" y="3942"/>
                    <a:pt x="334" y="3942"/>
                  </a:cubicBezTo>
                  <a:cubicBezTo>
                    <a:pt x="407" y="3942"/>
                    <a:pt x="479" y="3907"/>
                    <a:pt x="526" y="3825"/>
                  </a:cubicBezTo>
                  <a:cubicBezTo>
                    <a:pt x="844" y="3277"/>
                    <a:pt x="1473" y="3004"/>
                    <a:pt x="1811" y="2467"/>
                  </a:cubicBezTo>
                  <a:cubicBezTo>
                    <a:pt x="1910" y="2309"/>
                    <a:pt x="1980" y="2134"/>
                    <a:pt x="2050" y="1962"/>
                  </a:cubicBezTo>
                  <a:cubicBezTo>
                    <a:pt x="2127" y="1780"/>
                    <a:pt x="2201" y="1597"/>
                    <a:pt x="2263" y="1409"/>
                  </a:cubicBezTo>
                  <a:cubicBezTo>
                    <a:pt x="2394" y="1009"/>
                    <a:pt x="2454" y="596"/>
                    <a:pt x="2378" y="179"/>
                  </a:cubicBezTo>
                  <a:cubicBezTo>
                    <a:pt x="2359" y="70"/>
                    <a:pt x="2246" y="0"/>
                    <a:pt x="21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123;p35">
              <a:extLst>
                <a:ext uri="{FF2B5EF4-FFF2-40B4-BE49-F238E27FC236}">
                  <a16:creationId xmlns:a16="http://schemas.microsoft.com/office/drawing/2014/main" id="{4C5C7DE2-CB62-AD2D-72FF-647E2AB6844E}"/>
                </a:ext>
              </a:extLst>
            </p:cNvPr>
            <p:cNvSpPr/>
            <p:nvPr/>
          </p:nvSpPr>
          <p:spPr>
            <a:xfrm>
              <a:off x="2727099" y="1748437"/>
              <a:ext cx="93710" cy="106563"/>
            </a:xfrm>
            <a:custGeom>
              <a:avLst/>
              <a:gdLst/>
              <a:ahLst/>
              <a:cxnLst/>
              <a:rect l="l" t="t" r="r" b="b"/>
              <a:pathLst>
                <a:path w="1757" h="1998" extrusionOk="0">
                  <a:moveTo>
                    <a:pt x="277" y="0"/>
                  </a:moveTo>
                  <a:cubicBezTo>
                    <a:pt x="192" y="0"/>
                    <a:pt x="104" y="44"/>
                    <a:pt x="64" y="120"/>
                  </a:cubicBezTo>
                  <a:cubicBezTo>
                    <a:pt x="0" y="239"/>
                    <a:pt x="36" y="377"/>
                    <a:pt x="149" y="451"/>
                  </a:cubicBezTo>
                  <a:cubicBezTo>
                    <a:pt x="213" y="494"/>
                    <a:pt x="277" y="538"/>
                    <a:pt x="339" y="586"/>
                  </a:cubicBezTo>
                  <a:cubicBezTo>
                    <a:pt x="344" y="591"/>
                    <a:pt x="353" y="598"/>
                    <a:pt x="358" y="602"/>
                  </a:cubicBezTo>
                  <a:cubicBezTo>
                    <a:pt x="372" y="614"/>
                    <a:pt x="388" y="627"/>
                    <a:pt x="403" y="639"/>
                  </a:cubicBezTo>
                  <a:cubicBezTo>
                    <a:pt x="433" y="666"/>
                    <a:pt x="463" y="690"/>
                    <a:pt x="493" y="719"/>
                  </a:cubicBezTo>
                  <a:cubicBezTo>
                    <a:pt x="608" y="825"/>
                    <a:pt x="716" y="940"/>
                    <a:pt x="815" y="1063"/>
                  </a:cubicBezTo>
                  <a:cubicBezTo>
                    <a:pt x="822" y="1071"/>
                    <a:pt x="830" y="1082"/>
                    <a:pt x="837" y="1091"/>
                  </a:cubicBezTo>
                  <a:cubicBezTo>
                    <a:pt x="836" y="1091"/>
                    <a:pt x="836" y="1090"/>
                    <a:pt x="836" y="1090"/>
                  </a:cubicBezTo>
                  <a:lnTo>
                    <a:pt x="836" y="1090"/>
                  </a:lnTo>
                  <a:cubicBezTo>
                    <a:pt x="837" y="1090"/>
                    <a:pt x="863" y="1126"/>
                    <a:pt x="863" y="1126"/>
                  </a:cubicBezTo>
                  <a:cubicBezTo>
                    <a:pt x="886" y="1158"/>
                    <a:pt x="909" y="1190"/>
                    <a:pt x="932" y="1224"/>
                  </a:cubicBezTo>
                  <a:cubicBezTo>
                    <a:pt x="973" y="1286"/>
                    <a:pt x="1012" y="1350"/>
                    <a:pt x="1049" y="1413"/>
                  </a:cubicBezTo>
                  <a:cubicBezTo>
                    <a:pt x="1088" y="1483"/>
                    <a:pt x="1126" y="1552"/>
                    <a:pt x="1159" y="1624"/>
                  </a:cubicBezTo>
                  <a:cubicBezTo>
                    <a:pt x="1177" y="1660"/>
                    <a:pt x="1193" y="1695"/>
                    <a:pt x="1207" y="1732"/>
                  </a:cubicBezTo>
                  <a:cubicBezTo>
                    <a:pt x="1209" y="1736"/>
                    <a:pt x="1211" y="1738"/>
                    <a:pt x="1211" y="1738"/>
                  </a:cubicBezTo>
                  <a:cubicBezTo>
                    <a:pt x="1212" y="1741"/>
                    <a:pt x="1212" y="1745"/>
                    <a:pt x="1216" y="1750"/>
                  </a:cubicBezTo>
                  <a:cubicBezTo>
                    <a:pt x="1223" y="1771"/>
                    <a:pt x="1232" y="1794"/>
                    <a:pt x="1241" y="1816"/>
                  </a:cubicBezTo>
                  <a:cubicBezTo>
                    <a:pt x="1278" y="1915"/>
                    <a:pt x="1368" y="1998"/>
                    <a:pt x="1474" y="1998"/>
                  </a:cubicBezTo>
                  <a:cubicBezTo>
                    <a:pt x="1495" y="1998"/>
                    <a:pt x="1516" y="1995"/>
                    <a:pt x="1538" y="1988"/>
                  </a:cubicBezTo>
                  <a:cubicBezTo>
                    <a:pt x="1654" y="1952"/>
                    <a:pt x="1756" y="1817"/>
                    <a:pt x="1710" y="1690"/>
                  </a:cubicBezTo>
                  <a:cubicBezTo>
                    <a:pt x="1459" y="1011"/>
                    <a:pt x="1003" y="432"/>
                    <a:pt x="397" y="35"/>
                  </a:cubicBezTo>
                  <a:cubicBezTo>
                    <a:pt x="362" y="11"/>
                    <a:pt x="320" y="0"/>
                    <a:pt x="2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124;p35">
              <a:extLst>
                <a:ext uri="{FF2B5EF4-FFF2-40B4-BE49-F238E27FC236}">
                  <a16:creationId xmlns:a16="http://schemas.microsoft.com/office/drawing/2014/main" id="{489F89A3-FEB4-2831-7B58-DD6699907B58}"/>
                </a:ext>
              </a:extLst>
            </p:cNvPr>
            <p:cNvSpPr/>
            <p:nvPr/>
          </p:nvSpPr>
          <p:spPr>
            <a:xfrm>
              <a:off x="2332850" y="1917775"/>
              <a:ext cx="90936" cy="185819"/>
            </a:xfrm>
            <a:custGeom>
              <a:avLst/>
              <a:gdLst/>
              <a:ahLst/>
              <a:cxnLst/>
              <a:rect l="l" t="t" r="r" b="b"/>
              <a:pathLst>
                <a:path w="1705" h="3484" extrusionOk="0">
                  <a:moveTo>
                    <a:pt x="238" y="1"/>
                  </a:moveTo>
                  <a:cubicBezTo>
                    <a:pt x="118" y="1"/>
                    <a:pt x="1" y="78"/>
                    <a:pt x="6" y="234"/>
                  </a:cubicBezTo>
                  <a:cubicBezTo>
                    <a:pt x="49" y="1400"/>
                    <a:pt x="167" y="2741"/>
                    <a:pt x="1238" y="3443"/>
                  </a:cubicBezTo>
                  <a:cubicBezTo>
                    <a:pt x="1281" y="3471"/>
                    <a:pt x="1324" y="3484"/>
                    <a:pt x="1364" y="3484"/>
                  </a:cubicBezTo>
                  <a:cubicBezTo>
                    <a:pt x="1568" y="3484"/>
                    <a:pt x="1705" y="3168"/>
                    <a:pt x="1486" y="3025"/>
                  </a:cubicBezTo>
                  <a:cubicBezTo>
                    <a:pt x="580" y="2431"/>
                    <a:pt x="527" y="1208"/>
                    <a:pt x="492" y="237"/>
                  </a:cubicBezTo>
                  <a:cubicBezTo>
                    <a:pt x="486" y="80"/>
                    <a:pt x="361" y="1"/>
                    <a:pt x="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125;p35">
              <a:extLst>
                <a:ext uri="{FF2B5EF4-FFF2-40B4-BE49-F238E27FC236}">
                  <a16:creationId xmlns:a16="http://schemas.microsoft.com/office/drawing/2014/main" id="{E649ECB6-ED85-CABE-39DA-90A1DD09CD47}"/>
                </a:ext>
              </a:extLst>
            </p:cNvPr>
            <p:cNvSpPr/>
            <p:nvPr/>
          </p:nvSpPr>
          <p:spPr>
            <a:xfrm>
              <a:off x="2523201" y="2334265"/>
              <a:ext cx="66615" cy="45175"/>
            </a:xfrm>
            <a:custGeom>
              <a:avLst/>
              <a:gdLst/>
              <a:ahLst/>
              <a:cxnLst/>
              <a:rect l="l" t="t" r="r" b="b"/>
              <a:pathLst>
                <a:path w="1249" h="847" extrusionOk="0">
                  <a:moveTo>
                    <a:pt x="435" y="91"/>
                  </a:moveTo>
                  <a:cubicBezTo>
                    <a:pt x="435" y="91"/>
                    <a:pt x="436" y="92"/>
                    <a:pt x="436" y="93"/>
                  </a:cubicBezTo>
                  <a:lnTo>
                    <a:pt x="436" y="93"/>
                  </a:lnTo>
                  <a:cubicBezTo>
                    <a:pt x="436" y="92"/>
                    <a:pt x="435" y="91"/>
                    <a:pt x="435" y="91"/>
                  </a:cubicBezTo>
                  <a:close/>
                  <a:moveTo>
                    <a:pt x="436" y="93"/>
                  </a:moveTo>
                  <a:cubicBezTo>
                    <a:pt x="441" y="98"/>
                    <a:pt x="445" y="103"/>
                    <a:pt x="449" y="108"/>
                  </a:cubicBezTo>
                  <a:lnTo>
                    <a:pt x="449" y="108"/>
                  </a:lnTo>
                  <a:cubicBezTo>
                    <a:pt x="445" y="103"/>
                    <a:pt x="441" y="98"/>
                    <a:pt x="436" y="93"/>
                  </a:cubicBezTo>
                  <a:close/>
                  <a:moveTo>
                    <a:pt x="248" y="1"/>
                  </a:moveTo>
                  <a:cubicBezTo>
                    <a:pt x="206" y="1"/>
                    <a:pt x="162" y="11"/>
                    <a:pt x="128" y="32"/>
                  </a:cubicBezTo>
                  <a:cubicBezTo>
                    <a:pt x="75" y="66"/>
                    <a:pt x="29" y="116"/>
                    <a:pt x="15" y="176"/>
                  </a:cubicBezTo>
                  <a:cubicBezTo>
                    <a:pt x="1" y="236"/>
                    <a:pt x="1" y="312"/>
                    <a:pt x="38" y="364"/>
                  </a:cubicBezTo>
                  <a:cubicBezTo>
                    <a:pt x="150" y="514"/>
                    <a:pt x="286" y="644"/>
                    <a:pt x="456" y="725"/>
                  </a:cubicBezTo>
                  <a:cubicBezTo>
                    <a:pt x="613" y="800"/>
                    <a:pt x="782" y="847"/>
                    <a:pt x="954" y="847"/>
                  </a:cubicBezTo>
                  <a:cubicBezTo>
                    <a:pt x="969" y="847"/>
                    <a:pt x="984" y="847"/>
                    <a:pt x="999" y="846"/>
                  </a:cubicBezTo>
                  <a:cubicBezTo>
                    <a:pt x="1126" y="842"/>
                    <a:pt x="1248" y="741"/>
                    <a:pt x="1243" y="605"/>
                  </a:cubicBezTo>
                  <a:cubicBezTo>
                    <a:pt x="1240" y="482"/>
                    <a:pt x="1143" y="360"/>
                    <a:pt x="1011" y="360"/>
                  </a:cubicBezTo>
                  <a:cubicBezTo>
                    <a:pt x="1008" y="360"/>
                    <a:pt x="1005" y="360"/>
                    <a:pt x="1002" y="360"/>
                  </a:cubicBezTo>
                  <a:cubicBezTo>
                    <a:pt x="991" y="361"/>
                    <a:pt x="980" y="361"/>
                    <a:pt x="969" y="361"/>
                  </a:cubicBezTo>
                  <a:cubicBezTo>
                    <a:pt x="940" y="361"/>
                    <a:pt x="910" y="359"/>
                    <a:pt x="882" y="357"/>
                  </a:cubicBezTo>
                  <a:cubicBezTo>
                    <a:pt x="823" y="346"/>
                    <a:pt x="766" y="330"/>
                    <a:pt x="713" y="309"/>
                  </a:cubicBezTo>
                  <a:cubicBezTo>
                    <a:pt x="658" y="284"/>
                    <a:pt x="607" y="254"/>
                    <a:pt x="559" y="218"/>
                  </a:cubicBezTo>
                  <a:cubicBezTo>
                    <a:pt x="520" y="184"/>
                    <a:pt x="483" y="148"/>
                    <a:pt x="449" y="108"/>
                  </a:cubicBezTo>
                  <a:lnTo>
                    <a:pt x="449" y="108"/>
                  </a:lnTo>
                  <a:cubicBezTo>
                    <a:pt x="451" y="110"/>
                    <a:pt x="453" y="113"/>
                    <a:pt x="454" y="116"/>
                  </a:cubicBezTo>
                  <a:cubicBezTo>
                    <a:pt x="417" y="66"/>
                    <a:pt x="378" y="27"/>
                    <a:pt x="314" y="9"/>
                  </a:cubicBezTo>
                  <a:cubicBezTo>
                    <a:pt x="294" y="4"/>
                    <a:pt x="272" y="1"/>
                    <a:pt x="2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126;p35">
              <a:extLst>
                <a:ext uri="{FF2B5EF4-FFF2-40B4-BE49-F238E27FC236}">
                  <a16:creationId xmlns:a16="http://schemas.microsoft.com/office/drawing/2014/main" id="{CBDA1559-921B-D3FF-6E05-575F8A43E79C}"/>
                </a:ext>
              </a:extLst>
            </p:cNvPr>
            <p:cNvSpPr/>
            <p:nvPr/>
          </p:nvSpPr>
          <p:spPr>
            <a:xfrm>
              <a:off x="2570029" y="1508965"/>
              <a:ext cx="32428" cy="147738"/>
            </a:xfrm>
            <a:custGeom>
              <a:avLst/>
              <a:gdLst/>
              <a:ahLst/>
              <a:cxnLst/>
              <a:rect l="l" t="t" r="r" b="b"/>
              <a:pathLst>
                <a:path w="608" h="2770" extrusionOk="0">
                  <a:moveTo>
                    <a:pt x="245" y="1"/>
                  </a:moveTo>
                  <a:cubicBezTo>
                    <a:pt x="228" y="1"/>
                    <a:pt x="212" y="2"/>
                    <a:pt x="197" y="6"/>
                  </a:cubicBezTo>
                  <a:cubicBezTo>
                    <a:pt x="57" y="36"/>
                    <a:pt x="0" y="165"/>
                    <a:pt x="14" y="295"/>
                  </a:cubicBezTo>
                  <a:cubicBezTo>
                    <a:pt x="90" y="1035"/>
                    <a:pt x="122" y="1780"/>
                    <a:pt x="112" y="2522"/>
                  </a:cubicBezTo>
                  <a:cubicBezTo>
                    <a:pt x="109" y="2685"/>
                    <a:pt x="238" y="2769"/>
                    <a:pt x="364" y="2769"/>
                  </a:cubicBezTo>
                  <a:cubicBezTo>
                    <a:pt x="480" y="2769"/>
                    <a:pt x="594" y="2696"/>
                    <a:pt x="595" y="2545"/>
                  </a:cubicBezTo>
                  <a:cubicBezTo>
                    <a:pt x="608" y="1759"/>
                    <a:pt x="569" y="972"/>
                    <a:pt x="487" y="188"/>
                  </a:cubicBezTo>
                  <a:cubicBezTo>
                    <a:pt x="477" y="75"/>
                    <a:pt x="353" y="1"/>
                    <a:pt x="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127;p35">
              <a:extLst>
                <a:ext uri="{FF2B5EF4-FFF2-40B4-BE49-F238E27FC236}">
                  <a16:creationId xmlns:a16="http://schemas.microsoft.com/office/drawing/2014/main" id="{EE53D9DF-334B-56C4-FE19-9F4655AE3D5E}"/>
                </a:ext>
              </a:extLst>
            </p:cNvPr>
            <p:cNvSpPr/>
            <p:nvPr/>
          </p:nvSpPr>
          <p:spPr>
            <a:xfrm>
              <a:off x="2363091" y="1613501"/>
              <a:ext cx="80483" cy="74776"/>
            </a:xfrm>
            <a:custGeom>
              <a:avLst/>
              <a:gdLst/>
              <a:ahLst/>
              <a:cxnLst/>
              <a:rect l="l" t="t" r="r" b="b"/>
              <a:pathLst>
                <a:path w="1509" h="1402" extrusionOk="0">
                  <a:moveTo>
                    <a:pt x="292" y="0"/>
                  </a:moveTo>
                  <a:cubicBezTo>
                    <a:pt x="267" y="0"/>
                    <a:pt x="243" y="3"/>
                    <a:pt x="219" y="8"/>
                  </a:cubicBezTo>
                  <a:cubicBezTo>
                    <a:pt x="95" y="36"/>
                    <a:pt x="1" y="172"/>
                    <a:pt x="35" y="298"/>
                  </a:cubicBezTo>
                  <a:cubicBezTo>
                    <a:pt x="63" y="399"/>
                    <a:pt x="143" y="472"/>
                    <a:pt x="240" y="484"/>
                  </a:cubicBezTo>
                  <a:cubicBezTo>
                    <a:pt x="245" y="490"/>
                    <a:pt x="249" y="495"/>
                    <a:pt x="254" y="498"/>
                  </a:cubicBezTo>
                  <a:lnTo>
                    <a:pt x="371" y="621"/>
                  </a:lnTo>
                  <a:cubicBezTo>
                    <a:pt x="447" y="699"/>
                    <a:pt x="524" y="777"/>
                    <a:pt x="600" y="855"/>
                  </a:cubicBezTo>
                  <a:cubicBezTo>
                    <a:pt x="752" y="1011"/>
                    <a:pt x="903" y="1168"/>
                    <a:pt x="1055" y="1324"/>
                  </a:cubicBezTo>
                  <a:cubicBezTo>
                    <a:pt x="1104" y="1374"/>
                    <a:pt x="1174" y="1402"/>
                    <a:pt x="1243" y="1402"/>
                  </a:cubicBezTo>
                  <a:cubicBezTo>
                    <a:pt x="1299" y="1402"/>
                    <a:pt x="1356" y="1383"/>
                    <a:pt x="1399" y="1340"/>
                  </a:cubicBezTo>
                  <a:cubicBezTo>
                    <a:pt x="1489" y="1250"/>
                    <a:pt x="1509" y="1094"/>
                    <a:pt x="1415" y="996"/>
                  </a:cubicBezTo>
                  <a:cubicBezTo>
                    <a:pt x="1245" y="821"/>
                    <a:pt x="1075" y="646"/>
                    <a:pt x="905" y="470"/>
                  </a:cubicBezTo>
                  <a:cubicBezTo>
                    <a:pt x="821" y="385"/>
                    <a:pt x="738" y="300"/>
                    <a:pt x="655" y="215"/>
                  </a:cubicBezTo>
                  <a:cubicBezTo>
                    <a:pt x="605" y="164"/>
                    <a:pt x="556" y="109"/>
                    <a:pt x="497" y="66"/>
                  </a:cubicBezTo>
                  <a:cubicBezTo>
                    <a:pt x="437" y="22"/>
                    <a:pt x="365" y="0"/>
                    <a:pt x="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128;p35">
              <a:extLst>
                <a:ext uri="{FF2B5EF4-FFF2-40B4-BE49-F238E27FC236}">
                  <a16:creationId xmlns:a16="http://schemas.microsoft.com/office/drawing/2014/main" id="{1247BE8B-84AF-5CB9-792A-8661D6AA8EA8}"/>
                </a:ext>
              </a:extLst>
            </p:cNvPr>
            <p:cNvSpPr/>
            <p:nvPr/>
          </p:nvSpPr>
          <p:spPr>
            <a:xfrm>
              <a:off x="2758939" y="1619954"/>
              <a:ext cx="62829" cy="68642"/>
            </a:xfrm>
            <a:custGeom>
              <a:avLst/>
              <a:gdLst/>
              <a:ahLst/>
              <a:cxnLst/>
              <a:rect l="l" t="t" r="r" b="b"/>
              <a:pathLst>
                <a:path w="1178" h="1287" extrusionOk="0">
                  <a:moveTo>
                    <a:pt x="892" y="1"/>
                  </a:moveTo>
                  <a:cubicBezTo>
                    <a:pt x="836" y="1"/>
                    <a:pt x="780" y="20"/>
                    <a:pt x="738" y="64"/>
                  </a:cubicBezTo>
                  <a:cubicBezTo>
                    <a:pt x="484" y="321"/>
                    <a:pt x="257" y="606"/>
                    <a:pt x="68" y="914"/>
                  </a:cubicBezTo>
                  <a:cubicBezTo>
                    <a:pt x="0" y="1023"/>
                    <a:pt x="23" y="1182"/>
                    <a:pt x="139" y="1249"/>
                  </a:cubicBezTo>
                  <a:cubicBezTo>
                    <a:pt x="180" y="1274"/>
                    <a:pt x="227" y="1286"/>
                    <a:pt x="274" y="1286"/>
                  </a:cubicBezTo>
                  <a:cubicBezTo>
                    <a:pt x="353" y="1286"/>
                    <a:pt x="430" y="1251"/>
                    <a:pt x="475" y="1178"/>
                  </a:cubicBezTo>
                  <a:cubicBezTo>
                    <a:pt x="564" y="1035"/>
                    <a:pt x="660" y="898"/>
                    <a:pt x="762" y="766"/>
                  </a:cubicBezTo>
                  <a:cubicBezTo>
                    <a:pt x="787" y="734"/>
                    <a:pt x="812" y="702"/>
                    <a:pt x="839" y="672"/>
                  </a:cubicBezTo>
                  <a:cubicBezTo>
                    <a:pt x="844" y="663"/>
                    <a:pt x="851" y="656"/>
                    <a:pt x="858" y="649"/>
                  </a:cubicBezTo>
                  <a:cubicBezTo>
                    <a:pt x="860" y="645"/>
                    <a:pt x="867" y="638"/>
                    <a:pt x="871" y="633"/>
                  </a:cubicBezTo>
                  <a:cubicBezTo>
                    <a:pt x="878" y="626"/>
                    <a:pt x="883" y="617"/>
                    <a:pt x="890" y="610"/>
                  </a:cubicBezTo>
                  <a:cubicBezTo>
                    <a:pt x="947" y="546"/>
                    <a:pt x="1005" y="484"/>
                    <a:pt x="1064" y="422"/>
                  </a:cubicBezTo>
                  <a:cubicBezTo>
                    <a:pt x="1152" y="331"/>
                    <a:pt x="1177" y="175"/>
                    <a:pt x="1080" y="80"/>
                  </a:cubicBezTo>
                  <a:cubicBezTo>
                    <a:pt x="1032" y="30"/>
                    <a:pt x="961" y="1"/>
                    <a:pt x="8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87907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524645E5-DB69-08E1-0BC8-AF9BDCD146BE}"/>
              </a:ext>
            </a:extLst>
          </p:cNvPr>
          <p:cNvSpPr/>
          <p:nvPr/>
        </p:nvSpPr>
        <p:spPr>
          <a:xfrm>
            <a:off x="474746" y="323738"/>
            <a:ext cx="603250" cy="545782"/>
          </a:xfrm>
          <a:prstGeom prst="roundRect">
            <a:avLst/>
          </a:prstGeom>
          <a:solidFill>
            <a:srgbClr val="36A485">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0" name="TextBox 9">
            <a:extLst>
              <a:ext uri="{FF2B5EF4-FFF2-40B4-BE49-F238E27FC236}">
                <a16:creationId xmlns:a16="http://schemas.microsoft.com/office/drawing/2014/main" id="{47A5D5BC-22E6-1A72-C775-A945AFE62F01}"/>
              </a:ext>
            </a:extLst>
          </p:cNvPr>
          <p:cNvSpPr txBox="1"/>
          <p:nvPr/>
        </p:nvSpPr>
        <p:spPr>
          <a:xfrm>
            <a:off x="1112286" y="411963"/>
            <a:ext cx="3474720" cy="369332"/>
          </a:xfrm>
          <a:prstGeom prst="rect">
            <a:avLst/>
          </a:prstGeom>
          <a:noFill/>
        </p:spPr>
        <p:txBody>
          <a:bodyPr wrap="square" rtlCol="0">
            <a:spAutoFit/>
          </a:bodyPr>
          <a:lstStyle/>
          <a:p>
            <a:r>
              <a:rPr lang="id-ID" dirty="0">
                <a:solidFill>
                  <a:srgbClr val="36A485"/>
                </a:solidFill>
                <a:latin typeface="Hiragino Kaku Gothic StdN W8" panose="020B0800000000000000" pitchFamily="34" charset="-128"/>
                <a:ea typeface="Hiragino Kaku Gothic StdN W8" panose="020B0800000000000000" pitchFamily="34" charset="-128"/>
              </a:rPr>
              <a:t>Tahap Pelaksanaan</a:t>
            </a:r>
          </a:p>
        </p:txBody>
      </p:sp>
      <p:sp>
        <p:nvSpPr>
          <p:cNvPr id="11" name="TextBox 10">
            <a:extLst>
              <a:ext uri="{FF2B5EF4-FFF2-40B4-BE49-F238E27FC236}">
                <a16:creationId xmlns:a16="http://schemas.microsoft.com/office/drawing/2014/main" id="{FB5BFFD0-1610-7AFB-1497-3575050AD0DB}"/>
              </a:ext>
            </a:extLst>
          </p:cNvPr>
          <p:cNvSpPr txBox="1"/>
          <p:nvPr/>
        </p:nvSpPr>
        <p:spPr>
          <a:xfrm>
            <a:off x="1112286" y="781295"/>
            <a:ext cx="10191984" cy="830997"/>
          </a:xfrm>
          <a:prstGeom prst="rect">
            <a:avLst/>
          </a:prstGeom>
          <a:noFill/>
        </p:spPr>
        <p:txBody>
          <a:bodyPr wrap="square" rtlCol="0">
            <a:spAutoFit/>
          </a:bodyPr>
          <a:lstStyle/>
          <a:p>
            <a:pPr algn="just"/>
            <a:r>
              <a:rPr lang="id-ID" sz="1600" dirty="0">
                <a:latin typeface="Quire Sans Light" panose="020B0302040400020003" pitchFamily="34" charset="0"/>
              </a:rPr>
              <a:t>Pada tahap pelaksanaan, diperlukan kerja sama dan kolaborasi yang baik dari semua pihak yang terlibat, terutama tim pelaksana. Setiap </a:t>
            </a:r>
            <a:r>
              <a:rPr lang="id-ID" sz="1600" dirty="0" err="1">
                <a:latin typeface="Quire Sans Light" panose="020B0302040400020003" pitchFamily="34" charset="0"/>
              </a:rPr>
              <a:t>penganggung</a:t>
            </a:r>
            <a:r>
              <a:rPr lang="id-ID" sz="1600" dirty="0">
                <a:latin typeface="Quire Sans Light" panose="020B0302040400020003" pitchFamily="34" charset="0"/>
              </a:rPr>
              <a:t> jawab dan anggota kelompok harus mengetahui dan melaksanakan tugasnya masing-masing dengan baik serta saling berkoordinasi. </a:t>
            </a:r>
            <a:endParaRPr lang="id-ID" sz="1600" i="1" dirty="0">
              <a:latin typeface="Quire Sans Light" panose="020B0302040400020003" pitchFamily="34" charset="0"/>
            </a:endParaRPr>
          </a:p>
        </p:txBody>
      </p:sp>
      <p:sp>
        <p:nvSpPr>
          <p:cNvPr id="12" name="TextBox 11">
            <a:extLst>
              <a:ext uri="{FF2B5EF4-FFF2-40B4-BE49-F238E27FC236}">
                <a16:creationId xmlns:a16="http://schemas.microsoft.com/office/drawing/2014/main" id="{B199C859-3944-C47E-AF89-837B40D727EA}"/>
              </a:ext>
            </a:extLst>
          </p:cNvPr>
          <p:cNvSpPr txBox="1"/>
          <p:nvPr/>
        </p:nvSpPr>
        <p:spPr>
          <a:xfrm>
            <a:off x="1112286" y="1616764"/>
            <a:ext cx="10191984" cy="338554"/>
          </a:xfrm>
          <a:prstGeom prst="rect">
            <a:avLst/>
          </a:prstGeom>
          <a:noFill/>
        </p:spPr>
        <p:txBody>
          <a:bodyPr wrap="square" rtlCol="0">
            <a:spAutoFit/>
          </a:bodyPr>
          <a:lstStyle/>
          <a:p>
            <a:pPr algn="just"/>
            <a:r>
              <a:rPr lang="id-ID" sz="1600" dirty="0">
                <a:latin typeface="Quire Sans Light" panose="020B0302040400020003" pitchFamily="34" charset="0"/>
              </a:rPr>
              <a:t>Ada beberapa hal yang perlu diperhatikan saat pelaksanaan kegiatan, antara lain sebagai berikut. </a:t>
            </a:r>
            <a:endParaRPr lang="id-ID" sz="1600" i="1" dirty="0">
              <a:latin typeface="Quire Sans Light" panose="020B0302040400020003" pitchFamily="34" charset="0"/>
            </a:endParaRPr>
          </a:p>
        </p:txBody>
      </p:sp>
      <p:sp>
        <p:nvSpPr>
          <p:cNvPr id="13" name="Rounded Rectangle 12">
            <a:extLst>
              <a:ext uri="{FF2B5EF4-FFF2-40B4-BE49-F238E27FC236}">
                <a16:creationId xmlns:a16="http://schemas.microsoft.com/office/drawing/2014/main" id="{68FAAE60-7109-0BC4-EACD-49C16FAFC2E4}"/>
              </a:ext>
            </a:extLst>
          </p:cNvPr>
          <p:cNvSpPr/>
          <p:nvPr/>
        </p:nvSpPr>
        <p:spPr>
          <a:xfrm>
            <a:off x="1211580" y="2164776"/>
            <a:ext cx="4743450" cy="937260"/>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a:pPr>
            <a:r>
              <a:rPr lang="id-ID" sz="1500" dirty="0">
                <a:solidFill>
                  <a:schemeClr val="tx1"/>
                </a:solidFill>
                <a:latin typeface="Quire Sans Light" panose="020B0302040400020003" pitchFamily="34" charset="0"/>
              </a:rPr>
              <a:t>Terdapat pembagian tugas dan alur koordinasi yang jelas sehingga meminimalkan kesalahpahaman.</a:t>
            </a:r>
          </a:p>
        </p:txBody>
      </p:sp>
      <p:sp>
        <p:nvSpPr>
          <p:cNvPr id="14" name="Rounded Rectangle 13">
            <a:extLst>
              <a:ext uri="{FF2B5EF4-FFF2-40B4-BE49-F238E27FC236}">
                <a16:creationId xmlns:a16="http://schemas.microsoft.com/office/drawing/2014/main" id="{69F2F64D-BDCC-ADD0-6B85-FE80B4CCF0FA}"/>
              </a:ext>
            </a:extLst>
          </p:cNvPr>
          <p:cNvSpPr/>
          <p:nvPr/>
        </p:nvSpPr>
        <p:spPr>
          <a:xfrm>
            <a:off x="1211580" y="3334573"/>
            <a:ext cx="4743450" cy="937260"/>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2"/>
            </a:pPr>
            <a:r>
              <a:rPr lang="id-ID" sz="1500" dirty="0">
                <a:solidFill>
                  <a:schemeClr val="tx1"/>
                </a:solidFill>
                <a:latin typeface="Quire Sans Light" panose="020B0302040400020003" pitchFamily="34" charset="0"/>
              </a:rPr>
              <a:t>Seluruh bahan dan peralatan yang dibutuhkan saat pelaksanaan sudah lengkap dan berfungsi dengan baik.</a:t>
            </a:r>
          </a:p>
        </p:txBody>
      </p:sp>
      <p:sp>
        <p:nvSpPr>
          <p:cNvPr id="15" name="Rounded Rectangle 14">
            <a:extLst>
              <a:ext uri="{FF2B5EF4-FFF2-40B4-BE49-F238E27FC236}">
                <a16:creationId xmlns:a16="http://schemas.microsoft.com/office/drawing/2014/main" id="{4E46DBE1-1C63-3CCE-195C-D55408965CF9}"/>
              </a:ext>
            </a:extLst>
          </p:cNvPr>
          <p:cNvSpPr/>
          <p:nvPr/>
        </p:nvSpPr>
        <p:spPr>
          <a:xfrm>
            <a:off x="1211580" y="4499066"/>
            <a:ext cx="4743450" cy="937260"/>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3"/>
            </a:pPr>
            <a:r>
              <a:rPr lang="id-ID" sz="1500" dirty="0">
                <a:solidFill>
                  <a:schemeClr val="tx1"/>
                </a:solidFill>
                <a:latin typeface="Quire Sans Light" panose="020B0302040400020003" pitchFamily="34" charset="0"/>
              </a:rPr>
              <a:t>Perizinan pelaksanaan kegiatan dari pihak-pihak yang berwenang sudah didapatkan.</a:t>
            </a:r>
          </a:p>
        </p:txBody>
      </p:sp>
      <p:sp>
        <p:nvSpPr>
          <p:cNvPr id="16" name="Rounded Rectangle 15">
            <a:extLst>
              <a:ext uri="{FF2B5EF4-FFF2-40B4-BE49-F238E27FC236}">
                <a16:creationId xmlns:a16="http://schemas.microsoft.com/office/drawing/2014/main" id="{91F0C546-1C64-363A-E7BC-7D63DB3CF491}"/>
              </a:ext>
            </a:extLst>
          </p:cNvPr>
          <p:cNvSpPr/>
          <p:nvPr/>
        </p:nvSpPr>
        <p:spPr>
          <a:xfrm>
            <a:off x="6435090" y="2197440"/>
            <a:ext cx="4545330" cy="937260"/>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4"/>
            </a:pPr>
            <a:r>
              <a:rPr lang="id-ID" sz="1500" dirty="0">
                <a:solidFill>
                  <a:schemeClr val="tx1"/>
                </a:solidFill>
                <a:latin typeface="Quire Sans Light" panose="020B0302040400020003" pitchFamily="34" charset="0"/>
              </a:rPr>
              <a:t>Apabila kegiatan melibatkan pihak dari luar, komunikasi, koordinasi, dan kesepakatan sudah dilakukan sebelum pelaksanaan.</a:t>
            </a:r>
          </a:p>
        </p:txBody>
      </p:sp>
      <p:sp>
        <p:nvSpPr>
          <p:cNvPr id="17" name="Rounded Rectangle 16">
            <a:extLst>
              <a:ext uri="{FF2B5EF4-FFF2-40B4-BE49-F238E27FC236}">
                <a16:creationId xmlns:a16="http://schemas.microsoft.com/office/drawing/2014/main" id="{9314825E-6CBE-B23F-FF95-A086EE6396B7}"/>
              </a:ext>
            </a:extLst>
          </p:cNvPr>
          <p:cNvSpPr/>
          <p:nvPr/>
        </p:nvSpPr>
        <p:spPr>
          <a:xfrm>
            <a:off x="6435090" y="3347533"/>
            <a:ext cx="4545330" cy="937260"/>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5"/>
            </a:pPr>
            <a:r>
              <a:rPr lang="id-ID" sz="1500" dirty="0">
                <a:solidFill>
                  <a:schemeClr val="tx1"/>
                </a:solidFill>
                <a:latin typeface="Quire Sans Light" panose="020B0302040400020003" pitchFamily="34" charset="0"/>
              </a:rPr>
              <a:t>Dokumentasikan seluruh proses kegiatan, dari tahap perencanaan hingga evaluasi, baik dalam bentuk catatan, foto, maupun video.</a:t>
            </a:r>
          </a:p>
        </p:txBody>
      </p:sp>
      <p:sp>
        <p:nvSpPr>
          <p:cNvPr id="18" name="Rounded Rectangle 17">
            <a:extLst>
              <a:ext uri="{FF2B5EF4-FFF2-40B4-BE49-F238E27FC236}">
                <a16:creationId xmlns:a16="http://schemas.microsoft.com/office/drawing/2014/main" id="{CEBEE3E7-097F-882C-4CD8-C120C3780226}"/>
              </a:ext>
            </a:extLst>
          </p:cNvPr>
          <p:cNvSpPr/>
          <p:nvPr/>
        </p:nvSpPr>
        <p:spPr>
          <a:xfrm>
            <a:off x="6435090" y="4499066"/>
            <a:ext cx="4545330" cy="937260"/>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6"/>
            </a:pPr>
            <a:r>
              <a:rPr lang="id-ID" sz="1500" dirty="0">
                <a:solidFill>
                  <a:schemeClr val="tx1"/>
                </a:solidFill>
                <a:latin typeface="Quire Sans Light" panose="020B0302040400020003" pitchFamily="34" charset="0"/>
              </a:rPr>
              <a:t>Mematuhi peraturan di lokasi pelaksanaan kegiatan sehingga ketertiban tetap terjaga.</a:t>
            </a:r>
          </a:p>
        </p:txBody>
      </p:sp>
    </p:spTree>
    <p:extLst>
      <p:ext uri="{BB962C8B-B14F-4D97-AF65-F5344CB8AC3E}">
        <p14:creationId xmlns:p14="http://schemas.microsoft.com/office/powerpoint/2010/main" val="322526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FAEE17B7-769D-8C40-F775-391FEA0FE8D2}"/>
              </a:ext>
            </a:extLst>
          </p:cNvPr>
          <p:cNvSpPr/>
          <p:nvPr/>
        </p:nvSpPr>
        <p:spPr>
          <a:xfrm>
            <a:off x="474746" y="449406"/>
            <a:ext cx="603250" cy="545782"/>
          </a:xfrm>
          <a:prstGeom prst="roundRect">
            <a:avLst/>
          </a:prstGeom>
          <a:solidFill>
            <a:srgbClr val="36A485">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68D3DB34-3288-28D4-02A5-3715CBCCC79C}"/>
              </a:ext>
            </a:extLst>
          </p:cNvPr>
          <p:cNvSpPr txBox="1"/>
          <p:nvPr/>
        </p:nvSpPr>
        <p:spPr>
          <a:xfrm>
            <a:off x="1112286" y="537631"/>
            <a:ext cx="4694154" cy="369332"/>
          </a:xfrm>
          <a:prstGeom prst="rect">
            <a:avLst/>
          </a:prstGeom>
          <a:noFill/>
        </p:spPr>
        <p:txBody>
          <a:bodyPr wrap="square" rtlCol="0">
            <a:spAutoFit/>
          </a:bodyPr>
          <a:lstStyle/>
          <a:p>
            <a:r>
              <a:rPr lang="id-ID" dirty="0">
                <a:solidFill>
                  <a:srgbClr val="36A485"/>
                </a:solidFill>
                <a:latin typeface="Hiragino Kaku Gothic StdN W8" panose="020B0800000000000000" pitchFamily="34" charset="-128"/>
                <a:ea typeface="Hiragino Kaku Gothic StdN W8" panose="020B0800000000000000" pitchFamily="34" charset="-128"/>
              </a:rPr>
              <a:t>Tahap Evaluasi dan Pelaporan</a:t>
            </a:r>
          </a:p>
        </p:txBody>
      </p:sp>
      <p:sp>
        <p:nvSpPr>
          <p:cNvPr id="11" name="TextBox 10">
            <a:extLst>
              <a:ext uri="{FF2B5EF4-FFF2-40B4-BE49-F238E27FC236}">
                <a16:creationId xmlns:a16="http://schemas.microsoft.com/office/drawing/2014/main" id="{051BA242-4568-2F80-846F-B1F7CB5C83BC}"/>
              </a:ext>
            </a:extLst>
          </p:cNvPr>
          <p:cNvSpPr txBox="1"/>
          <p:nvPr/>
        </p:nvSpPr>
        <p:spPr>
          <a:xfrm>
            <a:off x="1112286" y="906963"/>
            <a:ext cx="10191984" cy="830997"/>
          </a:xfrm>
          <a:prstGeom prst="rect">
            <a:avLst/>
          </a:prstGeom>
          <a:noFill/>
        </p:spPr>
        <p:txBody>
          <a:bodyPr wrap="square" rtlCol="0">
            <a:spAutoFit/>
          </a:bodyPr>
          <a:lstStyle/>
          <a:p>
            <a:pPr algn="just"/>
            <a:r>
              <a:rPr lang="id-ID" sz="1600" dirty="0">
                <a:latin typeface="Quire Sans Light" panose="020B0302040400020003" pitchFamily="34" charset="0"/>
              </a:rPr>
              <a:t>Setelah melaksanakan suatu kegiatan, ada baiknya kita melakukan evaluasi atas pelaksanaan kegiatan tersebut. Dalam pelaksanaan suatu kegiatan, ada dua kemungkinan yang dapat terjadi, yaitu kegiatan berhasil berjalan dengan baik sesuai rencana atau tidak berhasil. </a:t>
            </a:r>
          </a:p>
        </p:txBody>
      </p:sp>
      <p:pic>
        <p:nvPicPr>
          <p:cNvPr id="13" name="Picture 12">
            <a:extLst>
              <a:ext uri="{FF2B5EF4-FFF2-40B4-BE49-F238E27FC236}">
                <a16:creationId xmlns:a16="http://schemas.microsoft.com/office/drawing/2014/main" id="{A6269179-9908-5ECE-44E3-DE3ADA770AB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2336" y="2698835"/>
            <a:ext cx="3361646" cy="3361646"/>
          </a:xfrm>
          <a:prstGeom prst="rect">
            <a:avLst/>
          </a:prstGeom>
        </p:spPr>
      </p:pic>
      <p:sp>
        <p:nvSpPr>
          <p:cNvPr id="14" name="TextBox 13">
            <a:extLst>
              <a:ext uri="{FF2B5EF4-FFF2-40B4-BE49-F238E27FC236}">
                <a16:creationId xmlns:a16="http://schemas.microsoft.com/office/drawing/2014/main" id="{DCAC7A0C-659D-2915-277B-6E0A56AB7BC8}"/>
              </a:ext>
            </a:extLst>
          </p:cNvPr>
          <p:cNvSpPr txBox="1"/>
          <p:nvPr/>
        </p:nvSpPr>
        <p:spPr>
          <a:xfrm>
            <a:off x="3507542" y="1903797"/>
            <a:ext cx="5176915" cy="338554"/>
          </a:xfrm>
          <a:prstGeom prst="rect">
            <a:avLst/>
          </a:prstGeom>
          <a:noFill/>
        </p:spPr>
        <p:txBody>
          <a:bodyPr wrap="square" rtlCol="0">
            <a:spAutoFit/>
          </a:bodyPr>
          <a:lstStyle/>
          <a:p>
            <a:pPr algn="just"/>
            <a:r>
              <a:rPr lang="id-ID" sz="1600" dirty="0">
                <a:latin typeface="Quire Sans Light" panose="020B0302040400020003" pitchFamily="34" charset="0"/>
              </a:rPr>
              <a:t>Cara-cara melakukan evaluasi antara lain sebagai berikut. </a:t>
            </a:r>
            <a:endParaRPr lang="id-ID" sz="1600" i="1" dirty="0">
              <a:latin typeface="Quire Sans Light" panose="020B0302040400020003" pitchFamily="34" charset="0"/>
            </a:endParaRPr>
          </a:p>
        </p:txBody>
      </p:sp>
      <p:sp>
        <p:nvSpPr>
          <p:cNvPr id="15" name="Rounded Rectangle 14">
            <a:extLst>
              <a:ext uri="{FF2B5EF4-FFF2-40B4-BE49-F238E27FC236}">
                <a16:creationId xmlns:a16="http://schemas.microsoft.com/office/drawing/2014/main" id="{CF7380EB-11E8-D4A0-3BF8-EED4DFF96B19}"/>
              </a:ext>
            </a:extLst>
          </p:cNvPr>
          <p:cNvSpPr/>
          <p:nvPr/>
        </p:nvSpPr>
        <p:spPr>
          <a:xfrm>
            <a:off x="3586318" y="2354580"/>
            <a:ext cx="7717951" cy="884605"/>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a:pPr>
            <a:r>
              <a:rPr lang="id-ID" sz="1600" dirty="0">
                <a:solidFill>
                  <a:schemeClr val="tx1"/>
                </a:solidFill>
                <a:latin typeface="Quire Sans Light" panose="020B0302040400020003" pitchFamily="34" charset="0"/>
              </a:rPr>
              <a:t>Meninjau kesesuaian pelaksanaan kegiatan dengan rencana yang telah disusun, termasuk akurasi jadwal kerja dan anggaran. Dapat dilakukan dengan </a:t>
            </a:r>
            <a:r>
              <a:rPr lang="id-ID" sz="1600" dirty="0" err="1">
                <a:solidFill>
                  <a:schemeClr val="tx1"/>
                </a:solidFill>
                <a:latin typeface="Quire Sans Light" panose="020B0302040400020003" pitchFamily="34" charset="0"/>
              </a:rPr>
              <a:t>mereviu</a:t>
            </a:r>
            <a:r>
              <a:rPr lang="id-ID" sz="1600" dirty="0">
                <a:solidFill>
                  <a:schemeClr val="tx1"/>
                </a:solidFill>
                <a:latin typeface="Quire Sans Light" panose="020B0302040400020003" pitchFamily="34" charset="0"/>
              </a:rPr>
              <a:t> catatan atau </a:t>
            </a:r>
            <a:r>
              <a:rPr lang="id-ID" sz="1600" dirty="0" err="1">
                <a:solidFill>
                  <a:schemeClr val="tx1"/>
                </a:solidFill>
                <a:latin typeface="Quire Sans Light" panose="020B0302040400020003" pitchFamily="34" charset="0"/>
              </a:rPr>
              <a:t>dekomentasi</a:t>
            </a:r>
            <a:r>
              <a:rPr lang="id-ID" sz="1600" dirty="0">
                <a:solidFill>
                  <a:schemeClr val="tx1"/>
                </a:solidFill>
                <a:latin typeface="Quire Sans Light" panose="020B0302040400020003" pitchFamily="34" charset="0"/>
              </a:rPr>
              <a:t> perencanaan dan pelaksanaan.</a:t>
            </a:r>
          </a:p>
        </p:txBody>
      </p:sp>
      <p:sp>
        <p:nvSpPr>
          <p:cNvPr id="16" name="Rounded Rectangle 15">
            <a:extLst>
              <a:ext uri="{FF2B5EF4-FFF2-40B4-BE49-F238E27FC236}">
                <a16:creationId xmlns:a16="http://schemas.microsoft.com/office/drawing/2014/main" id="{9C571EBF-25C9-270B-1BF9-0EC1ECDFF6DF}"/>
              </a:ext>
            </a:extLst>
          </p:cNvPr>
          <p:cNvSpPr/>
          <p:nvPr/>
        </p:nvSpPr>
        <p:spPr>
          <a:xfrm>
            <a:off x="3586318" y="3344478"/>
            <a:ext cx="7717951" cy="884605"/>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2"/>
            </a:pPr>
            <a:r>
              <a:rPr lang="id-ID" sz="1600" dirty="0">
                <a:solidFill>
                  <a:schemeClr val="tx1"/>
                </a:solidFill>
                <a:latin typeface="Quire Sans Light" panose="020B0302040400020003" pitchFamily="34" charset="0"/>
              </a:rPr>
              <a:t>Menganalisis penerimaan dan tanggapan terhadap pesan yang disampaikan, dengan melihat jumlah tanggapan dan masukan yang diterima atau melakukan survei terkait kegiatan.</a:t>
            </a:r>
          </a:p>
        </p:txBody>
      </p:sp>
      <p:sp>
        <p:nvSpPr>
          <p:cNvPr id="17" name="Rounded Rectangle 16">
            <a:extLst>
              <a:ext uri="{FF2B5EF4-FFF2-40B4-BE49-F238E27FC236}">
                <a16:creationId xmlns:a16="http://schemas.microsoft.com/office/drawing/2014/main" id="{154145D9-CF9E-311C-21D3-618036EA635C}"/>
              </a:ext>
            </a:extLst>
          </p:cNvPr>
          <p:cNvSpPr/>
          <p:nvPr/>
        </p:nvSpPr>
        <p:spPr>
          <a:xfrm>
            <a:off x="3586318" y="4334376"/>
            <a:ext cx="7717951" cy="884605"/>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3"/>
            </a:pPr>
            <a:r>
              <a:rPr lang="id-ID" sz="1600" dirty="0">
                <a:solidFill>
                  <a:schemeClr val="tx1"/>
                </a:solidFill>
                <a:latin typeface="Quire Sans Light" panose="020B0302040400020003" pitchFamily="34" charset="0"/>
              </a:rPr>
              <a:t>Mengamati dampak yang muncul setelah pelaksanaan kegiatan, dengan melakukan pengamatan berkala di lokasi yang menjadi target kegiatan atau melakukan diskusi kelompok terpumpun.</a:t>
            </a:r>
          </a:p>
        </p:txBody>
      </p:sp>
      <p:sp>
        <p:nvSpPr>
          <p:cNvPr id="18" name="Rounded Rectangle 17">
            <a:extLst>
              <a:ext uri="{FF2B5EF4-FFF2-40B4-BE49-F238E27FC236}">
                <a16:creationId xmlns:a16="http://schemas.microsoft.com/office/drawing/2014/main" id="{578DEEF4-256C-273B-CEC1-61500F07907A}"/>
              </a:ext>
            </a:extLst>
          </p:cNvPr>
          <p:cNvSpPr/>
          <p:nvPr/>
        </p:nvSpPr>
        <p:spPr>
          <a:xfrm>
            <a:off x="3586317" y="5344004"/>
            <a:ext cx="7717951" cy="467079"/>
          </a:xfrm>
          <a:prstGeom prst="round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4"/>
            </a:pPr>
            <a:r>
              <a:rPr lang="id-ID" sz="1600" dirty="0">
                <a:solidFill>
                  <a:schemeClr val="tx1"/>
                </a:solidFill>
                <a:latin typeface="Quire Sans Light" panose="020B0302040400020003" pitchFamily="34" charset="0"/>
              </a:rPr>
              <a:t>Melakukan analisis kegiatan menggunakan metode analisis SWOT.</a:t>
            </a:r>
          </a:p>
        </p:txBody>
      </p:sp>
    </p:spTree>
    <p:extLst>
      <p:ext uri="{BB962C8B-B14F-4D97-AF65-F5344CB8AC3E}">
        <p14:creationId xmlns:p14="http://schemas.microsoft.com/office/powerpoint/2010/main" val="27976132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20" descr="A group of people sitting at a table&#10;&#10;Description automatically generated with medium confidence">
            <a:extLst>
              <a:ext uri="{FF2B5EF4-FFF2-40B4-BE49-F238E27FC236}">
                <a16:creationId xmlns:a16="http://schemas.microsoft.com/office/drawing/2014/main" id="{B4CEB97D-DE2B-636F-DEDC-349ACFE89F75}"/>
              </a:ext>
            </a:extLst>
          </p:cNvPr>
          <p:cNvPicPr>
            <a:picLocks noChangeAspect="1"/>
          </p:cNvPicPr>
          <p:nvPr/>
        </p:nvPicPr>
        <p:blipFill>
          <a:blip r:embed="rId2"/>
          <a:stretch>
            <a:fillRect/>
          </a:stretch>
        </p:blipFill>
        <p:spPr>
          <a:xfrm>
            <a:off x="2354981" y="4201275"/>
            <a:ext cx="7112000" cy="2825069"/>
          </a:xfrm>
          <a:prstGeom prst="rect">
            <a:avLst/>
          </a:prstGeom>
        </p:spPr>
      </p:pic>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D63A6A2E-067E-2442-FF5F-305C725E5E96}"/>
              </a:ext>
            </a:extLst>
          </p:cNvPr>
          <p:cNvSpPr/>
          <p:nvPr/>
        </p:nvSpPr>
        <p:spPr>
          <a:xfrm>
            <a:off x="474746" y="449406"/>
            <a:ext cx="603250" cy="545782"/>
          </a:xfrm>
          <a:prstGeom prst="roundRect">
            <a:avLst/>
          </a:prstGeom>
          <a:solidFill>
            <a:srgbClr val="36A485">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F894845F-AB9F-0275-F787-9AADC8305E57}"/>
              </a:ext>
            </a:extLst>
          </p:cNvPr>
          <p:cNvSpPr txBox="1"/>
          <p:nvPr/>
        </p:nvSpPr>
        <p:spPr>
          <a:xfrm>
            <a:off x="1112286" y="537631"/>
            <a:ext cx="4694154" cy="369332"/>
          </a:xfrm>
          <a:prstGeom prst="rect">
            <a:avLst/>
          </a:prstGeom>
          <a:noFill/>
        </p:spPr>
        <p:txBody>
          <a:bodyPr wrap="square" rtlCol="0">
            <a:spAutoFit/>
          </a:bodyPr>
          <a:lstStyle/>
          <a:p>
            <a:r>
              <a:rPr lang="id-ID" dirty="0">
                <a:solidFill>
                  <a:srgbClr val="36A485"/>
                </a:solidFill>
                <a:latin typeface="Hiragino Kaku Gothic StdN W8" panose="020B0800000000000000" pitchFamily="34" charset="-128"/>
                <a:ea typeface="Hiragino Kaku Gothic StdN W8" panose="020B0800000000000000" pitchFamily="34" charset="-128"/>
              </a:rPr>
              <a:t>Tahap Evaluasi dan Pelaporan</a:t>
            </a:r>
          </a:p>
        </p:txBody>
      </p:sp>
      <p:sp>
        <p:nvSpPr>
          <p:cNvPr id="11" name="TextBox 10">
            <a:extLst>
              <a:ext uri="{FF2B5EF4-FFF2-40B4-BE49-F238E27FC236}">
                <a16:creationId xmlns:a16="http://schemas.microsoft.com/office/drawing/2014/main" id="{3E432561-3871-4770-590B-1F5C56F1E430}"/>
              </a:ext>
            </a:extLst>
          </p:cNvPr>
          <p:cNvSpPr txBox="1"/>
          <p:nvPr/>
        </p:nvSpPr>
        <p:spPr>
          <a:xfrm>
            <a:off x="1112286" y="906963"/>
            <a:ext cx="10191984" cy="830997"/>
          </a:xfrm>
          <a:prstGeom prst="rect">
            <a:avLst/>
          </a:prstGeom>
          <a:noFill/>
        </p:spPr>
        <p:txBody>
          <a:bodyPr wrap="square" rtlCol="0">
            <a:spAutoFit/>
          </a:bodyPr>
          <a:lstStyle/>
          <a:p>
            <a:pPr algn="just"/>
            <a:r>
              <a:rPr lang="id-ID" sz="1600" dirty="0">
                <a:latin typeface="Quire Sans Light" panose="020B0302040400020003" pitchFamily="34" charset="0"/>
              </a:rPr>
              <a:t>Proses pelaksanaan kegiatan dan evaluasi sebaiknya disusun dalam bentuk laporan. Laporan kegiatan berfungsi sebagai pemberitahuan sekaligus pertanggungjawaban dan evaluasi atas kegiatan yang telah </a:t>
            </a:r>
            <a:r>
              <a:rPr lang="id-ID" sz="1600" dirty="0" err="1">
                <a:latin typeface="Quire Sans Light" panose="020B0302040400020003" pitchFamily="34" charset="0"/>
              </a:rPr>
              <a:t>dilaksanakann</a:t>
            </a:r>
            <a:r>
              <a:rPr lang="id-ID" sz="1600" dirty="0">
                <a:latin typeface="Quire Sans Light" panose="020B0302040400020003" pitchFamily="34" charset="0"/>
              </a:rPr>
              <a:t>. Secara umum, laporan terdiri atas tiga bagian utama sebagai berikut. </a:t>
            </a:r>
          </a:p>
        </p:txBody>
      </p:sp>
      <p:sp>
        <p:nvSpPr>
          <p:cNvPr id="12" name="Rectangle 11">
            <a:extLst>
              <a:ext uri="{FF2B5EF4-FFF2-40B4-BE49-F238E27FC236}">
                <a16:creationId xmlns:a16="http://schemas.microsoft.com/office/drawing/2014/main" id="{B1416958-7B52-AEAA-7598-E54E8EA63C6B}"/>
              </a:ext>
            </a:extLst>
          </p:cNvPr>
          <p:cNvSpPr/>
          <p:nvPr/>
        </p:nvSpPr>
        <p:spPr>
          <a:xfrm>
            <a:off x="474746" y="2311670"/>
            <a:ext cx="3760470" cy="2593501"/>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 name="Rounded Rectangle 12">
            <a:extLst>
              <a:ext uri="{FF2B5EF4-FFF2-40B4-BE49-F238E27FC236}">
                <a16:creationId xmlns:a16="http://schemas.microsoft.com/office/drawing/2014/main" id="{3B451015-BD8F-0BC4-C792-387B1590ED4E}"/>
              </a:ext>
            </a:extLst>
          </p:cNvPr>
          <p:cNvSpPr/>
          <p:nvPr/>
        </p:nvSpPr>
        <p:spPr>
          <a:xfrm>
            <a:off x="990366" y="2137835"/>
            <a:ext cx="2729230" cy="369332"/>
          </a:xfrm>
          <a:prstGeom prst="roundRect">
            <a:avLst>
              <a:gd name="adj" fmla="val 5000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ctr">
              <a:buFont typeface="+mj-lt"/>
              <a:buAutoNum type="alphaLcPeriod"/>
            </a:pPr>
            <a:r>
              <a:rPr lang="id-ID" sz="1600" b="1" dirty="0">
                <a:solidFill>
                  <a:schemeClr val="tx2">
                    <a:lumMod val="50000"/>
                  </a:schemeClr>
                </a:solidFill>
                <a:latin typeface="Quire Sans" panose="020B0502040400020003" pitchFamily="34" charset="0"/>
                <a:cs typeface="Quire Sans" panose="020B0502040400020003" pitchFamily="34" charset="0"/>
              </a:rPr>
              <a:t>Bagian Awal</a:t>
            </a:r>
          </a:p>
        </p:txBody>
      </p:sp>
      <p:sp>
        <p:nvSpPr>
          <p:cNvPr id="14" name="TextBox 13">
            <a:extLst>
              <a:ext uri="{FF2B5EF4-FFF2-40B4-BE49-F238E27FC236}">
                <a16:creationId xmlns:a16="http://schemas.microsoft.com/office/drawing/2014/main" id="{DAB5F8FE-FE81-8D98-B349-79F6F4738965}"/>
              </a:ext>
            </a:extLst>
          </p:cNvPr>
          <p:cNvSpPr txBox="1"/>
          <p:nvPr/>
        </p:nvSpPr>
        <p:spPr>
          <a:xfrm>
            <a:off x="594761" y="2836328"/>
            <a:ext cx="3520440" cy="784830"/>
          </a:xfrm>
          <a:prstGeom prst="rect">
            <a:avLst/>
          </a:prstGeom>
          <a:noFill/>
        </p:spPr>
        <p:txBody>
          <a:bodyPr wrap="square" rtlCol="0">
            <a:spAutoFit/>
          </a:bodyPr>
          <a:lstStyle/>
          <a:p>
            <a:pPr algn="just"/>
            <a:r>
              <a:rPr lang="id-ID" sz="1500" dirty="0">
                <a:latin typeface="Quire Sans Light" panose="020B0302040400020003" pitchFamily="34" charset="0"/>
              </a:rPr>
              <a:t>Bagian ini terdiri atas halaman judul, kata pengantar, daftar isi, daftar tabel, daftar gambar/ilustrasi atau diagram-diagram.</a:t>
            </a:r>
          </a:p>
        </p:txBody>
      </p:sp>
      <p:sp>
        <p:nvSpPr>
          <p:cNvPr id="15" name="Rectangle 14">
            <a:extLst>
              <a:ext uri="{FF2B5EF4-FFF2-40B4-BE49-F238E27FC236}">
                <a16:creationId xmlns:a16="http://schemas.microsoft.com/office/drawing/2014/main" id="{894129EB-B5BB-2665-3531-1F3AFC34A258}"/>
              </a:ext>
            </a:extLst>
          </p:cNvPr>
          <p:cNvSpPr/>
          <p:nvPr/>
        </p:nvSpPr>
        <p:spPr>
          <a:xfrm>
            <a:off x="4340626" y="2311671"/>
            <a:ext cx="3760470" cy="2593502"/>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Rounded Rectangle 15">
            <a:extLst>
              <a:ext uri="{FF2B5EF4-FFF2-40B4-BE49-F238E27FC236}">
                <a16:creationId xmlns:a16="http://schemas.microsoft.com/office/drawing/2014/main" id="{53E4F890-5430-AE70-B74E-854696453CEC}"/>
              </a:ext>
            </a:extLst>
          </p:cNvPr>
          <p:cNvSpPr/>
          <p:nvPr/>
        </p:nvSpPr>
        <p:spPr>
          <a:xfrm>
            <a:off x="4856246" y="2137835"/>
            <a:ext cx="2729230" cy="369332"/>
          </a:xfrm>
          <a:prstGeom prst="roundRect">
            <a:avLst>
              <a:gd name="adj" fmla="val 5000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ctr">
              <a:buFont typeface="+mj-lt"/>
              <a:buAutoNum type="alphaLcPeriod" startAt="2"/>
            </a:pPr>
            <a:r>
              <a:rPr lang="id-ID" sz="1600" b="1" dirty="0">
                <a:solidFill>
                  <a:schemeClr val="tx2">
                    <a:lumMod val="50000"/>
                  </a:schemeClr>
                </a:solidFill>
                <a:latin typeface="Quire Sans" panose="020B0502040400020003" pitchFamily="34" charset="0"/>
                <a:cs typeface="Quire Sans" panose="020B0502040400020003" pitchFamily="34" charset="0"/>
              </a:rPr>
              <a:t>Bagian Isi</a:t>
            </a:r>
          </a:p>
        </p:txBody>
      </p:sp>
      <p:sp>
        <p:nvSpPr>
          <p:cNvPr id="17" name="Rectangle 16">
            <a:extLst>
              <a:ext uri="{FF2B5EF4-FFF2-40B4-BE49-F238E27FC236}">
                <a16:creationId xmlns:a16="http://schemas.microsoft.com/office/drawing/2014/main" id="{271CD040-87C8-E535-A4AF-A747A4971536}"/>
              </a:ext>
            </a:extLst>
          </p:cNvPr>
          <p:cNvSpPr/>
          <p:nvPr/>
        </p:nvSpPr>
        <p:spPr>
          <a:xfrm>
            <a:off x="8206506" y="2311670"/>
            <a:ext cx="3760470" cy="2593501"/>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ctr">
              <a:buFont typeface="+mj-lt"/>
              <a:buAutoNum type="alphaLcPeriod" startAt="3"/>
            </a:pPr>
            <a:endParaRPr lang="id-ID" dirty="0"/>
          </a:p>
        </p:txBody>
      </p:sp>
      <p:sp>
        <p:nvSpPr>
          <p:cNvPr id="18" name="Rounded Rectangle 17">
            <a:extLst>
              <a:ext uri="{FF2B5EF4-FFF2-40B4-BE49-F238E27FC236}">
                <a16:creationId xmlns:a16="http://schemas.microsoft.com/office/drawing/2014/main" id="{D9FACB2D-4C00-B176-8FDD-6CED8880B0D1}"/>
              </a:ext>
            </a:extLst>
          </p:cNvPr>
          <p:cNvSpPr/>
          <p:nvPr/>
        </p:nvSpPr>
        <p:spPr>
          <a:xfrm>
            <a:off x="8722126" y="2137835"/>
            <a:ext cx="2729230" cy="369332"/>
          </a:xfrm>
          <a:prstGeom prst="roundRect">
            <a:avLst>
              <a:gd name="adj" fmla="val 5000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ctr">
              <a:buFont typeface="+mj-lt"/>
              <a:buAutoNum type="alphaLcPeriod" startAt="3"/>
            </a:pPr>
            <a:r>
              <a:rPr lang="id-ID" sz="1600" b="1" dirty="0">
                <a:solidFill>
                  <a:schemeClr val="tx2">
                    <a:lumMod val="50000"/>
                  </a:schemeClr>
                </a:solidFill>
                <a:latin typeface="Quire Sans" panose="020B0502040400020003" pitchFamily="34" charset="0"/>
                <a:cs typeface="Quire Sans" panose="020B0502040400020003" pitchFamily="34" charset="0"/>
              </a:rPr>
              <a:t>Bagian Penutup</a:t>
            </a:r>
          </a:p>
        </p:txBody>
      </p:sp>
      <p:sp>
        <p:nvSpPr>
          <p:cNvPr id="19" name="TextBox 18">
            <a:extLst>
              <a:ext uri="{FF2B5EF4-FFF2-40B4-BE49-F238E27FC236}">
                <a16:creationId xmlns:a16="http://schemas.microsoft.com/office/drawing/2014/main" id="{9085409C-086B-9B47-903C-865FEEA8FFCC}"/>
              </a:ext>
            </a:extLst>
          </p:cNvPr>
          <p:cNvSpPr txBox="1"/>
          <p:nvPr/>
        </p:nvSpPr>
        <p:spPr>
          <a:xfrm>
            <a:off x="4448058" y="2836561"/>
            <a:ext cx="3520440" cy="1708160"/>
          </a:xfrm>
          <a:prstGeom prst="rect">
            <a:avLst/>
          </a:prstGeom>
          <a:noFill/>
        </p:spPr>
        <p:txBody>
          <a:bodyPr wrap="square" rtlCol="0">
            <a:spAutoFit/>
          </a:bodyPr>
          <a:lstStyle/>
          <a:p>
            <a:pPr algn="just"/>
            <a:r>
              <a:rPr lang="id-ID" sz="1500" dirty="0">
                <a:latin typeface="Quire Sans Light" panose="020B0302040400020003" pitchFamily="34" charset="0"/>
              </a:rPr>
              <a:t>Bagian ini memuat informasi umum kegiatan, seperti jenis kegiatan, latar belakang, tujuan, lokasi dan waktu pelaksanaan, tim panitia atau pelaksana, peserta, serta anggaran dan pertanggungjawaban. Pada bagian ini juga dapat dijelaskan evaluasi kegiatan.</a:t>
            </a:r>
          </a:p>
        </p:txBody>
      </p:sp>
      <p:sp>
        <p:nvSpPr>
          <p:cNvPr id="20" name="TextBox 19">
            <a:extLst>
              <a:ext uri="{FF2B5EF4-FFF2-40B4-BE49-F238E27FC236}">
                <a16:creationId xmlns:a16="http://schemas.microsoft.com/office/drawing/2014/main" id="{1998CCCE-DA5E-7DF0-3136-5A08D4C34C0B}"/>
              </a:ext>
            </a:extLst>
          </p:cNvPr>
          <p:cNvSpPr txBox="1"/>
          <p:nvPr/>
        </p:nvSpPr>
        <p:spPr>
          <a:xfrm>
            <a:off x="8326521" y="2836328"/>
            <a:ext cx="3520440" cy="553998"/>
          </a:xfrm>
          <a:prstGeom prst="rect">
            <a:avLst/>
          </a:prstGeom>
          <a:noFill/>
        </p:spPr>
        <p:txBody>
          <a:bodyPr wrap="square" rtlCol="0">
            <a:spAutoFit/>
          </a:bodyPr>
          <a:lstStyle/>
          <a:p>
            <a:pPr algn="just"/>
            <a:r>
              <a:rPr lang="id-ID" sz="1500" dirty="0">
                <a:latin typeface="Quire Sans Light" panose="020B0302040400020003" pitchFamily="34" charset="0"/>
              </a:rPr>
              <a:t>Bagian ini memuat kepustakaan, indeks, dan lampiran.</a:t>
            </a:r>
          </a:p>
        </p:txBody>
      </p:sp>
    </p:spTree>
    <p:extLst>
      <p:ext uri="{BB962C8B-B14F-4D97-AF65-F5344CB8AC3E}">
        <p14:creationId xmlns:p14="http://schemas.microsoft.com/office/powerpoint/2010/main" val="1339955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9F2A1A2-4763-A393-904D-ADDAC4ED4D9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3615"/>
          <a:stretch/>
        </p:blipFill>
        <p:spPr>
          <a:xfrm>
            <a:off x="5046132" y="696169"/>
            <a:ext cx="8511823" cy="5040000"/>
          </a:xfrm>
          <a:prstGeom prst="flowChartOnlineStorage">
            <a:avLst/>
          </a:prstGeom>
        </p:spPr>
      </p:pic>
      <p:grpSp>
        <p:nvGrpSpPr>
          <p:cNvPr id="2" name="Group 1">
            <a:extLst>
              <a:ext uri="{FF2B5EF4-FFF2-40B4-BE49-F238E27FC236}">
                <a16:creationId xmlns:a16="http://schemas.microsoft.com/office/drawing/2014/main" id="{442181BE-AB82-F355-561E-E3B45D7F7308}"/>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1D795ED-E7A7-78C0-BA95-B921298C00CE}"/>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62F5F49A-D71F-6A5C-89F3-BB63FA6AAB43}"/>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075E040-EC2F-E9BA-A880-05EF19A35F43}"/>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19BB321F-EDDA-A3FF-0A3A-A00654FCEFD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33373F6D-7E0F-9AFE-A7E7-BFF30B12F88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952C5141-AAD8-5B0F-1064-465907950A3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TextBox 8">
            <a:extLst>
              <a:ext uri="{FF2B5EF4-FFF2-40B4-BE49-F238E27FC236}">
                <a16:creationId xmlns:a16="http://schemas.microsoft.com/office/drawing/2014/main" id="{50C2D106-92CA-618E-73C3-E3AA8094366F}"/>
              </a:ext>
            </a:extLst>
          </p:cNvPr>
          <p:cNvSpPr txBox="1"/>
          <p:nvPr/>
        </p:nvSpPr>
        <p:spPr>
          <a:xfrm>
            <a:off x="439386" y="1281941"/>
            <a:ext cx="4041173" cy="4524315"/>
          </a:xfrm>
          <a:prstGeom prst="rect">
            <a:avLst/>
          </a:prstGeom>
          <a:noFill/>
        </p:spPr>
        <p:txBody>
          <a:bodyPr wrap="square" rtlCol="0">
            <a:spAutoFit/>
          </a:bodyPr>
          <a:lstStyle/>
          <a:p>
            <a:pPr algn="just"/>
            <a:r>
              <a:rPr lang="id-ID" sz="1600" dirty="0">
                <a:latin typeface="Quire Sans Light" panose="020B0302040400020003" pitchFamily="34" charset="0"/>
              </a:rPr>
              <a:t>Perhatikan gambar berikut, tampak sekelompok orang yang sedang berpegangan tangan. </a:t>
            </a:r>
            <a:r>
              <a:rPr lang="id-ID" sz="1600" dirty="0" err="1">
                <a:latin typeface="Quire Sans Light" panose="020B0302040400020003" pitchFamily="34" charset="0"/>
              </a:rPr>
              <a:t>Tecermin</a:t>
            </a:r>
            <a:r>
              <a:rPr lang="id-ID" sz="1600" dirty="0">
                <a:latin typeface="Quire Sans Light" panose="020B0302040400020003" pitchFamily="34" charset="0"/>
              </a:rPr>
              <a:t> keharmonisan di antara mereka </a:t>
            </a:r>
            <a:r>
              <a:rPr lang="id-ID" sz="1600" dirty="0" err="1">
                <a:latin typeface="Quire Sans Light" panose="020B0302040400020003" pitchFamily="34" charset="0"/>
              </a:rPr>
              <a:t>karenna</a:t>
            </a:r>
            <a:r>
              <a:rPr lang="id-ID" sz="1600" dirty="0">
                <a:latin typeface="Quire Sans Light" panose="020B0302040400020003" pitchFamily="34" charset="0"/>
              </a:rPr>
              <a:t> semuanya berkumpul bersama dan saling berpegangan tangan.</a:t>
            </a:r>
          </a:p>
          <a:p>
            <a:pPr marL="342900" indent="-342900" algn="just">
              <a:buFont typeface="+mj-lt"/>
              <a:buAutoNum type="arabicPeriod"/>
            </a:pPr>
            <a:r>
              <a:rPr lang="id-ID" sz="1600" dirty="0">
                <a:latin typeface="Quire Sans Light" panose="020B0302040400020003" pitchFamily="34" charset="0"/>
              </a:rPr>
              <a:t>Apakah kondisi pada gambar mencerminkan harmoni sosial?</a:t>
            </a:r>
          </a:p>
          <a:p>
            <a:pPr marL="342900" indent="-342900" algn="just">
              <a:buFont typeface="+mj-lt"/>
              <a:buAutoNum type="arabicPeriod"/>
            </a:pPr>
            <a:r>
              <a:rPr lang="id-ID" sz="1600" dirty="0">
                <a:latin typeface="Quire Sans Light" panose="020B0302040400020003" pitchFamily="34" charset="0"/>
              </a:rPr>
              <a:t>Apakah prinsip integrasi, inklusi, dan kohesi sosial ditunjukkan oleh orang-orang pada gambar?</a:t>
            </a:r>
          </a:p>
          <a:p>
            <a:pPr marL="342900" indent="-342900" algn="just">
              <a:buFont typeface="+mj-lt"/>
              <a:buAutoNum type="arabicPeriod"/>
            </a:pPr>
            <a:r>
              <a:rPr lang="id-ID" sz="1600" dirty="0">
                <a:latin typeface="Quire Sans Light" panose="020B0302040400020003" pitchFamily="34" charset="0"/>
              </a:rPr>
              <a:t>Bagaimana cara membangun harmoni sosial dalam masyarakat?</a:t>
            </a:r>
          </a:p>
          <a:p>
            <a:pPr marL="342900" indent="-342900" algn="just">
              <a:buFont typeface="+mj-lt"/>
              <a:buAutoNum type="arabicPeriod"/>
            </a:pPr>
            <a:r>
              <a:rPr lang="id-ID" sz="1600" dirty="0">
                <a:latin typeface="Quire Sans Light" panose="020B0302040400020003" pitchFamily="34" charset="0"/>
              </a:rPr>
              <a:t>Apakah Anda dapat berpartisipasi aktif dalam membangun harmoni sosial dalam kehidupan sehari-hari di lingkungan sekitar?</a:t>
            </a:r>
          </a:p>
          <a:p>
            <a:pPr marL="342900" indent="-342900" algn="just">
              <a:buFont typeface="+mj-lt"/>
              <a:buAutoNum type="arabicPeriod"/>
            </a:pPr>
            <a:endParaRPr lang="id-ID" sz="1600" dirty="0">
              <a:latin typeface="Quire Sans Light" panose="020B0302040400020003" pitchFamily="34" charset="0"/>
            </a:endParaRPr>
          </a:p>
          <a:p>
            <a:pPr algn="just"/>
            <a:endParaRPr lang="id-ID" sz="1600" dirty="0">
              <a:latin typeface="Quire Sans Light" panose="020B0302040400020003" pitchFamily="34" charset="0"/>
            </a:endParaRPr>
          </a:p>
        </p:txBody>
      </p:sp>
    </p:spTree>
    <p:extLst>
      <p:ext uri="{BB962C8B-B14F-4D97-AF65-F5344CB8AC3E}">
        <p14:creationId xmlns:p14="http://schemas.microsoft.com/office/powerpoint/2010/main" val="1368149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2" name="Picture 11">
            <a:extLst>
              <a:ext uri="{FF2B5EF4-FFF2-40B4-BE49-F238E27FC236}">
                <a16:creationId xmlns:a16="http://schemas.microsoft.com/office/drawing/2014/main" id="{1BABE497-6407-7F0A-DCF4-34AD448E3E13}"/>
              </a:ext>
            </a:extLst>
          </p:cNvPr>
          <p:cNvPicPr>
            <a:picLocks noChangeAspect="1"/>
          </p:cNvPicPr>
          <p:nvPr/>
        </p:nvPicPr>
        <p:blipFill>
          <a:blip r:embed="rId5"/>
          <a:stretch>
            <a:fillRect/>
          </a:stretch>
        </p:blipFill>
        <p:spPr>
          <a:xfrm>
            <a:off x="5225842" y="2220686"/>
            <a:ext cx="6114599" cy="4076399"/>
          </a:xfrm>
          <a:prstGeom prst="rect">
            <a:avLst/>
          </a:prstGeom>
        </p:spPr>
      </p:pic>
      <p:sp>
        <p:nvSpPr>
          <p:cNvPr id="13" name="TextBox 12">
            <a:extLst>
              <a:ext uri="{FF2B5EF4-FFF2-40B4-BE49-F238E27FC236}">
                <a16:creationId xmlns:a16="http://schemas.microsoft.com/office/drawing/2014/main" id="{71BC7FC6-AD7A-C48C-05CB-E4B61694A262}"/>
              </a:ext>
            </a:extLst>
          </p:cNvPr>
          <p:cNvSpPr txBox="1"/>
          <p:nvPr/>
        </p:nvSpPr>
        <p:spPr>
          <a:xfrm>
            <a:off x="1056904" y="2113773"/>
            <a:ext cx="4814997" cy="1569660"/>
          </a:xfrm>
          <a:prstGeom prst="rect">
            <a:avLst/>
          </a:prstGeom>
          <a:noFill/>
        </p:spPr>
        <p:txBody>
          <a:bodyPr wrap="square" rtlCol="0">
            <a:spAutoFit/>
          </a:bodyPr>
          <a:lstStyle/>
          <a:p>
            <a:pPr marL="514350" indent="-514350">
              <a:buFont typeface="+mj-lt"/>
              <a:buAutoNum type="alphaUcPeriod"/>
            </a:pPr>
            <a:r>
              <a:rPr lang="id-ID" sz="3200" dirty="0" err="1">
                <a:solidFill>
                  <a:srgbClr val="C6463B"/>
                </a:solidFill>
                <a:latin typeface="Cooper Black" panose="0208090404030B020404" pitchFamily="18" charset="77"/>
                <a:ea typeface="Dotum" panose="020B0600000101010101" pitchFamily="34" charset="-127"/>
              </a:rPr>
              <a:t>Prinsip-Prinsip</a:t>
            </a:r>
            <a:r>
              <a:rPr lang="id-ID" sz="3200" dirty="0">
                <a:solidFill>
                  <a:srgbClr val="C6463B"/>
                </a:solidFill>
                <a:latin typeface="Cooper Black" panose="0208090404030B020404" pitchFamily="18" charset="77"/>
                <a:ea typeface="Dotum" panose="020B0600000101010101" pitchFamily="34" charset="-127"/>
              </a:rPr>
              <a:t> dalam Membangun Harmoni Sosial</a:t>
            </a:r>
          </a:p>
        </p:txBody>
      </p:sp>
    </p:spTree>
    <p:extLst>
      <p:ext uri="{BB962C8B-B14F-4D97-AF65-F5344CB8AC3E}">
        <p14:creationId xmlns:p14="http://schemas.microsoft.com/office/powerpoint/2010/main" val="3776712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 name="TextBox 3">
            <a:extLst>
              <a:ext uri="{FF2B5EF4-FFF2-40B4-BE49-F238E27FC236}">
                <a16:creationId xmlns:a16="http://schemas.microsoft.com/office/drawing/2014/main" id="{859CD409-7363-772B-5140-0E217534E236}"/>
              </a:ext>
            </a:extLst>
          </p:cNvPr>
          <p:cNvSpPr txBox="1"/>
          <p:nvPr/>
        </p:nvSpPr>
        <p:spPr>
          <a:xfrm>
            <a:off x="909087" y="1659285"/>
            <a:ext cx="4546450" cy="1323439"/>
          </a:xfrm>
          <a:prstGeom prst="rect">
            <a:avLst/>
          </a:prstGeom>
          <a:noFill/>
        </p:spPr>
        <p:txBody>
          <a:bodyPr wrap="square" rtlCol="0">
            <a:spAutoFit/>
          </a:bodyPr>
          <a:lstStyle/>
          <a:p>
            <a:pPr algn="just"/>
            <a:r>
              <a:rPr lang="id-ID" sz="1600" dirty="0">
                <a:latin typeface="Quire Sans Light" panose="020B0302040400020003" pitchFamily="34" charset="0"/>
              </a:rPr>
              <a:t>Harmoni sosial adalah kondisi ketika individu hidup sejalan dan serasi dengan tujuan masyarakatnya. Masing-masing anggota masyarakat dapat menjalani hidup secara baik sesuai kodrat dan posisi sosialnya.</a:t>
            </a:r>
          </a:p>
        </p:txBody>
      </p:sp>
      <p:sp>
        <p:nvSpPr>
          <p:cNvPr id="5" name="TextBox 4">
            <a:extLst>
              <a:ext uri="{FF2B5EF4-FFF2-40B4-BE49-F238E27FC236}">
                <a16:creationId xmlns:a16="http://schemas.microsoft.com/office/drawing/2014/main" id="{198993E6-6042-5E25-AF34-54FAD21A5303}"/>
              </a:ext>
            </a:extLst>
          </p:cNvPr>
          <p:cNvSpPr txBox="1"/>
          <p:nvPr/>
        </p:nvSpPr>
        <p:spPr>
          <a:xfrm>
            <a:off x="6736465" y="1659285"/>
            <a:ext cx="4546450" cy="3539430"/>
          </a:xfrm>
          <a:prstGeom prst="rect">
            <a:avLst/>
          </a:prstGeom>
          <a:noFill/>
        </p:spPr>
        <p:txBody>
          <a:bodyPr wrap="square" rtlCol="0">
            <a:spAutoFit/>
          </a:bodyPr>
          <a:lstStyle/>
          <a:p>
            <a:pPr algn="just"/>
            <a:r>
              <a:rPr lang="id-ID" sz="1600" dirty="0">
                <a:latin typeface="Quire Sans Light" panose="020B0302040400020003" pitchFamily="34" charset="0"/>
              </a:rPr>
              <a:t>Harmoni sosial terjadi dalam masyarakat yang ditandai dengan solidaritas. Ada dua jenis solidaritas, yakni solidaritas mekanik dan solidaritas organik.</a:t>
            </a:r>
          </a:p>
          <a:p>
            <a:pPr marL="342900" indent="-342900" algn="just">
              <a:buFont typeface="+mj-lt"/>
              <a:buAutoNum type="alphaLcPeriod"/>
            </a:pPr>
            <a:r>
              <a:rPr lang="id-ID" sz="1600" dirty="0">
                <a:latin typeface="Quire Sans Light" panose="020B0302040400020003" pitchFamily="34" charset="0"/>
              </a:rPr>
              <a:t>Solidaritas mekanik muncul ketika individu memainkan peran yang sama dalam masyarakat. Solidaritas mekanik mengacu pada jenis solidaritas sosial masyarakat </a:t>
            </a:r>
            <a:r>
              <a:rPr lang="id-ID" sz="1600" dirty="0" err="1">
                <a:latin typeface="Quire Sans Light" panose="020B0302040400020003" pitchFamily="34" charset="0"/>
              </a:rPr>
              <a:t>praindustri</a:t>
            </a:r>
            <a:r>
              <a:rPr lang="id-ID" sz="1600" dirty="0">
                <a:latin typeface="Quire Sans Light" panose="020B0302040400020003" pitchFamily="34" charset="0"/>
              </a:rPr>
              <a:t> di mana ada pembagian kerja minimal.</a:t>
            </a:r>
          </a:p>
          <a:p>
            <a:pPr marL="342900" indent="-342900" algn="just">
              <a:buFont typeface="+mj-lt"/>
              <a:buAutoNum type="alphaLcPeriod"/>
            </a:pPr>
            <a:r>
              <a:rPr lang="id-ID" sz="1600" dirty="0">
                <a:latin typeface="Quire Sans Light" panose="020B0302040400020003" pitchFamily="34" charset="0"/>
              </a:rPr>
              <a:t>Dalam masyarakat dengan solidaritas organik, kesatuan didasarkan pada diferensiasi </a:t>
            </a:r>
            <a:r>
              <a:rPr lang="id-ID" sz="1600" dirty="0" err="1">
                <a:latin typeface="Quire Sans Light" panose="020B0302040400020003" pitchFamily="34" charset="0"/>
              </a:rPr>
              <a:t>pedan</a:t>
            </a:r>
            <a:r>
              <a:rPr lang="id-ID" sz="1600" dirty="0">
                <a:latin typeface="Quire Sans Light" panose="020B0302040400020003" pitchFamily="34" charset="0"/>
              </a:rPr>
              <a:t> dan bukan kesamaan. Peran tidak lagi selalu sama, tetapi peran-peran tersebut selalu saling terkait.</a:t>
            </a:r>
          </a:p>
        </p:txBody>
      </p:sp>
      <p:sp>
        <p:nvSpPr>
          <p:cNvPr id="6" name="Rounded Rectangle 5">
            <a:extLst>
              <a:ext uri="{FF2B5EF4-FFF2-40B4-BE49-F238E27FC236}">
                <a16:creationId xmlns:a16="http://schemas.microsoft.com/office/drawing/2014/main" id="{047ECDF2-227F-E41B-E65B-606B88168F1E}"/>
              </a:ext>
            </a:extLst>
          </p:cNvPr>
          <p:cNvSpPr/>
          <p:nvPr/>
        </p:nvSpPr>
        <p:spPr>
          <a:xfrm>
            <a:off x="909086" y="785038"/>
            <a:ext cx="603250" cy="545782"/>
          </a:xfrm>
          <a:prstGeom prst="roundRect">
            <a:avLst/>
          </a:prstGeom>
          <a:solidFill>
            <a:srgbClr val="C6463B">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7" name="TextBox 6">
            <a:extLst>
              <a:ext uri="{FF2B5EF4-FFF2-40B4-BE49-F238E27FC236}">
                <a16:creationId xmlns:a16="http://schemas.microsoft.com/office/drawing/2014/main" id="{30C8F41C-D321-89AC-9A22-B06876D82FA1}"/>
              </a:ext>
            </a:extLst>
          </p:cNvPr>
          <p:cNvSpPr txBox="1"/>
          <p:nvPr/>
        </p:nvSpPr>
        <p:spPr>
          <a:xfrm>
            <a:off x="1546626" y="873263"/>
            <a:ext cx="3474720" cy="369332"/>
          </a:xfrm>
          <a:prstGeom prst="rect">
            <a:avLst/>
          </a:prstGeom>
          <a:noFill/>
        </p:spPr>
        <p:txBody>
          <a:bodyPr wrap="square" rtlCol="0">
            <a:spAutoFit/>
          </a:bodyPr>
          <a:lstStyle/>
          <a:p>
            <a:r>
              <a:rPr lang="id-ID" dirty="0">
                <a:solidFill>
                  <a:srgbClr val="C6463B"/>
                </a:solidFill>
                <a:latin typeface="Hiragino Kaku Gothic StdN W8" panose="020B0800000000000000" pitchFamily="34" charset="-128"/>
                <a:ea typeface="Hiragino Kaku Gothic StdN W8" panose="020B0800000000000000" pitchFamily="34" charset="-128"/>
              </a:rPr>
              <a:t>Hakikat Harmoni Sosial</a:t>
            </a:r>
          </a:p>
        </p:txBody>
      </p:sp>
      <p:sp>
        <p:nvSpPr>
          <p:cNvPr id="2" name="TextBox 1">
            <a:extLst>
              <a:ext uri="{FF2B5EF4-FFF2-40B4-BE49-F238E27FC236}">
                <a16:creationId xmlns:a16="http://schemas.microsoft.com/office/drawing/2014/main" id="{F29E6709-57CC-C1AB-98D4-B8DA3B2A34F2}"/>
              </a:ext>
            </a:extLst>
          </p:cNvPr>
          <p:cNvSpPr txBox="1"/>
          <p:nvPr/>
        </p:nvSpPr>
        <p:spPr>
          <a:xfrm>
            <a:off x="909087" y="3213557"/>
            <a:ext cx="4546450" cy="1323439"/>
          </a:xfrm>
          <a:prstGeom prst="rect">
            <a:avLst/>
          </a:prstGeom>
          <a:noFill/>
        </p:spPr>
        <p:txBody>
          <a:bodyPr wrap="square" rtlCol="0">
            <a:spAutoFit/>
          </a:bodyPr>
          <a:lstStyle/>
          <a:p>
            <a:pPr algn="just"/>
            <a:r>
              <a:rPr lang="id-ID" sz="1600" b="1" dirty="0">
                <a:latin typeface="Quire Sans" panose="020B0502040400020003" pitchFamily="34" charset="0"/>
                <a:cs typeface="Quire Sans" panose="020B0502040400020003" pitchFamily="34" charset="0"/>
              </a:rPr>
              <a:t>Herbert Spencer </a:t>
            </a:r>
            <a:r>
              <a:rPr lang="id-ID" sz="1600" dirty="0">
                <a:latin typeface="Quire Sans Light" panose="020B0302040400020003" pitchFamily="34" charset="0"/>
              </a:rPr>
              <a:t>menyatakan bahwa di dalam masyarakat industri, harmoni sosial pada dasarnya berasal dari pembagian kerja. Setiap individu mengorbankan dirinya untuk fungsi tertentu dalam tatanan masyarakat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rminator 16">
            <a:extLst>
              <a:ext uri="{FF2B5EF4-FFF2-40B4-BE49-F238E27FC236}">
                <a16:creationId xmlns:a16="http://schemas.microsoft.com/office/drawing/2014/main" id="{1E55FD50-1E29-DAF0-E28F-268D3E541104}"/>
              </a:ext>
            </a:extLst>
          </p:cNvPr>
          <p:cNvSpPr/>
          <p:nvPr/>
        </p:nvSpPr>
        <p:spPr>
          <a:xfrm>
            <a:off x="1116775" y="1114266"/>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Terminator 17">
            <a:extLst>
              <a:ext uri="{FF2B5EF4-FFF2-40B4-BE49-F238E27FC236}">
                <a16:creationId xmlns:a16="http://schemas.microsoft.com/office/drawing/2014/main" id="{033D8D19-3ABB-DF42-95FE-2010266937EC}"/>
              </a:ext>
            </a:extLst>
          </p:cNvPr>
          <p:cNvSpPr/>
          <p:nvPr/>
        </p:nvSpPr>
        <p:spPr>
          <a:xfrm>
            <a:off x="1941162" y="1114266"/>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Terminator 18">
            <a:extLst>
              <a:ext uri="{FF2B5EF4-FFF2-40B4-BE49-F238E27FC236}">
                <a16:creationId xmlns:a16="http://schemas.microsoft.com/office/drawing/2014/main" id="{9C34764A-0CEF-A860-66EE-69C4748EEFAC}"/>
              </a:ext>
            </a:extLst>
          </p:cNvPr>
          <p:cNvSpPr/>
          <p:nvPr/>
        </p:nvSpPr>
        <p:spPr>
          <a:xfrm>
            <a:off x="2776979" y="1114123"/>
            <a:ext cx="1370710" cy="554425"/>
          </a:xfrm>
          <a:prstGeom prst="flowChartTerminator">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1EA2834-3DC2-AF2C-F589-14192CBFE135}"/>
              </a:ext>
            </a:extLst>
          </p:cNvPr>
          <p:cNvSpPr/>
          <p:nvPr/>
        </p:nvSpPr>
        <p:spPr>
          <a:xfrm>
            <a:off x="368300" y="265749"/>
            <a:ext cx="603250" cy="545782"/>
          </a:xfrm>
          <a:prstGeom prst="roundRect">
            <a:avLst/>
          </a:prstGeom>
          <a:solidFill>
            <a:srgbClr val="C6463B">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0" name="TextBox 9">
            <a:extLst>
              <a:ext uri="{FF2B5EF4-FFF2-40B4-BE49-F238E27FC236}">
                <a16:creationId xmlns:a16="http://schemas.microsoft.com/office/drawing/2014/main" id="{2B7AC028-317A-C3C1-822E-26F7E247C4DE}"/>
              </a:ext>
            </a:extLst>
          </p:cNvPr>
          <p:cNvSpPr txBox="1"/>
          <p:nvPr/>
        </p:nvSpPr>
        <p:spPr>
          <a:xfrm>
            <a:off x="1005840" y="353974"/>
            <a:ext cx="3474720" cy="369332"/>
          </a:xfrm>
          <a:prstGeom prst="rect">
            <a:avLst/>
          </a:prstGeom>
          <a:noFill/>
        </p:spPr>
        <p:txBody>
          <a:bodyPr wrap="square" rtlCol="0">
            <a:spAutoFit/>
          </a:bodyPr>
          <a:lstStyle/>
          <a:p>
            <a:r>
              <a:rPr lang="id-ID" dirty="0">
                <a:solidFill>
                  <a:srgbClr val="C6463B"/>
                </a:solidFill>
                <a:latin typeface="Hiragino Kaku Gothic StdN W8" panose="020B0800000000000000" pitchFamily="34" charset="-128"/>
                <a:ea typeface="Hiragino Kaku Gothic StdN W8" panose="020B0800000000000000" pitchFamily="34" charset="-128"/>
              </a:rPr>
              <a:t>Integrasi Sosial</a:t>
            </a:r>
          </a:p>
        </p:txBody>
      </p:sp>
      <p:sp>
        <p:nvSpPr>
          <p:cNvPr id="12" name="Rounded Rectangle 11">
            <a:extLst>
              <a:ext uri="{FF2B5EF4-FFF2-40B4-BE49-F238E27FC236}">
                <a16:creationId xmlns:a16="http://schemas.microsoft.com/office/drawing/2014/main" id="{4951C498-E63B-829E-0D53-4802E2204C9C}"/>
              </a:ext>
            </a:extLst>
          </p:cNvPr>
          <p:cNvSpPr/>
          <p:nvPr/>
        </p:nvSpPr>
        <p:spPr>
          <a:xfrm>
            <a:off x="1117280" y="1319201"/>
            <a:ext cx="9457940" cy="4007179"/>
          </a:xfrm>
          <a:prstGeom prst="roundRect">
            <a:avLst>
              <a:gd name="adj" fmla="val 0"/>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sz="1600" dirty="0">
              <a:latin typeface="Quire Sans" panose="020B0502040400020003" pitchFamily="34" charset="0"/>
              <a:cs typeface="Quire Sans" panose="020B0502040400020003" pitchFamily="34" charset="0"/>
            </a:endParaRPr>
          </a:p>
        </p:txBody>
      </p:sp>
      <p:sp>
        <p:nvSpPr>
          <p:cNvPr id="13" name="TextBox 12">
            <a:extLst>
              <a:ext uri="{FF2B5EF4-FFF2-40B4-BE49-F238E27FC236}">
                <a16:creationId xmlns:a16="http://schemas.microsoft.com/office/drawing/2014/main" id="{B66FA1AD-592B-4D66-54E1-5CCBD7375D5A}"/>
              </a:ext>
            </a:extLst>
          </p:cNvPr>
          <p:cNvSpPr txBox="1"/>
          <p:nvPr/>
        </p:nvSpPr>
        <p:spPr>
          <a:xfrm>
            <a:off x="1257300" y="1451610"/>
            <a:ext cx="9144000" cy="1323439"/>
          </a:xfrm>
          <a:prstGeom prst="rect">
            <a:avLst/>
          </a:prstGeom>
          <a:noFill/>
        </p:spPr>
        <p:txBody>
          <a:bodyPr wrap="square" rtlCol="0">
            <a:spAutoFit/>
          </a:bodyPr>
          <a:lstStyle/>
          <a:p>
            <a:pPr algn="just"/>
            <a:r>
              <a:rPr lang="id-ID" sz="1600" dirty="0">
                <a:latin typeface="Quire Sans Light" panose="020B0302040400020003" pitchFamily="34" charset="0"/>
              </a:rPr>
              <a:t>Integrasi sosial adalah proses penyesuaian unsur-unsur yang berbeda dalam masyarakat sehingga menjadi satu kesatuan. Unsur-unsur yang berbeda meliputi perbedaan kedudukan sosial, ras, etnis, agama, bahasa, kebiasaan, sistem nilai, dan norma. Integrasi sosial akan terbentuk apabila sebagian besar anggota masyarakat sepakat mengenai struktur kemasyarakatan yang dibangun, termasuk nilai-nilai, norma-norma, dan pranata-pranata sosial.</a:t>
            </a:r>
          </a:p>
        </p:txBody>
      </p:sp>
      <p:sp>
        <p:nvSpPr>
          <p:cNvPr id="15" name="TextBox 14">
            <a:extLst>
              <a:ext uri="{FF2B5EF4-FFF2-40B4-BE49-F238E27FC236}">
                <a16:creationId xmlns:a16="http://schemas.microsoft.com/office/drawing/2014/main" id="{874DDDBA-612C-E924-5419-8EBDB68C7F99}"/>
              </a:ext>
            </a:extLst>
          </p:cNvPr>
          <p:cNvSpPr txBox="1"/>
          <p:nvPr/>
        </p:nvSpPr>
        <p:spPr>
          <a:xfrm>
            <a:off x="1257300" y="2907458"/>
            <a:ext cx="9144000" cy="2308324"/>
          </a:xfrm>
          <a:prstGeom prst="rect">
            <a:avLst/>
          </a:prstGeom>
          <a:noFill/>
        </p:spPr>
        <p:txBody>
          <a:bodyPr wrap="square" rtlCol="0">
            <a:spAutoFit/>
          </a:bodyPr>
          <a:lstStyle/>
          <a:p>
            <a:pPr algn="just"/>
            <a:r>
              <a:rPr lang="id-ID" sz="1600" b="1" dirty="0">
                <a:latin typeface="Quire Sans" panose="020B0502040400020003" pitchFamily="34" charset="0"/>
                <a:cs typeface="Quire Sans" panose="020B0502040400020003" pitchFamily="34" charset="0"/>
              </a:rPr>
              <a:t>William </a:t>
            </a:r>
            <a:r>
              <a:rPr lang="id-ID" sz="1600" b="1" dirty="0" err="1">
                <a:latin typeface="Quire Sans" panose="020B0502040400020003" pitchFamily="34" charset="0"/>
                <a:cs typeface="Quire Sans" panose="020B0502040400020003" pitchFamily="34" charset="0"/>
              </a:rPr>
              <a:t>Fielding</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Ogburn</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rPr>
              <a:t>dan </a:t>
            </a:r>
            <a:r>
              <a:rPr lang="id-ID" sz="1600" b="1" dirty="0">
                <a:latin typeface="Quire Sans" panose="020B0502040400020003" pitchFamily="34" charset="0"/>
                <a:cs typeface="Quire Sans" panose="020B0502040400020003" pitchFamily="34" charset="0"/>
              </a:rPr>
              <a:t>Meyer </a:t>
            </a:r>
            <a:r>
              <a:rPr lang="id-ID" sz="1600" b="1" dirty="0" err="1">
                <a:latin typeface="Quire Sans" panose="020B0502040400020003" pitchFamily="34" charset="0"/>
                <a:cs typeface="Quire Sans" panose="020B0502040400020003" pitchFamily="34" charset="0"/>
              </a:rPr>
              <a:t>Francis</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Nimkoff</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rPr>
              <a:t>menyebutkan beberapa syarat terwujudnya integrasi sosial, antara lain sebagai berikut.</a:t>
            </a:r>
          </a:p>
          <a:p>
            <a:pPr marL="342900" indent="-342900" algn="just">
              <a:buFont typeface="+mj-lt"/>
              <a:buAutoNum type="alphaLcPeriod"/>
            </a:pPr>
            <a:r>
              <a:rPr lang="id-ID" sz="1600" dirty="0">
                <a:latin typeface="Quire Sans Light" panose="020B0302040400020003" pitchFamily="34" charset="0"/>
              </a:rPr>
              <a:t>Anggota-anggota masyarakat merasa berhasil saling mengisi kebutuhan-kebutuhan di antara mereka. Terpenuhinya kebutuhan-kebutuhan tersebut menyebabkan setiap anggota masyarakat saling menjaga keterikatan antara satu dengan yang lainnya.</a:t>
            </a:r>
          </a:p>
          <a:p>
            <a:pPr marL="342900" indent="-342900" algn="just">
              <a:buFont typeface="+mj-lt"/>
              <a:buAutoNum type="alphaLcPeriod"/>
            </a:pPr>
            <a:r>
              <a:rPr lang="id-ID" sz="1600" dirty="0">
                <a:latin typeface="Quire Sans Light" panose="020B0302040400020003" pitchFamily="34" charset="0"/>
              </a:rPr>
              <a:t>Masyarakat berhasil menciptakan kesepakatan (konsensus) bersama mengenai norma dan nilai-nilai sosial yang dilestarikan dan dijadikan pedoman.</a:t>
            </a:r>
          </a:p>
          <a:p>
            <a:pPr marL="342900" indent="-342900" algn="just">
              <a:buFont typeface="+mj-lt"/>
              <a:buAutoNum type="alphaLcPeriod"/>
            </a:pPr>
            <a:r>
              <a:rPr lang="id-ID" sz="1600" dirty="0">
                <a:latin typeface="Quire Sans Light" panose="020B0302040400020003" pitchFamily="34" charset="0"/>
              </a:rPr>
              <a:t>Norma-norma dan nilai sosial itu berlaku cukup lama, tidak mudah berubah, dan dijalankan secara konsisten oleh seluruh anggota masyarakat.</a:t>
            </a:r>
          </a:p>
        </p:txBody>
      </p:sp>
    </p:spTree>
    <p:extLst>
      <p:ext uri="{BB962C8B-B14F-4D97-AF65-F5344CB8AC3E}">
        <p14:creationId xmlns:p14="http://schemas.microsoft.com/office/powerpoint/2010/main" val="3875917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F4380BC-D151-2E95-A39A-B913B775D2E1}"/>
              </a:ext>
            </a:extLst>
          </p:cNvPr>
          <p:cNvSpPr/>
          <p:nvPr/>
        </p:nvSpPr>
        <p:spPr>
          <a:xfrm>
            <a:off x="368300" y="265749"/>
            <a:ext cx="603250" cy="545782"/>
          </a:xfrm>
          <a:prstGeom prst="roundRect">
            <a:avLst/>
          </a:prstGeom>
          <a:solidFill>
            <a:srgbClr val="C6463B">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0" name="TextBox 9">
            <a:extLst>
              <a:ext uri="{FF2B5EF4-FFF2-40B4-BE49-F238E27FC236}">
                <a16:creationId xmlns:a16="http://schemas.microsoft.com/office/drawing/2014/main" id="{A6C2D3CD-A6B3-3828-A893-8CADE1720B64}"/>
              </a:ext>
            </a:extLst>
          </p:cNvPr>
          <p:cNvSpPr txBox="1"/>
          <p:nvPr/>
        </p:nvSpPr>
        <p:spPr>
          <a:xfrm>
            <a:off x="1005840" y="353974"/>
            <a:ext cx="3474720" cy="369332"/>
          </a:xfrm>
          <a:prstGeom prst="rect">
            <a:avLst/>
          </a:prstGeom>
          <a:noFill/>
        </p:spPr>
        <p:txBody>
          <a:bodyPr wrap="square" rtlCol="0">
            <a:spAutoFit/>
          </a:bodyPr>
          <a:lstStyle/>
          <a:p>
            <a:r>
              <a:rPr lang="id-ID" dirty="0">
                <a:solidFill>
                  <a:srgbClr val="C6463B"/>
                </a:solidFill>
                <a:latin typeface="Hiragino Kaku Gothic StdN W8" panose="020B0800000000000000" pitchFamily="34" charset="-128"/>
                <a:ea typeface="Hiragino Kaku Gothic StdN W8" panose="020B0800000000000000" pitchFamily="34" charset="-128"/>
              </a:rPr>
              <a:t>Integrasi Sosial</a:t>
            </a:r>
          </a:p>
        </p:txBody>
      </p:sp>
      <p:sp>
        <p:nvSpPr>
          <p:cNvPr id="11" name="Google Shape;467;p34">
            <a:extLst>
              <a:ext uri="{FF2B5EF4-FFF2-40B4-BE49-F238E27FC236}">
                <a16:creationId xmlns:a16="http://schemas.microsoft.com/office/drawing/2014/main" id="{BCDC0261-28B2-7B97-DD5C-D91B77B22902}"/>
              </a:ext>
            </a:extLst>
          </p:cNvPr>
          <p:cNvSpPr/>
          <p:nvPr/>
        </p:nvSpPr>
        <p:spPr>
          <a:xfrm>
            <a:off x="1005840" y="1204410"/>
            <a:ext cx="500609" cy="465044"/>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a.</a:t>
            </a:r>
            <a:endParaRPr sz="1600" b="1" dirty="0">
              <a:solidFill>
                <a:schemeClr val="bg1"/>
              </a:solidFill>
              <a:latin typeface="Quire Sans" panose="020B0502040400020003" pitchFamily="34" charset="0"/>
              <a:cs typeface="Quire Sans" panose="020B0502040400020003" pitchFamily="34" charset="0"/>
            </a:endParaRPr>
          </a:p>
        </p:txBody>
      </p:sp>
      <p:sp>
        <p:nvSpPr>
          <p:cNvPr id="12" name="TextBox 11">
            <a:extLst>
              <a:ext uri="{FF2B5EF4-FFF2-40B4-BE49-F238E27FC236}">
                <a16:creationId xmlns:a16="http://schemas.microsoft.com/office/drawing/2014/main" id="{AD05E1DB-AC4A-966F-5A2B-FEF59144202B}"/>
              </a:ext>
            </a:extLst>
          </p:cNvPr>
          <p:cNvSpPr txBox="1"/>
          <p:nvPr/>
        </p:nvSpPr>
        <p:spPr>
          <a:xfrm>
            <a:off x="1563280" y="1284222"/>
            <a:ext cx="2917280" cy="323165"/>
          </a:xfrm>
          <a:prstGeom prst="rect">
            <a:avLst/>
          </a:prstGeom>
          <a:noFill/>
        </p:spPr>
        <p:txBody>
          <a:bodyPr wrap="square" rtlCol="0">
            <a:spAutoFit/>
          </a:bodyPr>
          <a:lstStyle/>
          <a:p>
            <a:r>
              <a:rPr lang="id-ID" sz="1500" dirty="0" err="1">
                <a:solidFill>
                  <a:schemeClr val="tx2">
                    <a:lumMod val="50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Homoginetas</a:t>
            </a:r>
            <a:r>
              <a:rPr lang="id-ID" sz="1500" dirty="0">
                <a:solidFill>
                  <a:schemeClr val="tx2">
                    <a:lumMod val="50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 Kelompok</a:t>
            </a:r>
          </a:p>
        </p:txBody>
      </p:sp>
      <p:sp>
        <p:nvSpPr>
          <p:cNvPr id="14" name="TextBox 13">
            <a:extLst>
              <a:ext uri="{FF2B5EF4-FFF2-40B4-BE49-F238E27FC236}">
                <a16:creationId xmlns:a16="http://schemas.microsoft.com/office/drawing/2014/main" id="{79A94021-274A-5BCA-C135-F657D96ECD24}"/>
              </a:ext>
            </a:extLst>
          </p:cNvPr>
          <p:cNvSpPr txBox="1"/>
          <p:nvPr/>
        </p:nvSpPr>
        <p:spPr>
          <a:xfrm>
            <a:off x="1005840" y="744369"/>
            <a:ext cx="8849360" cy="338554"/>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Suatu integrasi sosial dapat berlangsung cepat atau lambat, tergantung pada faktor-faktor berikut.</a:t>
            </a:r>
          </a:p>
        </p:txBody>
      </p:sp>
      <p:sp>
        <p:nvSpPr>
          <p:cNvPr id="15" name="Google Shape;467;p34">
            <a:extLst>
              <a:ext uri="{FF2B5EF4-FFF2-40B4-BE49-F238E27FC236}">
                <a16:creationId xmlns:a16="http://schemas.microsoft.com/office/drawing/2014/main" id="{00F62FB9-921F-B6E6-D470-77D271F6FD08}"/>
              </a:ext>
            </a:extLst>
          </p:cNvPr>
          <p:cNvSpPr/>
          <p:nvPr/>
        </p:nvSpPr>
        <p:spPr>
          <a:xfrm>
            <a:off x="1005840" y="3409767"/>
            <a:ext cx="500609" cy="465044"/>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16" name="TextBox 15">
            <a:extLst>
              <a:ext uri="{FF2B5EF4-FFF2-40B4-BE49-F238E27FC236}">
                <a16:creationId xmlns:a16="http://schemas.microsoft.com/office/drawing/2014/main" id="{50FE14E1-2017-6EF7-F6D9-AE1A5598202E}"/>
              </a:ext>
            </a:extLst>
          </p:cNvPr>
          <p:cNvSpPr txBox="1"/>
          <p:nvPr/>
        </p:nvSpPr>
        <p:spPr>
          <a:xfrm>
            <a:off x="1563280" y="3529485"/>
            <a:ext cx="3203030" cy="323165"/>
          </a:xfrm>
          <a:prstGeom prst="rect">
            <a:avLst/>
          </a:prstGeom>
          <a:noFill/>
        </p:spPr>
        <p:txBody>
          <a:bodyPr wrap="square" rtlCol="0">
            <a:spAutoFit/>
          </a:bodyPr>
          <a:lstStyle/>
          <a:p>
            <a:r>
              <a:rPr lang="id-ID" sz="1500" dirty="0">
                <a:solidFill>
                  <a:schemeClr val="tx2">
                    <a:lumMod val="50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Besar Kecilnya Kelompok</a:t>
            </a:r>
          </a:p>
        </p:txBody>
      </p:sp>
      <p:sp>
        <p:nvSpPr>
          <p:cNvPr id="17" name="Google Shape;467;p34">
            <a:extLst>
              <a:ext uri="{FF2B5EF4-FFF2-40B4-BE49-F238E27FC236}">
                <a16:creationId xmlns:a16="http://schemas.microsoft.com/office/drawing/2014/main" id="{92FBC307-539D-752D-E256-7174A0B7628E}"/>
              </a:ext>
            </a:extLst>
          </p:cNvPr>
          <p:cNvSpPr/>
          <p:nvPr/>
        </p:nvSpPr>
        <p:spPr>
          <a:xfrm>
            <a:off x="6096000" y="1204410"/>
            <a:ext cx="500609" cy="465044"/>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c.</a:t>
            </a:r>
            <a:endParaRPr sz="1600" b="1" dirty="0">
              <a:solidFill>
                <a:schemeClr val="bg1"/>
              </a:solidFill>
              <a:latin typeface="Quire Sans" panose="020B0502040400020003" pitchFamily="34" charset="0"/>
              <a:cs typeface="Quire Sans" panose="020B0502040400020003" pitchFamily="34" charset="0"/>
            </a:endParaRPr>
          </a:p>
        </p:txBody>
      </p:sp>
      <p:sp>
        <p:nvSpPr>
          <p:cNvPr id="18" name="TextBox 17">
            <a:extLst>
              <a:ext uri="{FF2B5EF4-FFF2-40B4-BE49-F238E27FC236}">
                <a16:creationId xmlns:a16="http://schemas.microsoft.com/office/drawing/2014/main" id="{47526164-C59C-1E03-9176-BFD49195B523}"/>
              </a:ext>
            </a:extLst>
          </p:cNvPr>
          <p:cNvSpPr txBox="1"/>
          <p:nvPr/>
        </p:nvSpPr>
        <p:spPr>
          <a:xfrm>
            <a:off x="6653440" y="1284222"/>
            <a:ext cx="2917280" cy="323165"/>
          </a:xfrm>
          <a:prstGeom prst="rect">
            <a:avLst/>
          </a:prstGeom>
          <a:noFill/>
        </p:spPr>
        <p:txBody>
          <a:bodyPr wrap="square" rtlCol="0">
            <a:spAutoFit/>
          </a:bodyPr>
          <a:lstStyle/>
          <a:p>
            <a:r>
              <a:rPr lang="id-ID" sz="1500" dirty="0">
                <a:solidFill>
                  <a:schemeClr val="tx2">
                    <a:lumMod val="50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Mobilitas Geografis</a:t>
            </a:r>
          </a:p>
        </p:txBody>
      </p:sp>
      <p:sp>
        <p:nvSpPr>
          <p:cNvPr id="19" name="Google Shape;467;p34">
            <a:extLst>
              <a:ext uri="{FF2B5EF4-FFF2-40B4-BE49-F238E27FC236}">
                <a16:creationId xmlns:a16="http://schemas.microsoft.com/office/drawing/2014/main" id="{0DF8C25C-2583-DD40-B04E-89E89698AE7D}"/>
              </a:ext>
            </a:extLst>
          </p:cNvPr>
          <p:cNvSpPr/>
          <p:nvPr/>
        </p:nvSpPr>
        <p:spPr>
          <a:xfrm>
            <a:off x="6096000" y="3409767"/>
            <a:ext cx="500609" cy="465044"/>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d.</a:t>
            </a:r>
            <a:endParaRPr sz="1600" b="1" dirty="0">
              <a:solidFill>
                <a:schemeClr val="bg1"/>
              </a:solidFill>
              <a:latin typeface="Quire Sans" panose="020B0502040400020003" pitchFamily="34" charset="0"/>
              <a:cs typeface="Quire Sans" panose="020B0502040400020003" pitchFamily="34" charset="0"/>
            </a:endParaRPr>
          </a:p>
        </p:txBody>
      </p:sp>
      <p:sp>
        <p:nvSpPr>
          <p:cNvPr id="20" name="TextBox 19">
            <a:extLst>
              <a:ext uri="{FF2B5EF4-FFF2-40B4-BE49-F238E27FC236}">
                <a16:creationId xmlns:a16="http://schemas.microsoft.com/office/drawing/2014/main" id="{D96C1BE5-4C12-F100-5630-3EB131A46FB0}"/>
              </a:ext>
            </a:extLst>
          </p:cNvPr>
          <p:cNvSpPr txBox="1"/>
          <p:nvPr/>
        </p:nvSpPr>
        <p:spPr>
          <a:xfrm>
            <a:off x="6653440" y="3489579"/>
            <a:ext cx="2917280" cy="323165"/>
          </a:xfrm>
          <a:prstGeom prst="rect">
            <a:avLst/>
          </a:prstGeom>
          <a:noFill/>
        </p:spPr>
        <p:txBody>
          <a:bodyPr wrap="square" rtlCol="0">
            <a:spAutoFit/>
          </a:bodyPr>
          <a:lstStyle/>
          <a:p>
            <a:r>
              <a:rPr lang="id-ID" sz="1500" dirty="0">
                <a:solidFill>
                  <a:schemeClr val="tx2">
                    <a:lumMod val="50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Efektivitas Komunikasi</a:t>
            </a:r>
          </a:p>
        </p:txBody>
      </p:sp>
      <p:sp>
        <p:nvSpPr>
          <p:cNvPr id="21" name="Rectangle 20">
            <a:extLst>
              <a:ext uri="{FF2B5EF4-FFF2-40B4-BE49-F238E27FC236}">
                <a16:creationId xmlns:a16="http://schemas.microsoft.com/office/drawing/2014/main" id="{BD048106-92EA-F8C4-BA39-AC9474ABE6FC}"/>
              </a:ext>
            </a:extLst>
          </p:cNvPr>
          <p:cNvSpPr/>
          <p:nvPr/>
        </p:nvSpPr>
        <p:spPr>
          <a:xfrm>
            <a:off x="1643290" y="1739320"/>
            <a:ext cx="4014560" cy="15565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68461267-51CE-AA43-6DD9-3BB22EFF8213}"/>
              </a:ext>
            </a:extLst>
          </p:cNvPr>
          <p:cNvSpPr/>
          <p:nvPr/>
        </p:nvSpPr>
        <p:spPr>
          <a:xfrm>
            <a:off x="1643290" y="3975238"/>
            <a:ext cx="4014560" cy="15565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A2DC2F60-8A0F-77B6-53AF-6AEB950CC855}"/>
              </a:ext>
            </a:extLst>
          </p:cNvPr>
          <p:cNvSpPr/>
          <p:nvPr/>
        </p:nvSpPr>
        <p:spPr>
          <a:xfrm>
            <a:off x="6767740" y="1739116"/>
            <a:ext cx="4014560" cy="15565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6861AA47-376B-8134-453C-6198DEF4B9E7}"/>
              </a:ext>
            </a:extLst>
          </p:cNvPr>
          <p:cNvSpPr/>
          <p:nvPr/>
        </p:nvSpPr>
        <p:spPr>
          <a:xfrm>
            <a:off x="6767740" y="3973813"/>
            <a:ext cx="4014560" cy="15565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TextBox 24">
            <a:extLst>
              <a:ext uri="{FF2B5EF4-FFF2-40B4-BE49-F238E27FC236}">
                <a16:creationId xmlns:a16="http://schemas.microsoft.com/office/drawing/2014/main" id="{85497AE0-46FC-7B5F-896A-313B4C582497}"/>
              </a:ext>
            </a:extLst>
          </p:cNvPr>
          <p:cNvSpPr txBox="1"/>
          <p:nvPr/>
        </p:nvSpPr>
        <p:spPr>
          <a:xfrm>
            <a:off x="1737360" y="1820521"/>
            <a:ext cx="3817620" cy="1384995"/>
          </a:xfrm>
          <a:prstGeom prst="rect">
            <a:avLst/>
          </a:prstGeom>
          <a:noFill/>
        </p:spPr>
        <p:txBody>
          <a:bodyPr wrap="square" rtlCol="0">
            <a:spAutoFit/>
          </a:bodyPr>
          <a:lstStyle/>
          <a:p>
            <a:pPr algn="just"/>
            <a:r>
              <a:rPr lang="id-ID" sz="1400" dirty="0">
                <a:latin typeface="Quire Sans Light" panose="020B0302040400020003" pitchFamily="34" charset="0"/>
              </a:rPr>
              <a:t>Dalam kelompok atau masyarakat yang tingkat kemajemukannya rendah, integrasi sosial akan mudah dicapai. Sebaliknya, dalam kelompok atau masyarakat majemuk, integrasi sosial akan sulit dicapai dan memakan waktu yang sangat lama.</a:t>
            </a:r>
          </a:p>
        </p:txBody>
      </p:sp>
      <p:sp>
        <p:nvSpPr>
          <p:cNvPr id="26" name="TextBox 25">
            <a:extLst>
              <a:ext uri="{FF2B5EF4-FFF2-40B4-BE49-F238E27FC236}">
                <a16:creationId xmlns:a16="http://schemas.microsoft.com/office/drawing/2014/main" id="{0D25090A-299A-9DFB-0412-D2B9E414E6C2}"/>
              </a:ext>
            </a:extLst>
          </p:cNvPr>
          <p:cNvSpPr txBox="1"/>
          <p:nvPr/>
        </p:nvSpPr>
        <p:spPr>
          <a:xfrm>
            <a:off x="1737360" y="4059600"/>
            <a:ext cx="3817620" cy="1384995"/>
          </a:xfrm>
          <a:prstGeom prst="rect">
            <a:avLst/>
          </a:prstGeom>
          <a:noFill/>
        </p:spPr>
        <p:txBody>
          <a:bodyPr wrap="square" rtlCol="0">
            <a:spAutoFit/>
          </a:bodyPr>
          <a:lstStyle/>
          <a:p>
            <a:pPr algn="just"/>
            <a:r>
              <a:rPr lang="id-ID" sz="1400" dirty="0">
                <a:latin typeface="Quire Sans Light" panose="020B0302040400020003" pitchFamily="34" charset="0"/>
              </a:rPr>
              <a:t>Dalam kelompok kecil, tingkat kemajemukan anggotanya relatif rendah sehingga integrasi sosialnya lebih mudah tercapai. Sebaliknya, dalam kelompok besar, tingkat kemajemukannya relatif tinggi sehingga integrasi sosial akan lebih sulit dicapai.</a:t>
            </a:r>
          </a:p>
        </p:txBody>
      </p:sp>
      <p:sp>
        <p:nvSpPr>
          <p:cNvPr id="27" name="TextBox 26">
            <a:extLst>
              <a:ext uri="{FF2B5EF4-FFF2-40B4-BE49-F238E27FC236}">
                <a16:creationId xmlns:a16="http://schemas.microsoft.com/office/drawing/2014/main" id="{FCC3FEE2-B2D3-298D-7540-14D96F7A6C8F}"/>
              </a:ext>
            </a:extLst>
          </p:cNvPr>
          <p:cNvSpPr txBox="1"/>
          <p:nvPr/>
        </p:nvSpPr>
        <p:spPr>
          <a:xfrm>
            <a:off x="6866210" y="1758681"/>
            <a:ext cx="3817620" cy="1600438"/>
          </a:xfrm>
          <a:prstGeom prst="rect">
            <a:avLst/>
          </a:prstGeom>
          <a:noFill/>
        </p:spPr>
        <p:txBody>
          <a:bodyPr wrap="square" rtlCol="0">
            <a:spAutoFit/>
          </a:bodyPr>
          <a:lstStyle/>
          <a:p>
            <a:pPr algn="just"/>
            <a:r>
              <a:rPr lang="id-ID" sz="1400" dirty="0">
                <a:latin typeface="Quire Sans Light" panose="020B0302040400020003" pitchFamily="34" charset="0"/>
              </a:rPr>
              <a:t>Anggota kelompok yang baru datang tentu harus menyesuaikan diri dengan identitas masyarakat yang ditujunya. Makin sering anggota masyarakat datang dan pergi, makin sulit pula terjadi proses integrasi sosial. Dalam masyarakat yang mobilitasnya rendah, integrasi sosial dapat terjadi dengan cepat.</a:t>
            </a:r>
          </a:p>
        </p:txBody>
      </p:sp>
      <p:sp>
        <p:nvSpPr>
          <p:cNvPr id="28" name="TextBox 27">
            <a:extLst>
              <a:ext uri="{FF2B5EF4-FFF2-40B4-BE49-F238E27FC236}">
                <a16:creationId xmlns:a16="http://schemas.microsoft.com/office/drawing/2014/main" id="{9962061B-AAA4-D6FC-FE5F-491823EEA6CD}"/>
              </a:ext>
            </a:extLst>
          </p:cNvPr>
          <p:cNvSpPr txBox="1"/>
          <p:nvPr/>
        </p:nvSpPr>
        <p:spPr>
          <a:xfrm>
            <a:off x="6866210" y="4167321"/>
            <a:ext cx="3817620" cy="1169551"/>
          </a:xfrm>
          <a:prstGeom prst="rect">
            <a:avLst/>
          </a:prstGeom>
          <a:noFill/>
        </p:spPr>
        <p:txBody>
          <a:bodyPr wrap="square" rtlCol="0">
            <a:spAutoFit/>
          </a:bodyPr>
          <a:lstStyle/>
          <a:p>
            <a:pPr algn="just"/>
            <a:r>
              <a:rPr lang="id-ID" sz="1400" dirty="0">
                <a:latin typeface="Quire Sans Light" panose="020B0302040400020003" pitchFamily="34" charset="0"/>
              </a:rPr>
              <a:t>Efektivitas komunikasi yang baik dalam masyarakat juga akan mempercepat integrasi sosial. Makin efektif komunikasi berlangsung, makin cepat pula integrasi anggota-anggota masyarakat yang tercapai.</a:t>
            </a:r>
          </a:p>
        </p:txBody>
      </p:sp>
    </p:spTree>
    <p:extLst>
      <p:ext uri="{BB962C8B-B14F-4D97-AF65-F5344CB8AC3E}">
        <p14:creationId xmlns:p14="http://schemas.microsoft.com/office/powerpoint/2010/main" val="192575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ectangle 8">
            <a:extLst>
              <a:ext uri="{FF2B5EF4-FFF2-40B4-BE49-F238E27FC236}">
                <a16:creationId xmlns:a16="http://schemas.microsoft.com/office/drawing/2014/main" id="{C71AC6D1-4393-B490-9DEB-C946D3A777AD}"/>
              </a:ext>
            </a:extLst>
          </p:cNvPr>
          <p:cNvSpPr/>
          <p:nvPr/>
        </p:nvSpPr>
        <p:spPr>
          <a:xfrm>
            <a:off x="368300" y="1792280"/>
            <a:ext cx="3760470" cy="30236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Rectangle 9">
            <a:extLst>
              <a:ext uri="{FF2B5EF4-FFF2-40B4-BE49-F238E27FC236}">
                <a16:creationId xmlns:a16="http://schemas.microsoft.com/office/drawing/2014/main" id="{8C5CBA2E-92B0-2A1B-857A-558CFCAD8DE4}"/>
              </a:ext>
            </a:extLst>
          </p:cNvPr>
          <p:cNvSpPr/>
          <p:nvPr/>
        </p:nvSpPr>
        <p:spPr>
          <a:xfrm>
            <a:off x="4299188" y="1792280"/>
            <a:ext cx="3760470" cy="30236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a:extLst>
              <a:ext uri="{FF2B5EF4-FFF2-40B4-BE49-F238E27FC236}">
                <a16:creationId xmlns:a16="http://schemas.microsoft.com/office/drawing/2014/main" id="{037481BA-5FA1-6C7D-686F-BA8DB755328F}"/>
              </a:ext>
            </a:extLst>
          </p:cNvPr>
          <p:cNvSpPr/>
          <p:nvPr/>
        </p:nvSpPr>
        <p:spPr>
          <a:xfrm>
            <a:off x="8229600" y="1792280"/>
            <a:ext cx="3760470" cy="30236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ounded Rectangle 12">
            <a:extLst>
              <a:ext uri="{FF2B5EF4-FFF2-40B4-BE49-F238E27FC236}">
                <a16:creationId xmlns:a16="http://schemas.microsoft.com/office/drawing/2014/main" id="{D26CB607-B05C-04FF-BE09-714441B9C307}"/>
              </a:ext>
            </a:extLst>
          </p:cNvPr>
          <p:cNvSpPr/>
          <p:nvPr/>
        </p:nvSpPr>
        <p:spPr>
          <a:xfrm>
            <a:off x="4814808" y="1600085"/>
            <a:ext cx="2729230" cy="369332"/>
          </a:xfrm>
          <a:prstGeom prst="roundRect">
            <a:avLst>
              <a:gd name="adj" fmla="val 50000"/>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ctr">
              <a:buFont typeface="+mj-lt"/>
              <a:buAutoNum type="alphaLcPeriod" startAt="2"/>
            </a:pPr>
            <a:r>
              <a:rPr lang="id-ID" sz="1600" b="1" dirty="0">
                <a:solidFill>
                  <a:schemeClr val="tx2">
                    <a:lumMod val="50000"/>
                  </a:schemeClr>
                </a:solidFill>
                <a:latin typeface="Quire Sans" panose="020B0502040400020003" pitchFamily="34" charset="0"/>
                <a:cs typeface="Quire Sans" panose="020B0502040400020003" pitchFamily="34" charset="0"/>
              </a:rPr>
              <a:t>Integrasi Fungsional</a:t>
            </a:r>
          </a:p>
        </p:txBody>
      </p:sp>
      <p:sp>
        <p:nvSpPr>
          <p:cNvPr id="14" name="Rounded Rectangle 13">
            <a:extLst>
              <a:ext uri="{FF2B5EF4-FFF2-40B4-BE49-F238E27FC236}">
                <a16:creationId xmlns:a16="http://schemas.microsoft.com/office/drawing/2014/main" id="{71332BDE-EEA3-01C6-219C-6682D6DEF450}"/>
              </a:ext>
            </a:extLst>
          </p:cNvPr>
          <p:cNvSpPr/>
          <p:nvPr/>
        </p:nvSpPr>
        <p:spPr>
          <a:xfrm>
            <a:off x="8642350" y="1596523"/>
            <a:ext cx="2910602" cy="369332"/>
          </a:xfrm>
          <a:prstGeom prst="roundRect">
            <a:avLst>
              <a:gd name="adj" fmla="val 50000"/>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ctr">
              <a:buFont typeface="+mj-lt"/>
              <a:buAutoNum type="alphaLcPeriod" startAt="3"/>
            </a:pPr>
            <a:r>
              <a:rPr lang="id-ID" sz="1600" b="1" dirty="0">
                <a:solidFill>
                  <a:schemeClr val="tx2">
                    <a:lumMod val="50000"/>
                  </a:schemeClr>
                </a:solidFill>
                <a:latin typeface="Quire Sans" panose="020B0502040400020003" pitchFamily="34" charset="0"/>
                <a:cs typeface="Quire Sans" panose="020B0502040400020003" pitchFamily="34" charset="0"/>
              </a:rPr>
              <a:t>Integrasi Koersif</a:t>
            </a:r>
          </a:p>
        </p:txBody>
      </p:sp>
      <p:sp>
        <p:nvSpPr>
          <p:cNvPr id="15" name="Rounded Rectangle 14">
            <a:extLst>
              <a:ext uri="{FF2B5EF4-FFF2-40B4-BE49-F238E27FC236}">
                <a16:creationId xmlns:a16="http://schemas.microsoft.com/office/drawing/2014/main" id="{153AF7CD-48BF-9E7E-5E8C-15308274B99A}"/>
              </a:ext>
            </a:extLst>
          </p:cNvPr>
          <p:cNvSpPr/>
          <p:nvPr/>
        </p:nvSpPr>
        <p:spPr>
          <a:xfrm>
            <a:off x="883920" y="1618445"/>
            <a:ext cx="2729230" cy="369332"/>
          </a:xfrm>
          <a:prstGeom prst="roundRect">
            <a:avLst>
              <a:gd name="adj" fmla="val 50000"/>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ctr">
              <a:buFont typeface="+mj-lt"/>
              <a:buAutoNum type="alphaLcPeriod"/>
            </a:pPr>
            <a:r>
              <a:rPr lang="id-ID" sz="1600" b="1" dirty="0">
                <a:solidFill>
                  <a:schemeClr val="tx2">
                    <a:lumMod val="50000"/>
                  </a:schemeClr>
                </a:solidFill>
                <a:latin typeface="Quire Sans" panose="020B0502040400020003" pitchFamily="34" charset="0"/>
                <a:cs typeface="Quire Sans" panose="020B0502040400020003" pitchFamily="34" charset="0"/>
              </a:rPr>
              <a:t>Integrasi Normatif</a:t>
            </a:r>
          </a:p>
        </p:txBody>
      </p:sp>
      <p:sp>
        <p:nvSpPr>
          <p:cNvPr id="16" name="Rounded Rectangle 15">
            <a:extLst>
              <a:ext uri="{FF2B5EF4-FFF2-40B4-BE49-F238E27FC236}">
                <a16:creationId xmlns:a16="http://schemas.microsoft.com/office/drawing/2014/main" id="{F2E42E3B-4FD6-B2F6-75AA-8B9CDF5B2D32}"/>
              </a:ext>
            </a:extLst>
          </p:cNvPr>
          <p:cNvSpPr/>
          <p:nvPr/>
        </p:nvSpPr>
        <p:spPr>
          <a:xfrm>
            <a:off x="368300" y="265749"/>
            <a:ext cx="603250" cy="545782"/>
          </a:xfrm>
          <a:prstGeom prst="roundRect">
            <a:avLst/>
          </a:prstGeom>
          <a:solidFill>
            <a:srgbClr val="C6463B">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7" name="TextBox 16">
            <a:extLst>
              <a:ext uri="{FF2B5EF4-FFF2-40B4-BE49-F238E27FC236}">
                <a16:creationId xmlns:a16="http://schemas.microsoft.com/office/drawing/2014/main" id="{D205FE4D-B460-688C-E5F1-9DF01D1099F2}"/>
              </a:ext>
            </a:extLst>
          </p:cNvPr>
          <p:cNvSpPr txBox="1"/>
          <p:nvPr/>
        </p:nvSpPr>
        <p:spPr>
          <a:xfrm>
            <a:off x="1005840" y="353974"/>
            <a:ext cx="3474720" cy="369332"/>
          </a:xfrm>
          <a:prstGeom prst="rect">
            <a:avLst/>
          </a:prstGeom>
          <a:noFill/>
        </p:spPr>
        <p:txBody>
          <a:bodyPr wrap="square" rtlCol="0">
            <a:spAutoFit/>
          </a:bodyPr>
          <a:lstStyle/>
          <a:p>
            <a:r>
              <a:rPr lang="id-ID" dirty="0">
                <a:solidFill>
                  <a:srgbClr val="C6463B"/>
                </a:solidFill>
                <a:latin typeface="Hiragino Kaku Gothic StdN W8" panose="020B0800000000000000" pitchFamily="34" charset="-128"/>
                <a:ea typeface="Hiragino Kaku Gothic StdN W8" panose="020B0800000000000000" pitchFamily="34" charset="-128"/>
              </a:rPr>
              <a:t>Integrasi Sosial</a:t>
            </a:r>
          </a:p>
        </p:txBody>
      </p:sp>
      <p:sp>
        <p:nvSpPr>
          <p:cNvPr id="18" name="TextBox 17">
            <a:extLst>
              <a:ext uri="{FF2B5EF4-FFF2-40B4-BE49-F238E27FC236}">
                <a16:creationId xmlns:a16="http://schemas.microsoft.com/office/drawing/2014/main" id="{1CF13A6A-B8BE-9F4B-2B58-0EDBC2DE66D0}"/>
              </a:ext>
            </a:extLst>
          </p:cNvPr>
          <p:cNvSpPr txBox="1"/>
          <p:nvPr/>
        </p:nvSpPr>
        <p:spPr>
          <a:xfrm>
            <a:off x="1005840" y="744369"/>
            <a:ext cx="5177790" cy="338554"/>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Integrasi sosial dapat terjadi dalam tiga bentuk berikut.</a:t>
            </a:r>
          </a:p>
        </p:txBody>
      </p:sp>
      <p:sp>
        <p:nvSpPr>
          <p:cNvPr id="19" name="TextBox 18">
            <a:extLst>
              <a:ext uri="{FF2B5EF4-FFF2-40B4-BE49-F238E27FC236}">
                <a16:creationId xmlns:a16="http://schemas.microsoft.com/office/drawing/2014/main" id="{7730DEC9-E9FA-A6DE-C98F-2E25A8580643}"/>
              </a:ext>
            </a:extLst>
          </p:cNvPr>
          <p:cNvSpPr txBox="1"/>
          <p:nvPr/>
        </p:nvSpPr>
        <p:spPr>
          <a:xfrm>
            <a:off x="488315" y="2316938"/>
            <a:ext cx="3520440" cy="2169825"/>
          </a:xfrm>
          <a:prstGeom prst="rect">
            <a:avLst/>
          </a:prstGeom>
          <a:noFill/>
        </p:spPr>
        <p:txBody>
          <a:bodyPr wrap="square" rtlCol="0">
            <a:spAutoFit/>
          </a:bodyPr>
          <a:lstStyle/>
          <a:p>
            <a:pPr algn="just"/>
            <a:r>
              <a:rPr lang="id-ID" sz="1500" dirty="0">
                <a:latin typeface="Quire Sans Light" panose="020B0302040400020003" pitchFamily="34" charset="0"/>
              </a:rPr>
              <a:t>Integrasi normatif dapat diartikan sebagai bentuk integrasi yang terjadi akibat adanya norma-norma yang berlaku di masyarakat. Misalnya, bangsa Indonesia dipersatukan oleh prinsip </a:t>
            </a:r>
            <a:r>
              <a:rPr lang="id-ID" sz="1500" dirty="0" err="1">
                <a:latin typeface="Quire Sans Light" panose="020B0302040400020003" pitchFamily="34" charset="0"/>
              </a:rPr>
              <a:t>Bhinneka</a:t>
            </a:r>
            <a:r>
              <a:rPr lang="id-ID" sz="1500" dirty="0">
                <a:latin typeface="Quire Sans Light" panose="020B0302040400020003" pitchFamily="34" charset="0"/>
              </a:rPr>
              <a:t> Tunggal Ika. </a:t>
            </a:r>
            <a:r>
              <a:rPr lang="id-ID" sz="1500" dirty="0" err="1">
                <a:latin typeface="Quire Sans Light" panose="020B0302040400020003" pitchFamily="34" charset="0"/>
              </a:rPr>
              <a:t>Bhinneka</a:t>
            </a:r>
            <a:r>
              <a:rPr lang="id-ID" sz="1500" dirty="0">
                <a:latin typeface="Quire Sans Light" panose="020B0302040400020003" pitchFamily="34" charset="0"/>
              </a:rPr>
              <a:t> Tunggal Ika menjadi sebuah norma yang berfungsi mengintegrasikan perbedaan yang ada dalam masyarakat.</a:t>
            </a:r>
          </a:p>
        </p:txBody>
      </p:sp>
      <p:sp>
        <p:nvSpPr>
          <p:cNvPr id="20" name="TextBox 19">
            <a:extLst>
              <a:ext uri="{FF2B5EF4-FFF2-40B4-BE49-F238E27FC236}">
                <a16:creationId xmlns:a16="http://schemas.microsoft.com/office/drawing/2014/main" id="{0197B3AA-9575-BDF0-A559-A88EA6AC57EA}"/>
              </a:ext>
            </a:extLst>
          </p:cNvPr>
          <p:cNvSpPr txBox="1"/>
          <p:nvPr/>
        </p:nvSpPr>
        <p:spPr>
          <a:xfrm>
            <a:off x="4419203" y="2316938"/>
            <a:ext cx="3520440" cy="2169825"/>
          </a:xfrm>
          <a:prstGeom prst="rect">
            <a:avLst/>
          </a:prstGeom>
          <a:noFill/>
        </p:spPr>
        <p:txBody>
          <a:bodyPr wrap="square" rtlCol="0">
            <a:spAutoFit/>
          </a:bodyPr>
          <a:lstStyle/>
          <a:p>
            <a:pPr algn="just"/>
            <a:r>
              <a:rPr lang="id-ID" sz="1500" dirty="0">
                <a:latin typeface="Quire Sans Light" panose="020B0302040400020003" pitchFamily="34" charset="0"/>
              </a:rPr>
              <a:t>Integrasi fungsional terbentuk karena adanya fungsi-fungsi tertentu dalam masyarakat. Misalnya, suku Bugis yang suka melaut difungsikan sebagai penyedia hasil-hasil laut, dan suku Minang yang pandai berdagang difungsikan sebagai penjual hasil-hasil laut tersebut. Dengan demikian, akan tercipta sebuah integrasi dalam masyarakat.</a:t>
            </a:r>
          </a:p>
        </p:txBody>
      </p:sp>
      <p:sp>
        <p:nvSpPr>
          <p:cNvPr id="21" name="TextBox 20">
            <a:extLst>
              <a:ext uri="{FF2B5EF4-FFF2-40B4-BE49-F238E27FC236}">
                <a16:creationId xmlns:a16="http://schemas.microsoft.com/office/drawing/2014/main" id="{947E6189-60E2-1788-CAC1-6A2A9874106C}"/>
              </a:ext>
            </a:extLst>
          </p:cNvPr>
          <p:cNvSpPr txBox="1"/>
          <p:nvPr/>
        </p:nvSpPr>
        <p:spPr>
          <a:xfrm>
            <a:off x="8349615" y="2321495"/>
            <a:ext cx="3520440" cy="1708160"/>
          </a:xfrm>
          <a:prstGeom prst="rect">
            <a:avLst/>
          </a:prstGeom>
          <a:noFill/>
        </p:spPr>
        <p:txBody>
          <a:bodyPr wrap="square" rtlCol="0">
            <a:spAutoFit/>
          </a:bodyPr>
          <a:lstStyle/>
          <a:p>
            <a:pPr algn="just"/>
            <a:r>
              <a:rPr lang="id-ID" sz="1500" dirty="0">
                <a:latin typeface="Quire Sans Light" panose="020B0302040400020003" pitchFamily="34" charset="0"/>
              </a:rPr>
              <a:t>Integrasi koersif terbentuk berdasarkan kekuasaan yang dimiliki pengusaha. Dalam hal ini, penguasa menerapkan cara-cara koersif (kekerasan). Contoh integrasi koersif adalah perusuh yang berhenti mengacau karena polisi datang dan mengamankan lokasi kerusuhan.</a:t>
            </a:r>
          </a:p>
        </p:txBody>
      </p:sp>
    </p:spTree>
    <p:extLst>
      <p:ext uri="{BB962C8B-B14F-4D97-AF65-F5344CB8AC3E}">
        <p14:creationId xmlns:p14="http://schemas.microsoft.com/office/powerpoint/2010/main" val="2962283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14BD2D-A0BA-6683-A53B-FB2A11D40F6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427DD2E-A128-6602-DBD7-CCAD46FD842D}"/>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6D1F7F8-F117-6FF9-0E0D-3391FB7BCEA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77709A1E-DEAD-A042-1C57-F857ECC76144}"/>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E9486D8-E54E-5C7E-2737-CB699D9EF9B5}"/>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0FE557E-F75C-8394-0F81-6DE765F82D4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B5C80F-86D8-BCE6-65A3-126D6B94353A}"/>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81E2077-7583-6DC2-9D2A-4CB1AF790860}"/>
              </a:ext>
            </a:extLst>
          </p:cNvPr>
          <p:cNvSpPr/>
          <p:nvPr/>
        </p:nvSpPr>
        <p:spPr>
          <a:xfrm>
            <a:off x="368300" y="265749"/>
            <a:ext cx="603250" cy="545782"/>
          </a:xfrm>
          <a:prstGeom prst="roundRect">
            <a:avLst/>
          </a:prstGeom>
          <a:solidFill>
            <a:srgbClr val="C6463B">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0" name="TextBox 9">
            <a:extLst>
              <a:ext uri="{FF2B5EF4-FFF2-40B4-BE49-F238E27FC236}">
                <a16:creationId xmlns:a16="http://schemas.microsoft.com/office/drawing/2014/main" id="{DF210A57-A84D-2034-F158-ECF74B62AF22}"/>
              </a:ext>
            </a:extLst>
          </p:cNvPr>
          <p:cNvSpPr txBox="1"/>
          <p:nvPr/>
        </p:nvSpPr>
        <p:spPr>
          <a:xfrm>
            <a:off x="1005840" y="353974"/>
            <a:ext cx="3474720" cy="369332"/>
          </a:xfrm>
          <a:prstGeom prst="rect">
            <a:avLst/>
          </a:prstGeom>
          <a:noFill/>
        </p:spPr>
        <p:txBody>
          <a:bodyPr wrap="square" rtlCol="0">
            <a:spAutoFit/>
          </a:bodyPr>
          <a:lstStyle/>
          <a:p>
            <a:r>
              <a:rPr lang="id-ID" dirty="0">
                <a:solidFill>
                  <a:srgbClr val="C6463B"/>
                </a:solidFill>
                <a:latin typeface="Hiragino Kaku Gothic StdN W8" panose="020B0800000000000000" pitchFamily="34" charset="-128"/>
                <a:ea typeface="Hiragino Kaku Gothic StdN W8" panose="020B0800000000000000" pitchFamily="34" charset="-128"/>
              </a:rPr>
              <a:t>Integrasi Sosial</a:t>
            </a:r>
          </a:p>
        </p:txBody>
      </p:sp>
      <p:sp>
        <p:nvSpPr>
          <p:cNvPr id="11" name="TextBox 10">
            <a:extLst>
              <a:ext uri="{FF2B5EF4-FFF2-40B4-BE49-F238E27FC236}">
                <a16:creationId xmlns:a16="http://schemas.microsoft.com/office/drawing/2014/main" id="{148CE513-4661-AF77-D275-EB2E02070FD3}"/>
              </a:ext>
            </a:extLst>
          </p:cNvPr>
          <p:cNvSpPr txBox="1"/>
          <p:nvPr/>
        </p:nvSpPr>
        <p:spPr>
          <a:xfrm>
            <a:off x="1005840" y="744369"/>
            <a:ext cx="8849360" cy="338554"/>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Proses integrasi dapat dilihat melalui proses-proses berikut.</a:t>
            </a:r>
          </a:p>
        </p:txBody>
      </p:sp>
      <p:sp>
        <p:nvSpPr>
          <p:cNvPr id="12" name="Google Shape;467;p34">
            <a:extLst>
              <a:ext uri="{FF2B5EF4-FFF2-40B4-BE49-F238E27FC236}">
                <a16:creationId xmlns:a16="http://schemas.microsoft.com/office/drawing/2014/main" id="{95E08DA8-B42C-B8AF-F839-9E258CD3547A}"/>
              </a:ext>
            </a:extLst>
          </p:cNvPr>
          <p:cNvSpPr/>
          <p:nvPr/>
        </p:nvSpPr>
        <p:spPr>
          <a:xfrm>
            <a:off x="1005840" y="1204410"/>
            <a:ext cx="500609" cy="465044"/>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a.</a:t>
            </a:r>
            <a:endParaRPr sz="1600" b="1" dirty="0">
              <a:solidFill>
                <a:schemeClr val="bg1"/>
              </a:solidFill>
              <a:latin typeface="Quire Sans" panose="020B0502040400020003" pitchFamily="34" charset="0"/>
              <a:cs typeface="Quire Sans" panose="020B0502040400020003" pitchFamily="34" charset="0"/>
            </a:endParaRPr>
          </a:p>
        </p:txBody>
      </p:sp>
      <p:sp>
        <p:nvSpPr>
          <p:cNvPr id="13" name="TextBox 12">
            <a:extLst>
              <a:ext uri="{FF2B5EF4-FFF2-40B4-BE49-F238E27FC236}">
                <a16:creationId xmlns:a16="http://schemas.microsoft.com/office/drawing/2014/main" id="{4E14F340-0CA9-084B-28F4-4EF66125B293}"/>
              </a:ext>
            </a:extLst>
          </p:cNvPr>
          <p:cNvSpPr txBox="1"/>
          <p:nvPr/>
        </p:nvSpPr>
        <p:spPr>
          <a:xfrm>
            <a:off x="1563280" y="1284222"/>
            <a:ext cx="1179920" cy="369332"/>
          </a:xfrm>
          <a:prstGeom prst="rect">
            <a:avLst/>
          </a:prstGeom>
          <a:noFill/>
        </p:spPr>
        <p:txBody>
          <a:bodyPr wrap="square" rtlCol="0">
            <a:spAutoFit/>
          </a:bodyPr>
          <a:lstStyle/>
          <a:p>
            <a:r>
              <a:rPr lang="id-ID" b="1" dirty="0">
                <a:solidFill>
                  <a:schemeClr val="tx2">
                    <a:lumMod val="50000"/>
                  </a:schemeClr>
                </a:solidFill>
                <a:ea typeface="Hiragino Kaku Gothic StdN W8" panose="020B0800000000000000" pitchFamily="34" charset="-128"/>
                <a:cs typeface="Quire Sans" panose="020B0502040400020003" pitchFamily="34" charset="0"/>
              </a:rPr>
              <a:t>Akulturasi</a:t>
            </a:r>
          </a:p>
        </p:txBody>
      </p:sp>
      <p:sp>
        <p:nvSpPr>
          <p:cNvPr id="14" name="TextBox 13">
            <a:extLst>
              <a:ext uri="{FF2B5EF4-FFF2-40B4-BE49-F238E27FC236}">
                <a16:creationId xmlns:a16="http://schemas.microsoft.com/office/drawing/2014/main" id="{7345E81B-415B-651F-D6F0-F2849FAA9640}"/>
              </a:ext>
            </a:extLst>
          </p:cNvPr>
          <p:cNvSpPr txBox="1"/>
          <p:nvPr/>
        </p:nvSpPr>
        <p:spPr>
          <a:xfrm>
            <a:off x="1563280" y="1653554"/>
            <a:ext cx="9683840" cy="1077218"/>
          </a:xfrm>
          <a:prstGeom prst="rect">
            <a:avLst/>
          </a:prstGeom>
          <a:noFill/>
        </p:spPr>
        <p:txBody>
          <a:bodyPr wrap="square" rtlCol="0">
            <a:spAutoFit/>
          </a:bodyPr>
          <a:lstStyle/>
          <a:p>
            <a:pPr algn="just"/>
            <a:r>
              <a:rPr lang="id-ID" sz="1600" dirty="0">
                <a:latin typeface="Quire Sans Light" panose="020B0302040400020003" pitchFamily="34" charset="0"/>
              </a:rPr>
              <a:t>Menurut </a:t>
            </a:r>
            <a:r>
              <a:rPr lang="id-ID" sz="1600" b="1" dirty="0" err="1">
                <a:latin typeface="Quire Sans" panose="020B0502040400020003" pitchFamily="34" charset="0"/>
                <a:cs typeface="Quire Sans" panose="020B0502040400020003" pitchFamily="34" charset="0"/>
              </a:rPr>
              <a:t>Koentjaraningrat</a:t>
            </a:r>
            <a:r>
              <a:rPr lang="id-ID" sz="1600" dirty="0">
                <a:latin typeface="Quire Sans Light" panose="020B0302040400020003" pitchFamily="34" charset="0"/>
              </a:rPr>
              <a:t>, </a:t>
            </a:r>
            <a:r>
              <a:rPr lang="id-ID" sz="1600" dirty="0" err="1">
                <a:latin typeface="Quire Sans Light" panose="020B0302040400020003" pitchFamily="34" charset="0"/>
              </a:rPr>
              <a:t>akultirasi</a:t>
            </a:r>
            <a:r>
              <a:rPr lang="id-ID" sz="1600" dirty="0">
                <a:latin typeface="Quire Sans Light" panose="020B0302040400020003" pitchFamily="34" charset="0"/>
              </a:rPr>
              <a:t> adalah proses sosial yang terjadi bila kelompok sosial dengan kebudayaan tertentu dihadapkan pada kebudayaan asing yang berbeda. Proses sosial akan berlangsung hingga unsur kebudayaan asing tersebut diterima masyarakat dan diolah ke dalam kebudayaan sendiri tanpa menghilangkan kepribadian masing-masing kebudayaan.</a:t>
            </a:r>
          </a:p>
        </p:txBody>
      </p:sp>
      <p:sp>
        <p:nvSpPr>
          <p:cNvPr id="15" name="Google Shape;467;p34">
            <a:extLst>
              <a:ext uri="{FF2B5EF4-FFF2-40B4-BE49-F238E27FC236}">
                <a16:creationId xmlns:a16="http://schemas.microsoft.com/office/drawing/2014/main" id="{FD1F8B0B-0CC0-060E-1102-334D88FB0F74}"/>
              </a:ext>
            </a:extLst>
          </p:cNvPr>
          <p:cNvSpPr/>
          <p:nvPr/>
        </p:nvSpPr>
        <p:spPr>
          <a:xfrm>
            <a:off x="1005840" y="2859818"/>
            <a:ext cx="500609" cy="465044"/>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16" name="TextBox 15">
            <a:extLst>
              <a:ext uri="{FF2B5EF4-FFF2-40B4-BE49-F238E27FC236}">
                <a16:creationId xmlns:a16="http://schemas.microsoft.com/office/drawing/2014/main" id="{56394CE0-2276-76A5-A831-A346C2295430}"/>
              </a:ext>
            </a:extLst>
          </p:cNvPr>
          <p:cNvSpPr txBox="1"/>
          <p:nvPr/>
        </p:nvSpPr>
        <p:spPr>
          <a:xfrm>
            <a:off x="1563280" y="2939630"/>
            <a:ext cx="1179920" cy="369332"/>
          </a:xfrm>
          <a:prstGeom prst="rect">
            <a:avLst/>
          </a:prstGeom>
          <a:noFill/>
        </p:spPr>
        <p:txBody>
          <a:bodyPr wrap="square" rtlCol="0">
            <a:spAutoFit/>
          </a:bodyPr>
          <a:lstStyle/>
          <a:p>
            <a:r>
              <a:rPr lang="id-ID" b="1" dirty="0">
                <a:solidFill>
                  <a:schemeClr val="tx2">
                    <a:lumMod val="50000"/>
                  </a:schemeClr>
                </a:solidFill>
                <a:ea typeface="Hiragino Kaku Gothic StdN W8" panose="020B0800000000000000" pitchFamily="34" charset="-128"/>
                <a:cs typeface="Quire Sans" panose="020B0502040400020003" pitchFamily="34" charset="0"/>
              </a:rPr>
              <a:t>Asimilasi</a:t>
            </a:r>
          </a:p>
        </p:txBody>
      </p:sp>
      <p:sp>
        <p:nvSpPr>
          <p:cNvPr id="17" name="TextBox 16">
            <a:extLst>
              <a:ext uri="{FF2B5EF4-FFF2-40B4-BE49-F238E27FC236}">
                <a16:creationId xmlns:a16="http://schemas.microsoft.com/office/drawing/2014/main" id="{D4F63140-693D-E1E8-838D-EB0D927EBD7C}"/>
              </a:ext>
            </a:extLst>
          </p:cNvPr>
          <p:cNvSpPr txBox="1"/>
          <p:nvPr/>
        </p:nvSpPr>
        <p:spPr>
          <a:xfrm>
            <a:off x="1563280" y="3301403"/>
            <a:ext cx="9683840" cy="1077218"/>
          </a:xfrm>
          <a:prstGeom prst="rect">
            <a:avLst/>
          </a:prstGeom>
          <a:noFill/>
        </p:spPr>
        <p:txBody>
          <a:bodyPr wrap="square" rtlCol="0">
            <a:spAutoFit/>
          </a:bodyPr>
          <a:lstStyle/>
          <a:p>
            <a:pPr algn="just"/>
            <a:r>
              <a:rPr lang="id-ID" sz="1600" dirty="0">
                <a:latin typeface="Quire Sans Light" panose="020B0302040400020003" pitchFamily="34" charset="0"/>
              </a:rPr>
              <a:t>Asimilasi merupakan suatu proses sosial yang ditandai dengan adanya usaha-usaha untuk mengurangi perbedaan-perbedaan yang ada di antara individu atau kelompok dalam masyarakat. Batas-batas di antara mereka akan hilang dan lebur menjadi satu kesatuan. Asimilasi </a:t>
            </a:r>
            <a:r>
              <a:rPr lang="id-ID" sz="1600" dirty="0" err="1">
                <a:latin typeface="Quire Sans Light" panose="020B0302040400020003" pitchFamily="34" charset="0"/>
              </a:rPr>
              <a:t>dintandai</a:t>
            </a:r>
            <a:r>
              <a:rPr lang="id-ID" sz="1600" dirty="0">
                <a:latin typeface="Quire Sans Light" panose="020B0302040400020003" pitchFamily="34" charset="0"/>
              </a:rPr>
              <a:t> dengan pengembangan sikap-sikap yang sama, dengan tujuan mencapai kesatuan (integrasi).</a:t>
            </a:r>
          </a:p>
        </p:txBody>
      </p:sp>
      <p:sp>
        <p:nvSpPr>
          <p:cNvPr id="18" name="Google Shape;467;p34">
            <a:extLst>
              <a:ext uri="{FF2B5EF4-FFF2-40B4-BE49-F238E27FC236}">
                <a16:creationId xmlns:a16="http://schemas.microsoft.com/office/drawing/2014/main" id="{57DF3933-8215-B225-5677-99EA92A7DB44}"/>
              </a:ext>
            </a:extLst>
          </p:cNvPr>
          <p:cNvSpPr/>
          <p:nvPr/>
        </p:nvSpPr>
        <p:spPr>
          <a:xfrm>
            <a:off x="1005840" y="4490393"/>
            <a:ext cx="500609" cy="465044"/>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c.</a:t>
            </a:r>
            <a:endParaRPr sz="1600" b="1" dirty="0">
              <a:solidFill>
                <a:schemeClr val="bg1"/>
              </a:solidFill>
              <a:latin typeface="Quire Sans" panose="020B0502040400020003" pitchFamily="34" charset="0"/>
              <a:cs typeface="Quire Sans" panose="020B0502040400020003" pitchFamily="34" charset="0"/>
            </a:endParaRPr>
          </a:p>
        </p:txBody>
      </p:sp>
      <p:sp>
        <p:nvSpPr>
          <p:cNvPr id="19" name="TextBox 18">
            <a:extLst>
              <a:ext uri="{FF2B5EF4-FFF2-40B4-BE49-F238E27FC236}">
                <a16:creationId xmlns:a16="http://schemas.microsoft.com/office/drawing/2014/main" id="{08507142-CF17-75BB-A09F-144B7DBB7C25}"/>
              </a:ext>
            </a:extLst>
          </p:cNvPr>
          <p:cNvSpPr txBox="1"/>
          <p:nvPr/>
        </p:nvSpPr>
        <p:spPr>
          <a:xfrm>
            <a:off x="1563280" y="4570205"/>
            <a:ext cx="1522820" cy="369332"/>
          </a:xfrm>
          <a:prstGeom prst="rect">
            <a:avLst/>
          </a:prstGeom>
          <a:noFill/>
        </p:spPr>
        <p:txBody>
          <a:bodyPr wrap="square" rtlCol="0">
            <a:spAutoFit/>
          </a:bodyPr>
          <a:lstStyle/>
          <a:p>
            <a:r>
              <a:rPr lang="id-ID" b="1" dirty="0">
                <a:solidFill>
                  <a:schemeClr val="tx2">
                    <a:lumMod val="50000"/>
                  </a:schemeClr>
                </a:solidFill>
                <a:ea typeface="Hiragino Kaku Gothic StdN W8" panose="020B0800000000000000" pitchFamily="34" charset="-128"/>
                <a:cs typeface="Quire Sans" panose="020B0502040400020003" pitchFamily="34" charset="0"/>
              </a:rPr>
              <a:t>Akomodasi</a:t>
            </a:r>
          </a:p>
        </p:txBody>
      </p:sp>
      <p:sp>
        <p:nvSpPr>
          <p:cNvPr id="20" name="TextBox 19">
            <a:extLst>
              <a:ext uri="{FF2B5EF4-FFF2-40B4-BE49-F238E27FC236}">
                <a16:creationId xmlns:a16="http://schemas.microsoft.com/office/drawing/2014/main" id="{830FAD73-1ABD-A208-9653-985B151B47FA}"/>
              </a:ext>
            </a:extLst>
          </p:cNvPr>
          <p:cNvSpPr txBox="1"/>
          <p:nvPr/>
        </p:nvSpPr>
        <p:spPr>
          <a:xfrm>
            <a:off x="1563280" y="4930343"/>
            <a:ext cx="9683840" cy="830997"/>
          </a:xfrm>
          <a:prstGeom prst="rect">
            <a:avLst/>
          </a:prstGeom>
          <a:noFill/>
        </p:spPr>
        <p:txBody>
          <a:bodyPr wrap="square" rtlCol="0">
            <a:spAutoFit/>
          </a:bodyPr>
          <a:lstStyle/>
          <a:p>
            <a:pPr algn="just"/>
            <a:r>
              <a:rPr lang="id-ID" sz="1600" dirty="0" err="1">
                <a:latin typeface="Quire Sans Light" panose="020B0302040400020003" pitchFamily="34" charset="0"/>
              </a:rPr>
              <a:t>Soerjono</a:t>
            </a:r>
            <a:r>
              <a:rPr lang="id-ID" sz="1600" dirty="0">
                <a:latin typeface="Quire Sans Light" panose="020B0302040400020003" pitchFamily="34" charset="0"/>
              </a:rPr>
              <a:t> </a:t>
            </a:r>
            <a:r>
              <a:rPr lang="id-ID" sz="1600" dirty="0" err="1">
                <a:latin typeface="Quire Sans Light" panose="020B0302040400020003" pitchFamily="34" charset="0"/>
              </a:rPr>
              <a:t>Soekanto</a:t>
            </a:r>
            <a:r>
              <a:rPr lang="id-ID" sz="1600" dirty="0">
                <a:latin typeface="Quire Sans Light" panose="020B0302040400020003" pitchFamily="34" charset="0"/>
              </a:rPr>
              <a:t> mengartikan akomodasi sebagai suatu proses usaha manusia untuk meredakan pertentangan dan mencapai kestabilan. Akomodasi di dalam masyarakat diharapkan dapat menyelesaikan pertentangan atau konflik tanpa menghancurkan pihak lawan.</a:t>
            </a:r>
          </a:p>
        </p:txBody>
      </p:sp>
    </p:spTree>
    <p:extLst>
      <p:ext uri="{BB962C8B-B14F-4D97-AF65-F5344CB8AC3E}">
        <p14:creationId xmlns:p14="http://schemas.microsoft.com/office/powerpoint/2010/main" val="3548860418"/>
      </p:ext>
    </p:extLst>
  </p:cSld>
  <p:clrMapOvr>
    <a:masterClrMapping/>
  </p:clrMapOvr>
</p:sld>
</file>

<file path=ppt/theme/theme1.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TotalTime>
  <Words>2925</Words>
  <Application>Microsoft Office PowerPoint</Application>
  <PresentationFormat>Widescreen</PresentationFormat>
  <Paragraphs>240</Paragraphs>
  <Slides>23</Slides>
  <Notes>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23</vt:i4>
      </vt:variant>
    </vt:vector>
  </HeadingPairs>
  <TitlesOfParts>
    <vt:vector size="39" baseType="lpstr">
      <vt:lpstr>Abadi</vt:lpstr>
      <vt:lpstr>Arial</vt:lpstr>
      <vt:lpstr>Batang</vt:lpstr>
      <vt:lpstr>Calibri</vt:lpstr>
      <vt:lpstr>Calibri Light</vt:lpstr>
      <vt:lpstr>Cambria</vt:lpstr>
      <vt:lpstr>Candara</vt:lpstr>
      <vt:lpstr>Concert One</vt:lpstr>
      <vt:lpstr>Cooper Black</vt:lpstr>
      <vt:lpstr>Dotum</vt:lpstr>
      <vt:lpstr>Gill Sans Ultra Bold</vt:lpstr>
      <vt:lpstr>Hiragino Kaku Gothic StdN W8</vt:lpstr>
      <vt:lpstr>Quire Sans</vt:lpstr>
      <vt:lpstr>Quire Sans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Riadhotul Firda Iskandar</dc:creator>
  <cp:lastModifiedBy>ERLNB43</cp:lastModifiedBy>
  <cp:revision>3</cp:revision>
  <dcterms:created xsi:type="dcterms:W3CDTF">2023-06-16T01:36:28Z</dcterms:created>
  <dcterms:modified xsi:type="dcterms:W3CDTF">2023-06-27T08:24:38Z</dcterms:modified>
</cp:coreProperties>
</file>