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60" r:id="rId2"/>
    <p:sldId id="261" r:id="rId3"/>
    <p:sldId id="262" r:id="rId4"/>
    <p:sldId id="263" r:id="rId5"/>
    <p:sldId id="264" r:id="rId6"/>
    <p:sldId id="280" r:id="rId7"/>
    <p:sldId id="265" r:id="rId8"/>
    <p:sldId id="266" r:id="rId9"/>
    <p:sldId id="267" r:id="rId10"/>
    <p:sldId id="281" r:id="rId11"/>
    <p:sldId id="268" r:id="rId12"/>
    <p:sldId id="269" r:id="rId13"/>
    <p:sldId id="270" r:id="rId14"/>
    <p:sldId id="271" r:id="rId15"/>
    <p:sldId id="282" r:id="rId16"/>
    <p:sldId id="272" r:id="rId17"/>
    <p:sldId id="283" r:id="rId18"/>
    <p:sldId id="273" r:id="rId19"/>
    <p:sldId id="284" r:id="rId20"/>
    <p:sldId id="274" r:id="rId21"/>
    <p:sldId id="275" r:id="rId22"/>
    <p:sldId id="276" r:id="rId23"/>
    <p:sldId id="278" r:id="rId24"/>
    <p:sldId id="279" r:id="rId25"/>
    <p:sldId id="28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0096FF"/>
    <a:srgbClr val="0168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557"/>
    <p:restoredTop sz="95846"/>
  </p:normalViewPr>
  <p:slideViewPr>
    <p:cSldViewPr snapToGrid="0">
      <p:cViewPr varScale="1">
        <p:scale>
          <a:sx n="91" d="100"/>
          <a:sy n="91" d="100"/>
        </p:scale>
        <p:origin x="27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CEBE76-24E1-C944-8E3D-6C1D178A0DB9}" type="doc">
      <dgm:prSet loTypeId="urn:microsoft.com/office/officeart/2005/8/layout/chevron1" loCatId="" qsTypeId="urn:microsoft.com/office/officeart/2005/8/quickstyle/simple3" qsCatId="simple" csTypeId="urn:microsoft.com/office/officeart/2005/8/colors/accent5_2" csCatId="accent5" phldr="1"/>
      <dgm:spPr/>
      <dgm:t>
        <a:bodyPr/>
        <a:lstStyle/>
        <a:p>
          <a:endParaRPr lang="en-US"/>
        </a:p>
      </dgm:t>
    </dgm:pt>
    <dgm:pt modelId="{6CA4BE16-32DC-B841-80E5-BD0D7FCD50B2}">
      <dgm:prSet phldrT="[Text]" custT="1"/>
      <dgm:spPr/>
      <dgm:t>
        <a:bodyPr/>
        <a:lstStyle/>
        <a:p>
          <a:r>
            <a:rPr lang="en-US" sz="1600" b="1" i="1" dirty="0">
              <a:latin typeface="Congenial SemiBold" panose="020F0502020204030204" pitchFamily="34" charset="0"/>
              <a:cs typeface="Congenial SemiBold" panose="020F0502020204030204" pitchFamily="34" charset="0"/>
            </a:rPr>
            <a:t>Forming</a:t>
          </a:r>
        </a:p>
      </dgm:t>
    </dgm:pt>
    <dgm:pt modelId="{0BA84F30-4885-8D4E-924D-D655B77757DE}" type="parTrans" cxnId="{005EE117-C18F-954B-8CE7-BEDD46B5782E}">
      <dgm:prSet/>
      <dgm:spPr/>
      <dgm:t>
        <a:bodyPr/>
        <a:lstStyle/>
        <a:p>
          <a:endParaRPr lang="en-US"/>
        </a:p>
      </dgm:t>
    </dgm:pt>
    <dgm:pt modelId="{A96007E7-40B1-6945-A825-E8B8A74AF5E2}" type="sibTrans" cxnId="{005EE117-C18F-954B-8CE7-BEDD46B5782E}">
      <dgm:prSet/>
      <dgm:spPr/>
      <dgm:t>
        <a:bodyPr/>
        <a:lstStyle/>
        <a:p>
          <a:endParaRPr lang="en-US"/>
        </a:p>
      </dgm:t>
    </dgm:pt>
    <dgm:pt modelId="{D0E7EA4E-C5D4-3E4B-92FA-F0FE1D5FD02F}">
      <dgm:prSet phldrT="[Text]" custT="1"/>
      <dgm:spPr/>
      <dgm:t>
        <a:bodyPr/>
        <a:lstStyle/>
        <a:p>
          <a:r>
            <a:rPr lang="en-US" sz="1600" b="1" i="1" dirty="0">
              <a:latin typeface="Congenial SemiBold" panose="020F0502020204030204" pitchFamily="34" charset="0"/>
              <a:cs typeface="Congenial SemiBold" panose="020F0502020204030204" pitchFamily="34" charset="0"/>
            </a:rPr>
            <a:t>Storming</a:t>
          </a:r>
        </a:p>
      </dgm:t>
    </dgm:pt>
    <dgm:pt modelId="{26B93766-818A-0D4A-91E5-955370C9E87F}" type="parTrans" cxnId="{06C9FF38-DDA9-684C-8304-3118EF5C9132}">
      <dgm:prSet/>
      <dgm:spPr/>
      <dgm:t>
        <a:bodyPr/>
        <a:lstStyle/>
        <a:p>
          <a:endParaRPr lang="en-US"/>
        </a:p>
      </dgm:t>
    </dgm:pt>
    <dgm:pt modelId="{8E969131-8086-4F4F-B7A0-6C6524EE3F46}" type="sibTrans" cxnId="{06C9FF38-DDA9-684C-8304-3118EF5C9132}">
      <dgm:prSet/>
      <dgm:spPr/>
      <dgm:t>
        <a:bodyPr/>
        <a:lstStyle/>
        <a:p>
          <a:endParaRPr lang="en-US"/>
        </a:p>
      </dgm:t>
    </dgm:pt>
    <dgm:pt modelId="{4276EE8F-F4B9-3043-8635-8C20AC9D72AD}">
      <dgm:prSet phldrT="[Text]" custT="1"/>
      <dgm:spPr/>
      <dgm:t>
        <a:bodyPr/>
        <a:lstStyle/>
        <a:p>
          <a:r>
            <a:rPr lang="en-US" sz="1600" b="1" i="1" dirty="0">
              <a:latin typeface="Congenial SemiBold" panose="020F0502020204030204" pitchFamily="34" charset="0"/>
              <a:cs typeface="Congenial SemiBold" panose="020F0502020204030204" pitchFamily="34" charset="0"/>
            </a:rPr>
            <a:t>Norming</a:t>
          </a:r>
        </a:p>
      </dgm:t>
    </dgm:pt>
    <dgm:pt modelId="{AD312F8D-5868-144E-8676-A496688A0C72}" type="parTrans" cxnId="{D9B8AC96-AE79-1847-8340-437DDD1824E5}">
      <dgm:prSet/>
      <dgm:spPr/>
      <dgm:t>
        <a:bodyPr/>
        <a:lstStyle/>
        <a:p>
          <a:endParaRPr lang="en-US"/>
        </a:p>
      </dgm:t>
    </dgm:pt>
    <dgm:pt modelId="{DFF589A4-CE3F-DE49-B40E-E9245B191E1F}" type="sibTrans" cxnId="{D9B8AC96-AE79-1847-8340-437DDD1824E5}">
      <dgm:prSet/>
      <dgm:spPr/>
      <dgm:t>
        <a:bodyPr/>
        <a:lstStyle/>
        <a:p>
          <a:endParaRPr lang="en-US"/>
        </a:p>
      </dgm:t>
    </dgm:pt>
    <dgm:pt modelId="{30729E9F-1636-1B40-9607-DCFD704A1362}">
      <dgm:prSet custT="1"/>
      <dgm:spPr/>
      <dgm:t>
        <a:bodyPr/>
        <a:lstStyle/>
        <a:p>
          <a:r>
            <a:rPr lang="en-US" sz="1600" b="1" i="1" dirty="0">
              <a:latin typeface="Congenial SemiBold" panose="020F0502020204030204" pitchFamily="34" charset="0"/>
              <a:cs typeface="Congenial SemiBold" panose="020F0502020204030204" pitchFamily="34" charset="0"/>
            </a:rPr>
            <a:t>Performing</a:t>
          </a:r>
        </a:p>
      </dgm:t>
    </dgm:pt>
    <dgm:pt modelId="{9AAEB5C5-470B-6648-ADBC-EFB93A8B47F7}" type="parTrans" cxnId="{8700904A-2B90-6042-AAB3-41FEC58453D5}">
      <dgm:prSet/>
      <dgm:spPr/>
      <dgm:t>
        <a:bodyPr/>
        <a:lstStyle/>
        <a:p>
          <a:endParaRPr lang="en-US"/>
        </a:p>
      </dgm:t>
    </dgm:pt>
    <dgm:pt modelId="{2151E4A6-6ADD-534F-8B71-D2A07A31B805}" type="sibTrans" cxnId="{8700904A-2B90-6042-AAB3-41FEC58453D5}">
      <dgm:prSet/>
      <dgm:spPr/>
      <dgm:t>
        <a:bodyPr/>
        <a:lstStyle/>
        <a:p>
          <a:endParaRPr lang="en-US"/>
        </a:p>
      </dgm:t>
    </dgm:pt>
    <dgm:pt modelId="{9B328589-B3E9-DC4B-A496-076B8193A08E}">
      <dgm:prSet custT="1"/>
      <dgm:spPr/>
      <dgm:t>
        <a:bodyPr/>
        <a:lstStyle/>
        <a:p>
          <a:r>
            <a:rPr lang="en-US" sz="1600" b="1" i="1" dirty="0">
              <a:latin typeface="Congenial SemiBold" panose="020F0502020204030204" pitchFamily="34" charset="0"/>
              <a:cs typeface="Congenial SemiBold" panose="020F0502020204030204" pitchFamily="34" charset="0"/>
            </a:rPr>
            <a:t>Adjourning</a:t>
          </a:r>
        </a:p>
      </dgm:t>
    </dgm:pt>
    <dgm:pt modelId="{86A45D5E-9862-3A4A-8559-4195E5D727E1}" type="parTrans" cxnId="{E53E7B67-ADD0-C444-815E-B2FBE707656D}">
      <dgm:prSet/>
      <dgm:spPr/>
      <dgm:t>
        <a:bodyPr/>
        <a:lstStyle/>
        <a:p>
          <a:endParaRPr lang="en-US"/>
        </a:p>
      </dgm:t>
    </dgm:pt>
    <dgm:pt modelId="{93CB5824-F5EF-6348-9D3F-BBEDE477EA7C}" type="sibTrans" cxnId="{E53E7B67-ADD0-C444-815E-B2FBE707656D}">
      <dgm:prSet/>
      <dgm:spPr/>
      <dgm:t>
        <a:bodyPr/>
        <a:lstStyle/>
        <a:p>
          <a:endParaRPr lang="en-US"/>
        </a:p>
      </dgm:t>
    </dgm:pt>
    <dgm:pt modelId="{C09C393A-4EE5-D545-8137-95248DE2D8F6}" type="pres">
      <dgm:prSet presAssocID="{7CCEBE76-24E1-C944-8E3D-6C1D178A0DB9}" presName="Name0" presStyleCnt="0">
        <dgm:presLayoutVars>
          <dgm:dir/>
          <dgm:animLvl val="lvl"/>
          <dgm:resizeHandles val="exact"/>
        </dgm:presLayoutVars>
      </dgm:prSet>
      <dgm:spPr/>
      <dgm:t>
        <a:bodyPr/>
        <a:lstStyle/>
        <a:p>
          <a:endParaRPr lang="en-US"/>
        </a:p>
      </dgm:t>
    </dgm:pt>
    <dgm:pt modelId="{22F667B9-2809-8B4E-BEB5-3DBC93D85B14}" type="pres">
      <dgm:prSet presAssocID="{6CA4BE16-32DC-B841-80E5-BD0D7FCD50B2}" presName="parTxOnly" presStyleLbl="node1" presStyleIdx="0" presStyleCnt="5">
        <dgm:presLayoutVars>
          <dgm:chMax val="0"/>
          <dgm:chPref val="0"/>
          <dgm:bulletEnabled val="1"/>
        </dgm:presLayoutVars>
      </dgm:prSet>
      <dgm:spPr/>
      <dgm:t>
        <a:bodyPr/>
        <a:lstStyle/>
        <a:p>
          <a:endParaRPr lang="en-US"/>
        </a:p>
      </dgm:t>
    </dgm:pt>
    <dgm:pt modelId="{7704CE04-6424-8942-850C-F004945A99CE}" type="pres">
      <dgm:prSet presAssocID="{A96007E7-40B1-6945-A825-E8B8A74AF5E2}" presName="parTxOnlySpace" presStyleCnt="0"/>
      <dgm:spPr/>
    </dgm:pt>
    <dgm:pt modelId="{1B4E8823-3BD6-3444-A455-0ED80DCE0192}" type="pres">
      <dgm:prSet presAssocID="{D0E7EA4E-C5D4-3E4B-92FA-F0FE1D5FD02F}" presName="parTxOnly" presStyleLbl="node1" presStyleIdx="1" presStyleCnt="5">
        <dgm:presLayoutVars>
          <dgm:chMax val="0"/>
          <dgm:chPref val="0"/>
          <dgm:bulletEnabled val="1"/>
        </dgm:presLayoutVars>
      </dgm:prSet>
      <dgm:spPr/>
      <dgm:t>
        <a:bodyPr/>
        <a:lstStyle/>
        <a:p>
          <a:endParaRPr lang="en-US"/>
        </a:p>
      </dgm:t>
    </dgm:pt>
    <dgm:pt modelId="{4C1051AA-A007-FC45-9943-6FFAFA73FC8C}" type="pres">
      <dgm:prSet presAssocID="{8E969131-8086-4F4F-B7A0-6C6524EE3F46}" presName="parTxOnlySpace" presStyleCnt="0"/>
      <dgm:spPr/>
    </dgm:pt>
    <dgm:pt modelId="{05F6F922-273A-2749-BA86-9B238141F538}" type="pres">
      <dgm:prSet presAssocID="{4276EE8F-F4B9-3043-8635-8C20AC9D72AD}" presName="parTxOnly" presStyleLbl="node1" presStyleIdx="2" presStyleCnt="5">
        <dgm:presLayoutVars>
          <dgm:chMax val="0"/>
          <dgm:chPref val="0"/>
          <dgm:bulletEnabled val="1"/>
        </dgm:presLayoutVars>
      </dgm:prSet>
      <dgm:spPr/>
      <dgm:t>
        <a:bodyPr/>
        <a:lstStyle/>
        <a:p>
          <a:endParaRPr lang="en-US"/>
        </a:p>
      </dgm:t>
    </dgm:pt>
    <dgm:pt modelId="{DD5DA87A-C469-C14E-8F0D-0A55AF2BEC5A}" type="pres">
      <dgm:prSet presAssocID="{DFF589A4-CE3F-DE49-B40E-E9245B191E1F}" presName="parTxOnlySpace" presStyleCnt="0"/>
      <dgm:spPr/>
    </dgm:pt>
    <dgm:pt modelId="{AAB0F550-57E3-5A48-95B9-6288BD359B1E}" type="pres">
      <dgm:prSet presAssocID="{30729E9F-1636-1B40-9607-DCFD704A1362}" presName="parTxOnly" presStyleLbl="node1" presStyleIdx="3" presStyleCnt="5">
        <dgm:presLayoutVars>
          <dgm:chMax val="0"/>
          <dgm:chPref val="0"/>
          <dgm:bulletEnabled val="1"/>
        </dgm:presLayoutVars>
      </dgm:prSet>
      <dgm:spPr/>
      <dgm:t>
        <a:bodyPr/>
        <a:lstStyle/>
        <a:p>
          <a:endParaRPr lang="en-US"/>
        </a:p>
      </dgm:t>
    </dgm:pt>
    <dgm:pt modelId="{33FD94CA-5D8B-4A4E-9E2F-028198AC8638}" type="pres">
      <dgm:prSet presAssocID="{2151E4A6-6ADD-534F-8B71-D2A07A31B805}" presName="parTxOnlySpace" presStyleCnt="0"/>
      <dgm:spPr/>
    </dgm:pt>
    <dgm:pt modelId="{72CF5FF1-DDAB-AD4B-B8D2-8077BEB81895}" type="pres">
      <dgm:prSet presAssocID="{9B328589-B3E9-DC4B-A496-076B8193A08E}" presName="parTxOnly" presStyleLbl="node1" presStyleIdx="4" presStyleCnt="5">
        <dgm:presLayoutVars>
          <dgm:chMax val="0"/>
          <dgm:chPref val="0"/>
          <dgm:bulletEnabled val="1"/>
        </dgm:presLayoutVars>
      </dgm:prSet>
      <dgm:spPr/>
      <dgm:t>
        <a:bodyPr/>
        <a:lstStyle/>
        <a:p>
          <a:endParaRPr lang="en-US"/>
        </a:p>
      </dgm:t>
    </dgm:pt>
  </dgm:ptLst>
  <dgm:cxnLst>
    <dgm:cxn modelId="{06C9FF38-DDA9-684C-8304-3118EF5C9132}" srcId="{7CCEBE76-24E1-C944-8E3D-6C1D178A0DB9}" destId="{D0E7EA4E-C5D4-3E4B-92FA-F0FE1D5FD02F}" srcOrd="1" destOrd="0" parTransId="{26B93766-818A-0D4A-91E5-955370C9E87F}" sibTransId="{8E969131-8086-4F4F-B7A0-6C6524EE3F46}"/>
    <dgm:cxn modelId="{45DBA990-DEAE-6044-9886-5417F12071B9}" type="presOf" srcId="{6CA4BE16-32DC-B841-80E5-BD0D7FCD50B2}" destId="{22F667B9-2809-8B4E-BEB5-3DBC93D85B14}" srcOrd="0" destOrd="0" presId="urn:microsoft.com/office/officeart/2005/8/layout/chevron1"/>
    <dgm:cxn modelId="{E0EEB457-A3A1-864D-99C4-013360D57F23}" type="presOf" srcId="{9B328589-B3E9-DC4B-A496-076B8193A08E}" destId="{72CF5FF1-DDAB-AD4B-B8D2-8077BEB81895}" srcOrd="0" destOrd="0" presId="urn:microsoft.com/office/officeart/2005/8/layout/chevron1"/>
    <dgm:cxn modelId="{E9DFB258-B19D-0045-AC2F-6C7D997B05FA}" type="presOf" srcId="{7CCEBE76-24E1-C944-8E3D-6C1D178A0DB9}" destId="{C09C393A-4EE5-D545-8137-95248DE2D8F6}" srcOrd="0" destOrd="0" presId="urn:microsoft.com/office/officeart/2005/8/layout/chevron1"/>
    <dgm:cxn modelId="{D9B8AC96-AE79-1847-8340-437DDD1824E5}" srcId="{7CCEBE76-24E1-C944-8E3D-6C1D178A0DB9}" destId="{4276EE8F-F4B9-3043-8635-8C20AC9D72AD}" srcOrd="2" destOrd="0" parTransId="{AD312F8D-5868-144E-8676-A496688A0C72}" sibTransId="{DFF589A4-CE3F-DE49-B40E-E9245B191E1F}"/>
    <dgm:cxn modelId="{F177379D-86D7-B647-BCE2-B787FCD24260}" type="presOf" srcId="{D0E7EA4E-C5D4-3E4B-92FA-F0FE1D5FD02F}" destId="{1B4E8823-3BD6-3444-A455-0ED80DCE0192}" srcOrd="0" destOrd="0" presId="urn:microsoft.com/office/officeart/2005/8/layout/chevron1"/>
    <dgm:cxn modelId="{D79C774C-5E74-5F4D-B0DA-C93D200C2091}" type="presOf" srcId="{4276EE8F-F4B9-3043-8635-8C20AC9D72AD}" destId="{05F6F922-273A-2749-BA86-9B238141F538}" srcOrd="0" destOrd="0" presId="urn:microsoft.com/office/officeart/2005/8/layout/chevron1"/>
    <dgm:cxn modelId="{2460BB8B-E180-2B41-A1D6-A5DB8CE65374}" type="presOf" srcId="{30729E9F-1636-1B40-9607-DCFD704A1362}" destId="{AAB0F550-57E3-5A48-95B9-6288BD359B1E}" srcOrd="0" destOrd="0" presId="urn:microsoft.com/office/officeart/2005/8/layout/chevron1"/>
    <dgm:cxn modelId="{005EE117-C18F-954B-8CE7-BEDD46B5782E}" srcId="{7CCEBE76-24E1-C944-8E3D-6C1D178A0DB9}" destId="{6CA4BE16-32DC-B841-80E5-BD0D7FCD50B2}" srcOrd="0" destOrd="0" parTransId="{0BA84F30-4885-8D4E-924D-D655B77757DE}" sibTransId="{A96007E7-40B1-6945-A825-E8B8A74AF5E2}"/>
    <dgm:cxn modelId="{E53E7B67-ADD0-C444-815E-B2FBE707656D}" srcId="{7CCEBE76-24E1-C944-8E3D-6C1D178A0DB9}" destId="{9B328589-B3E9-DC4B-A496-076B8193A08E}" srcOrd="4" destOrd="0" parTransId="{86A45D5E-9862-3A4A-8559-4195E5D727E1}" sibTransId="{93CB5824-F5EF-6348-9D3F-BBEDE477EA7C}"/>
    <dgm:cxn modelId="{8700904A-2B90-6042-AAB3-41FEC58453D5}" srcId="{7CCEBE76-24E1-C944-8E3D-6C1D178A0DB9}" destId="{30729E9F-1636-1B40-9607-DCFD704A1362}" srcOrd="3" destOrd="0" parTransId="{9AAEB5C5-470B-6648-ADBC-EFB93A8B47F7}" sibTransId="{2151E4A6-6ADD-534F-8B71-D2A07A31B805}"/>
    <dgm:cxn modelId="{9DEFC254-BDE1-1144-B72D-CF9A15C6BAE7}" type="presParOf" srcId="{C09C393A-4EE5-D545-8137-95248DE2D8F6}" destId="{22F667B9-2809-8B4E-BEB5-3DBC93D85B14}" srcOrd="0" destOrd="0" presId="urn:microsoft.com/office/officeart/2005/8/layout/chevron1"/>
    <dgm:cxn modelId="{F1CFA29D-4C28-E54F-9117-D488A4F58513}" type="presParOf" srcId="{C09C393A-4EE5-D545-8137-95248DE2D8F6}" destId="{7704CE04-6424-8942-850C-F004945A99CE}" srcOrd="1" destOrd="0" presId="urn:microsoft.com/office/officeart/2005/8/layout/chevron1"/>
    <dgm:cxn modelId="{8AD7DF2E-B97E-2B41-BDFE-4BA624EA9C62}" type="presParOf" srcId="{C09C393A-4EE5-D545-8137-95248DE2D8F6}" destId="{1B4E8823-3BD6-3444-A455-0ED80DCE0192}" srcOrd="2" destOrd="0" presId="urn:microsoft.com/office/officeart/2005/8/layout/chevron1"/>
    <dgm:cxn modelId="{A4A86907-3F7B-3541-AAEF-159FA7CD4F72}" type="presParOf" srcId="{C09C393A-4EE5-D545-8137-95248DE2D8F6}" destId="{4C1051AA-A007-FC45-9943-6FFAFA73FC8C}" srcOrd="3" destOrd="0" presId="urn:microsoft.com/office/officeart/2005/8/layout/chevron1"/>
    <dgm:cxn modelId="{27547D62-CABE-DD41-9D62-4429209CE0E9}" type="presParOf" srcId="{C09C393A-4EE5-D545-8137-95248DE2D8F6}" destId="{05F6F922-273A-2749-BA86-9B238141F538}" srcOrd="4" destOrd="0" presId="urn:microsoft.com/office/officeart/2005/8/layout/chevron1"/>
    <dgm:cxn modelId="{61792DDC-5266-2240-BFFF-42F932DA20F3}" type="presParOf" srcId="{C09C393A-4EE5-D545-8137-95248DE2D8F6}" destId="{DD5DA87A-C469-C14E-8F0D-0A55AF2BEC5A}" srcOrd="5" destOrd="0" presId="urn:microsoft.com/office/officeart/2005/8/layout/chevron1"/>
    <dgm:cxn modelId="{498668CD-20E7-6444-B99B-50B3AE034E36}" type="presParOf" srcId="{C09C393A-4EE5-D545-8137-95248DE2D8F6}" destId="{AAB0F550-57E3-5A48-95B9-6288BD359B1E}" srcOrd="6" destOrd="0" presId="urn:microsoft.com/office/officeart/2005/8/layout/chevron1"/>
    <dgm:cxn modelId="{F5E7B847-2A41-2F43-8238-65A6BAFA7AD4}" type="presParOf" srcId="{C09C393A-4EE5-D545-8137-95248DE2D8F6}" destId="{33FD94CA-5D8B-4A4E-9E2F-028198AC8638}" srcOrd="7" destOrd="0" presId="urn:microsoft.com/office/officeart/2005/8/layout/chevron1"/>
    <dgm:cxn modelId="{C6FD978B-BC36-734A-8247-7892DC8B2987}" type="presParOf" srcId="{C09C393A-4EE5-D545-8137-95248DE2D8F6}" destId="{72CF5FF1-DDAB-AD4B-B8D2-8077BEB81895}" srcOrd="8" destOrd="0" presId="urn:microsoft.com/office/officeart/2005/8/layout/chevro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F667B9-2809-8B4E-BEB5-3DBC93D85B14}">
      <dsp:nvSpPr>
        <dsp:cNvPr id="0" name=""/>
        <dsp:cNvSpPr/>
      </dsp:nvSpPr>
      <dsp:spPr>
        <a:xfrm>
          <a:off x="2251" y="2308581"/>
          <a:ext cx="2003757" cy="801503"/>
        </a:xfrm>
        <a:prstGeom prst="chevron">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b="1" i="1" kern="1200" dirty="0">
              <a:latin typeface="Congenial SemiBold" panose="020F0502020204030204" pitchFamily="34" charset="0"/>
              <a:cs typeface="Congenial SemiBold" panose="020F0502020204030204" pitchFamily="34" charset="0"/>
            </a:rPr>
            <a:t>Forming</a:t>
          </a:r>
        </a:p>
      </dsp:txBody>
      <dsp:txXfrm>
        <a:off x="403003" y="2308581"/>
        <a:ext cx="1202254" cy="801503"/>
      </dsp:txXfrm>
    </dsp:sp>
    <dsp:sp modelId="{1B4E8823-3BD6-3444-A455-0ED80DCE0192}">
      <dsp:nvSpPr>
        <dsp:cNvPr id="0" name=""/>
        <dsp:cNvSpPr/>
      </dsp:nvSpPr>
      <dsp:spPr>
        <a:xfrm>
          <a:off x="1805633" y="2308581"/>
          <a:ext cx="2003757" cy="801503"/>
        </a:xfrm>
        <a:prstGeom prst="chevron">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b="1" i="1" kern="1200" dirty="0">
              <a:latin typeface="Congenial SemiBold" panose="020F0502020204030204" pitchFamily="34" charset="0"/>
              <a:cs typeface="Congenial SemiBold" panose="020F0502020204030204" pitchFamily="34" charset="0"/>
            </a:rPr>
            <a:t>Storming</a:t>
          </a:r>
        </a:p>
      </dsp:txBody>
      <dsp:txXfrm>
        <a:off x="2206385" y="2308581"/>
        <a:ext cx="1202254" cy="801503"/>
      </dsp:txXfrm>
    </dsp:sp>
    <dsp:sp modelId="{05F6F922-273A-2749-BA86-9B238141F538}">
      <dsp:nvSpPr>
        <dsp:cNvPr id="0" name=""/>
        <dsp:cNvSpPr/>
      </dsp:nvSpPr>
      <dsp:spPr>
        <a:xfrm>
          <a:off x="3609015" y="2308581"/>
          <a:ext cx="2003757" cy="801503"/>
        </a:xfrm>
        <a:prstGeom prst="chevron">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b="1" i="1" kern="1200" dirty="0">
              <a:latin typeface="Congenial SemiBold" panose="020F0502020204030204" pitchFamily="34" charset="0"/>
              <a:cs typeface="Congenial SemiBold" panose="020F0502020204030204" pitchFamily="34" charset="0"/>
            </a:rPr>
            <a:t>Norming</a:t>
          </a:r>
        </a:p>
      </dsp:txBody>
      <dsp:txXfrm>
        <a:off x="4009767" y="2308581"/>
        <a:ext cx="1202254" cy="801503"/>
      </dsp:txXfrm>
    </dsp:sp>
    <dsp:sp modelId="{AAB0F550-57E3-5A48-95B9-6288BD359B1E}">
      <dsp:nvSpPr>
        <dsp:cNvPr id="0" name=""/>
        <dsp:cNvSpPr/>
      </dsp:nvSpPr>
      <dsp:spPr>
        <a:xfrm>
          <a:off x="5412397" y="2308581"/>
          <a:ext cx="2003757" cy="801503"/>
        </a:xfrm>
        <a:prstGeom prst="chevron">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b="1" i="1" kern="1200" dirty="0">
              <a:latin typeface="Congenial SemiBold" panose="020F0502020204030204" pitchFamily="34" charset="0"/>
              <a:cs typeface="Congenial SemiBold" panose="020F0502020204030204" pitchFamily="34" charset="0"/>
            </a:rPr>
            <a:t>Performing</a:t>
          </a:r>
        </a:p>
      </dsp:txBody>
      <dsp:txXfrm>
        <a:off x="5813149" y="2308581"/>
        <a:ext cx="1202254" cy="801503"/>
      </dsp:txXfrm>
    </dsp:sp>
    <dsp:sp modelId="{72CF5FF1-DDAB-AD4B-B8D2-8077BEB81895}">
      <dsp:nvSpPr>
        <dsp:cNvPr id="0" name=""/>
        <dsp:cNvSpPr/>
      </dsp:nvSpPr>
      <dsp:spPr>
        <a:xfrm>
          <a:off x="7215779" y="2308581"/>
          <a:ext cx="2003757" cy="801503"/>
        </a:xfrm>
        <a:prstGeom prst="chevron">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b="1" i="1" kern="1200" dirty="0">
              <a:latin typeface="Congenial SemiBold" panose="020F0502020204030204" pitchFamily="34" charset="0"/>
              <a:cs typeface="Congenial SemiBold" panose="020F0502020204030204" pitchFamily="34" charset="0"/>
            </a:rPr>
            <a:t>Adjourning</a:t>
          </a:r>
        </a:p>
      </dsp:txBody>
      <dsp:txXfrm>
        <a:off x="7616531" y="2308581"/>
        <a:ext cx="1202254" cy="80150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AD2F29-EFDD-D346-ADB5-93A7F8A3382E}" type="datetimeFigureOut">
              <a:rPr lang="id-ID" smtClean="0"/>
              <a:t>27/06/2023</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BF0098-1BFE-1541-AAC5-02F0E7426073}" type="slidenum">
              <a:rPr lang="id-ID" smtClean="0"/>
              <a:t>‹#›</a:t>
            </a:fld>
            <a:endParaRPr lang="id-ID"/>
          </a:p>
        </p:txBody>
      </p:sp>
    </p:spTree>
    <p:extLst>
      <p:ext uri="{BB962C8B-B14F-4D97-AF65-F5344CB8AC3E}">
        <p14:creationId xmlns:p14="http://schemas.microsoft.com/office/powerpoint/2010/main" val="1733894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a:t>
            </a:fld>
            <a:endParaRPr lang="en-US"/>
          </a:p>
        </p:txBody>
      </p:sp>
    </p:spTree>
    <p:extLst>
      <p:ext uri="{BB962C8B-B14F-4D97-AF65-F5344CB8AC3E}">
        <p14:creationId xmlns:p14="http://schemas.microsoft.com/office/powerpoint/2010/main" val="1413147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00DA0-3690-27B9-0461-3C8DD7C0354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d-ID"/>
          </a:p>
        </p:txBody>
      </p:sp>
      <p:sp>
        <p:nvSpPr>
          <p:cNvPr id="3" name="Subtitle 2">
            <a:extLst>
              <a:ext uri="{FF2B5EF4-FFF2-40B4-BE49-F238E27FC236}">
                <a16:creationId xmlns:a16="http://schemas.microsoft.com/office/drawing/2014/main" id="{13AD1710-2C40-77DE-2769-DB3E4DFA5B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d-ID"/>
          </a:p>
        </p:txBody>
      </p:sp>
      <p:sp>
        <p:nvSpPr>
          <p:cNvPr id="4" name="Date Placeholder 3">
            <a:extLst>
              <a:ext uri="{FF2B5EF4-FFF2-40B4-BE49-F238E27FC236}">
                <a16:creationId xmlns:a16="http://schemas.microsoft.com/office/drawing/2014/main" id="{8CACEA1E-EF46-CAF3-55DE-2B2681CC9164}"/>
              </a:ext>
            </a:extLst>
          </p:cNvPr>
          <p:cNvSpPr>
            <a:spLocks noGrp="1"/>
          </p:cNvSpPr>
          <p:nvPr>
            <p:ph type="dt" sz="half" idx="10"/>
          </p:nvPr>
        </p:nvSpPr>
        <p:spPr/>
        <p:txBody>
          <a:bodyPr/>
          <a:lstStyle/>
          <a:p>
            <a:fld id="{6477C59D-54AB-8841-A495-0E5427DE1E75}" type="datetimeFigureOut">
              <a:rPr lang="id-ID" smtClean="0"/>
              <a:t>27/06/2023</a:t>
            </a:fld>
            <a:endParaRPr lang="id-ID"/>
          </a:p>
        </p:txBody>
      </p:sp>
      <p:sp>
        <p:nvSpPr>
          <p:cNvPr id="5" name="Footer Placeholder 4">
            <a:extLst>
              <a:ext uri="{FF2B5EF4-FFF2-40B4-BE49-F238E27FC236}">
                <a16:creationId xmlns:a16="http://schemas.microsoft.com/office/drawing/2014/main" id="{E9E6E17C-13D2-3612-3512-D6B6E908893B}"/>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D5C4C8A9-1EFC-813D-02EF-BD89DBEBC24C}"/>
              </a:ext>
            </a:extLst>
          </p:cNvPr>
          <p:cNvSpPr>
            <a:spLocks noGrp="1"/>
          </p:cNvSpPr>
          <p:nvPr>
            <p:ph type="sldNum" sz="quarter" idx="12"/>
          </p:nvPr>
        </p:nvSpPr>
        <p:spPr/>
        <p:txBody>
          <a:bodyPr/>
          <a:lstStyle/>
          <a:p>
            <a:fld id="{505C9245-6020-6C48-872E-7782D07EE582}" type="slidenum">
              <a:rPr lang="id-ID" smtClean="0"/>
              <a:t>‹#›</a:t>
            </a:fld>
            <a:endParaRPr lang="id-ID"/>
          </a:p>
        </p:txBody>
      </p:sp>
    </p:spTree>
    <p:extLst>
      <p:ext uri="{BB962C8B-B14F-4D97-AF65-F5344CB8AC3E}">
        <p14:creationId xmlns:p14="http://schemas.microsoft.com/office/powerpoint/2010/main" val="775498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D2EF3-4724-E6E2-1710-D898512EF474}"/>
              </a:ext>
            </a:extLst>
          </p:cNvPr>
          <p:cNvSpPr>
            <a:spLocks noGrp="1"/>
          </p:cNvSpPr>
          <p:nvPr>
            <p:ph type="title"/>
          </p:nvPr>
        </p:nvSpPr>
        <p:spPr/>
        <p:txBody>
          <a:bodyPr/>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F38E97A2-C988-A5D6-A32C-418386C7A5D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2EA9A6FB-767A-1066-8E56-E9EB6319CF20}"/>
              </a:ext>
            </a:extLst>
          </p:cNvPr>
          <p:cNvSpPr>
            <a:spLocks noGrp="1"/>
          </p:cNvSpPr>
          <p:nvPr>
            <p:ph type="dt" sz="half" idx="10"/>
          </p:nvPr>
        </p:nvSpPr>
        <p:spPr/>
        <p:txBody>
          <a:bodyPr/>
          <a:lstStyle/>
          <a:p>
            <a:fld id="{6477C59D-54AB-8841-A495-0E5427DE1E75}" type="datetimeFigureOut">
              <a:rPr lang="id-ID" smtClean="0"/>
              <a:t>27/06/2023</a:t>
            </a:fld>
            <a:endParaRPr lang="id-ID"/>
          </a:p>
        </p:txBody>
      </p:sp>
      <p:sp>
        <p:nvSpPr>
          <p:cNvPr id="5" name="Footer Placeholder 4">
            <a:extLst>
              <a:ext uri="{FF2B5EF4-FFF2-40B4-BE49-F238E27FC236}">
                <a16:creationId xmlns:a16="http://schemas.microsoft.com/office/drawing/2014/main" id="{53C8A2BA-A314-D67F-66F0-B751F410643A}"/>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25E45162-ADFB-69D7-996D-DB90C678232D}"/>
              </a:ext>
            </a:extLst>
          </p:cNvPr>
          <p:cNvSpPr>
            <a:spLocks noGrp="1"/>
          </p:cNvSpPr>
          <p:nvPr>
            <p:ph type="sldNum" sz="quarter" idx="12"/>
          </p:nvPr>
        </p:nvSpPr>
        <p:spPr/>
        <p:txBody>
          <a:bodyPr/>
          <a:lstStyle/>
          <a:p>
            <a:fld id="{505C9245-6020-6C48-872E-7782D07EE582}" type="slidenum">
              <a:rPr lang="id-ID" smtClean="0"/>
              <a:t>‹#›</a:t>
            </a:fld>
            <a:endParaRPr lang="id-ID"/>
          </a:p>
        </p:txBody>
      </p:sp>
    </p:spTree>
    <p:extLst>
      <p:ext uri="{BB962C8B-B14F-4D97-AF65-F5344CB8AC3E}">
        <p14:creationId xmlns:p14="http://schemas.microsoft.com/office/powerpoint/2010/main" val="2190692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24DB8EE-8DD7-C76F-8B9E-8A1954F8D53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33E082E4-D084-BA42-BEB4-4979F22499F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AD98D9E3-65A0-7F2C-C38E-803684B43B61}"/>
              </a:ext>
            </a:extLst>
          </p:cNvPr>
          <p:cNvSpPr>
            <a:spLocks noGrp="1"/>
          </p:cNvSpPr>
          <p:nvPr>
            <p:ph type="dt" sz="half" idx="10"/>
          </p:nvPr>
        </p:nvSpPr>
        <p:spPr/>
        <p:txBody>
          <a:bodyPr/>
          <a:lstStyle/>
          <a:p>
            <a:fld id="{6477C59D-54AB-8841-A495-0E5427DE1E75}" type="datetimeFigureOut">
              <a:rPr lang="id-ID" smtClean="0"/>
              <a:t>27/06/2023</a:t>
            </a:fld>
            <a:endParaRPr lang="id-ID"/>
          </a:p>
        </p:txBody>
      </p:sp>
      <p:sp>
        <p:nvSpPr>
          <p:cNvPr id="5" name="Footer Placeholder 4">
            <a:extLst>
              <a:ext uri="{FF2B5EF4-FFF2-40B4-BE49-F238E27FC236}">
                <a16:creationId xmlns:a16="http://schemas.microsoft.com/office/drawing/2014/main" id="{881148EF-9968-C4AA-04EC-607CCD6CF3C4}"/>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19FF6239-F4C5-8181-403B-0DC7B0D9D862}"/>
              </a:ext>
            </a:extLst>
          </p:cNvPr>
          <p:cNvSpPr>
            <a:spLocks noGrp="1"/>
          </p:cNvSpPr>
          <p:nvPr>
            <p:ph type="sldNum" sz="quarter" idx="12"/>
          </p:nvPr>
        </p:nvSpPr>
        <p:spPr/>
        <p:txBody>
          <a:bodyPr/>
          <a:lstStyle/>
          <a:p>
            <a:fld id="{505C9245-6020-6C48-872E-7782D07EE582}" type="slidenum">
              <a:rPr lang="id-ID" smtClean="0"/>
              <a:t>‹#›</a:t>
            </a:fld>
            <a:endParaRPr lang="id-ID"/>
          </a:p>
        </p:txBody>
      </p:sp>
    </p:spTree>
    <p:extLst>
      <p:ext uri="{BB962C8B-B14F-4D97-AF65-F5344CB8AC3E}">
        <p14:creationId xmlns:p14="http://schemas.microsoft.com/office/powerpoint/2010/main" val="2173780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752601"/>
            <a:ext cx="10972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20EE17-CFAB-4D26-B63C-0014F2997EC4}" type="datetimeFigureOut">
              <a:rPr lang="en-US" smtClean="0"/>
              <a:pPr/>
              <a:t>6/27/2023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4CEBB-2B45-44E7-9A9C-6831F2A34C7A}" type="slidenum">
              <a:rPr lang="en-US" smtClean="0"/>
              <a:pPr/>
              <a:t>‹#›</a:t>
            </a:fld>
            <a:endParaRPr lang="en-US"/>
          </a:p>
        </p:txBody>
      </p:sp>
    </p:spTree>
    <p:extLst>
      <p:ext uri="{BB962C8B-B14F-4D97-AF65-F5344CB8AC3E}">
        <p14:creationId xmlns:p14="http://schemas.microsoft.com/office/powerpoint/2010/main" val="217421350"/>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00A16-40A1-7E8F-CCE7-65094220D593}"/>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F8411CFC-73BD-EC48-88CD-634388BF649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FB0C7928-441F-8F5B-06B4-40595D2D0F1A}"/>
              </a:ext>
            </a:extLst>
          </p:cNvPr>
          <p:cNvSpPr>
            <a:spLocks noGrp="1"/>
          </p:cNvSpPr>
          <p:nvPr>
            <p:ph type="dt" sz="half" idx="10"/>
          </p:nvPr>
        </p:nvSpPr>
        <p:spPr/>
        <p:txBody>
          <a:bodyPr/>
          <a:lstStyle/>
          <a:p>
            <a:fld id="{6477C59D-54AB-8841-A495-0E5427DE1E75}" type="datetimeFigureOut">
              <a:rPr lang="id-ID" smtClean="0"/>
              <a:t>27/06/2023</a:t>
            </a:fld>
            <a:endParaRPr lang="id-ID"/>
          </a:p>
        </p:txBody>
      </p:sp>
      <p:sp>
        <p:nvSpPr>
          <p:cNvPr id="5" name="Footer Placeholder 4">
            <a:extLst>
              <a:ext uri="{FF2B5EF4-FFF2-40B4-BE49-F238E27FC236}">
                <a16:creationId xmlns:a16="http://schemas.microsoft.com/office/drawing/2014/main" id="{C3B074A2-B06F-116F-A3DA-A4646BF33D28}"/>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0C4B9571-EEEA-FAEA-5D49-EB824715CF6D}"/>
              </a:ext>
            </a:extLst>
          </p:cNvPr>
          <p:cNvSpPr>
            <a:spLocks noGrp="1"/>
          </p:cNvSpPr>
          <p:nvPr>
            <p:ph type="sldNum" sz="quarter" idx="12"/>
          </p:nvPr>
        </p:nvSpPr>
        <p:spPr/>
        <p:txBody>
          <a:bodyPr/>
          <a:lstStyle/>
          <a:p>
            <a:fld id="{505C9245-6020-6C48-872E-7782D07EE582}" type="slidenum">
              <a:rPr lang="id-ID" smtClean="0"/>
              <a:t>‹#›</a:t>
            </a:fld>
            <a:endParaRPr lang="id-ID"/>
          </a:p>
        </p:txBody>
      </p:sp>
    </p:spTree>
    <p:extLst>
      <p:ext uri="{BB962C8B-B14F-4D97-AF65-F5344CB8AC3E}">
        <p14:creationId xmlns:p14="http://schemas.microsoft.com/office/powerpoint/2010/main" val="961380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D95FF-054A-2047-6DCF-00F99C8239D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d-ID"/>
          </a:p>
        </p:txBody>
      </p:sp>
      <p:sp>
        <p:nvSpPr>
          <p:cNvPr id="3" name="Text Placeholder 2">
            <a:extLst>
              <a:ext uri="{FF2B5EF4-FFF2-40B4-BE49-F238E27FC236}">
                <a16:creationId xmlns:a16="http://schemas.microsoft.com/office/drawing/2014/main" id="{A88673D3-848A-309A-D2F4-B7A3E62D732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7F9CCE1-3B3A-F4EC-B2D5-3CC5419A9A8D}"/>
              </a:ext>
            </a:extLst>
          </p:cNvPr>
          <p:cNvSpPr>
            <a:spLocks noGrp="1"/>
          </p:cNvSpPr>
          <p:nvPr>
            <p:ph type="dt" sz="half" idx="10"/>
          </p:nvPr>
        </p:nvSpPr>
        <p:spPr/>
        <p:txBody>
          <a:bodyPr/>
          <a:lstStyle/>
          <a:p>
            <a:fld id="{6477C59D-54AB-8841-A495-0E5427DE1E75}" type="datetimeFigureOut">
              <a:rPr lang="id-ID" smtClean="0"/>
              <a:t>27/06/2023</a:t>
            </a:fld>
            <a:endParaRPr lang="id-ID"/>
          </a:p>
        </p:txBody>
      </p:sp>
      <p:sp>
        <p:nvSpPr>
          <p:cNvPr id="5" name="Footer Placeholder 4">
            <a:extLst>
              <a:ext uri="{FF2B5EF4-FFF2-40B4-BE49-F238E27FC236}">
                <a16:creationId xmlns:a16="http://schemas.microsoft.com/office/drawing/2014/main" id="{56A6AE22-A6BA-4B4B-81BC-378D40045441}"/>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A1B3886E-2A57-DDB5-E32E-9ECE6BE5A02F}"/>
              </a:ext>
            </a:extLst>
          </p:cNvPr>
          <p:cNvSpPr>
            <a:spLocks noGrp="1"/>
          </p:cNvSpPr>
          <p:nvPr>
            <p:ph type="sldNum" sz="quarter" idx="12"/>
          </p:nvPr>
        </p:nvSpPr>
        <p:spPr/>
        <p:txBody>
          <a:bodyPr/>
          <a:lstStyle/>
          <a:p>
            <a:fld id="{505C9245-6020-6C48-872E-7782D07EE582}" type="slidenum">
              <a:rPr lang="id-ID" smtClean="0"/>
              <a:t>‹#›</a:t>
            </a:fld>
            <a:endParaRPr lang="id-ID"/>
          </a:p>
        </p:txBody>
      </p:sp>
    </p:spTree>
    <p:extLst>
      <p:ext uri="{BB962C8B-B14F-4D97-AF65-F5344CB8AC3E}">
        <p14:creationId xmlns:p14="http://schemas.microsoft.com/office/powerpoint/2010/main" val="3354831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D3C92-D045-19C6-3D92-8AC23CBEDD7A}"/>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05046230-19D4-92BA-D78B-CFC55053BED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Content Placeholder 3">
            <a:extLst>
              <a:ext uri="{FF2B5EF4-FFF2-40B4-BE49-F238E27FC236}">
                <a16:creationId xmlns:a16="http://schemas.microsoft.com/office/drawing/2014/main" id="{48A89357-3FA0-2CE3-2964-FD80E7441E2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Date Placeholder 4">
            <a:extLst>
              <a:ext uri="{FF2B5EF4-FFF2-40B4-BE49-F238E27FC236}">
                <a16:creationId xmlns:a16="http://schemas.microsoft.com/office/drawing/2014/main" id="{0A214CF3-6810-9D82-59AC-F7AAD5DE0E5B}"/>
              </a:ext>
            </a:extLst>
          </p:cNvPr>
          <p:cNvSpPr>
            <a:spLocks noGrp="1"/>
          </p:cNvSpPr>
          <p:nvPr>
            <p:ph type="dt" sz="half" idx="10"/>
          </p:nvPr>
        </p:nvSpPr>
        <p:spPr/>
        <p:txBody>
          <a:bodyPr/>
          <a:lstStyle/>
          <a:p>
            <a:fld id="{6477C59D-54AB-8841-A495-0E5427DE1E75}" type="datetimeFigureOut">
              <a:rPr lang="id-ID" smtClean="0"/>
              <a:t>27/06/2023</a:t>
            </a:fld>
            <a:endParaRPr lang="id-ID"/>
          </a:p>
        </p:txBody>
      </p:sp>
      <p:sp>
        <p:nvSpPr>
          <p:cNvPr id="6" name="Footer Placeholder 5">
            <a:extLst>
              <a:ext uri="{FF2B5EF4-FFF2-40B4-BE49-F238E27FC236}">
                <a16:creationId xmlns:a16="http://schemas.microsoft.com/office/drawing/2014/main" id="{1F1D1DE6-9F49-4A3E-A0B4-A387D4E199B7}"/>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8260500E-5EF7-1956-EC6D-288297D4FEDA}"/>
              </a:ext>
            </a:extLst>
          </p:cNvPr>
          <p:cNvSpPr>
            <a:spLocks noGrp="1"/>
          </p:cNvSpPr>
          <p:nvPr>
            <p:ph type="sldNum" sz="quarter" idx="12"/>
          </p:nvPr>
        </p:nvSpPr>
        <p:spPr/>
        <p:txBody>
          <a:bodyPr/>
          <a:lstStyle/>
          <a:p>
            <a:fld id="{505C9245-6020-6C48-872E-7782D07EE582}" type="slidenum">
              <a:rPr lang="id-ID" smtClean="0"/>
              <a:t>‹#›</a:t>
            </a:fld>
            <a:endParaRPr lang="id-ID"/>
          </a:p>
        </p:txBody>
      </p:sp>
    </p:spTree>
    <p:extLst>
      <p:ext uri="{BB962C8B-B14F-4D97-AF65-F5344CB8AC3E}">
        <p14:creationId xmlns:p14="http://schemas.microsoft.com/office/powerpoint/2010/main" val="2524620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2806D-3B7C-7BC8-5391-D23C90CF02B3}"/>
              </a:ext>
            </a:extLst>
          </p:cNvPr>
          <p:cNvSpPr>
            <a:spLocks noGrp="1"/>
          </p:cNvSpPr>
          <p:nvPr>
            <p:ph type="title"/>
          </p:nvPr>
        </p:nvSpPr>
        <p:spPr>
          <a:xfrm>
            <a:off x="839788" y="365125"/>
            <a:ext cx="10515600" cy="1325563"/>
          </a:xfrm>
        </p:spPr>
        <p:txBody>
          <a:bodyPr/>
          <a:lstStyle/>
          <a:p>
            <a:r>
              <a:rPr lang="en-US"/>
              <a:t>Click to edit Master title style</a:t>
            </a:r>
            <a:endParaRPr lang="id-ID"/>
          </a:p>
        </p:txBody>
      </p:sp>
      <p:sp>
        <p:nvSpPr>
          <p:cNvPr id="3" name="Text Placeholder 2">
            <a:extLst>
              <a:ext uri="{FF2B5EF4-FFF2-40B4-BE49-F238E27FC236}">
                <a16:creationId xmlns:a16="http://schemas.microsoft.com/office/drawing/2014/main" id="{15788DA8-9F69-7AA6-96D7-73B7390DF9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8A6D1DE-4D31-1F9E-8A15-D23D46F6E59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Text Placeholder 4">
            <a:extLst>
              <a:ext uri="{FF2B5EF4-FFF2-40B4-BE49-F238E27FC236}">
                <a16:creationId xmlns:a16="http://schemas.microsoft.com/office/drawing/2014/main" id="{191D8104-E948-D3AD-FA64-76C5F68687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93B4D3B-EAEB-18A6-3D64-B6E468C94A3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7" name="Date Placeholder 6">
            <a:extLst>
              <a:ext uri="{FF2B5EF4-FFF2-40B4-BE49-F238E27FC236}">
                <a16:creationId xmlns:a16="http://schemas.microsoft.com/office/drawing/2014/main" id="{F3DF91DC-A9FE-0A49-16BB-C80E798C97DE}"/>
              </a:ext>
            </a:extLst>
          </p:cNvPr>
          <p:cNvSpPr>
            <a:spLocks noGrp="1"/>
          </p:cNvSpPr>
          <p:nvPr>
            <p:ph type="dt" sz="half" idx="10"/>
          </p:nvPr>
        </p:nvSpPr>
        <p:spPr/>
        <p:txBody>
          <a:bodyPr/>
          <a:lstStyle/>
          <a:p>
            <a:fld id="{6477C59D-54AB-8841-A495-0E5427DE1E75}" type="datetimeFigureOut">
              <a:rPr lang="id-ID" smtClean="0"/>
              <a:t>27/06/2023</a:t>
            </a:fld>
            <a:endParaRPr lang="id-ID"/>
          </a:p>
        </p:txBody>
      </p:sp>
      <p:sp>
        <p:nvSpPr>
          <p:cNvPr id="8" name="Footer Placeholder 7">
            <a:extLst>
              <a:ext uri="{FF2B5EF4-FFF2-40B4-BE49-F238E27FC236}">
                <a16:creationId xmlns:a16="http://schemas.microsoft.com/office/drawing/2014/main" id="{7C6C8635-23C8-2E43-12FF-A931A5A58293}"/>
              </a:ext>
            </a:extLst>
          </p:cNvPr>
          <p:cNvSpPr>
            <a:spLocks noGrp="1"/>
          </p:cNvSpPr>
          <p:nvPr>
            <p:ph type="ftr" sz="quarter" idx="11"/>
          </p:nvPr>
        </p:nvSpPr>
        <p:spPr/>
        <p:txBody>
          <a:bodyPr/>
          <a:lstStyle/>
          <a:p>
            <a:endParaRPr lang="id-ID"/>
          </a:p>
        </p:txBody>
      </p:sp>
      <p:sp>
        <p:nvSpPr>
          <p:cNvPr id="9" name="Slide Number Placeholder 8">
            <a:extLst>
              <a:ext uri="{FF2B5EF4-FFF2-40B4-BE49-F238E27FC236}">
                <a16:creationId xmlns:a16="http://schemas.microsoft.com/office/drawing/2014/main" id="{383E13F0-0114-A7FC-7B60-C6F23AEE91CB}"/>
              </a:ext>
            </a:extLst>
          </p:cNvPr>
          <p:cNvSpPr>
            <a:spLocks noGrp="1"/>
          </p:cNvSpPr>
          <p:nvPr>
            <p:ph type="sldNum" sz="quarter" idx="12"/>
          </p:nvPr>
        </p:nvSpPr>
        <p:spPr/>
        <p:txBody>
          <a:bodyPr/>
          <a:lstStyle/>
          <a:p>
            <a:fld id="{505C9245-6020-6C48-872E-7782D07EE582}" type="slidenum">
              <a:rPr lang="id-ID" smtClean="0"/>
              <a:t>‹#›</a:t>
            </a:fld>
            <a:endParaRPr lang="id-ID"/>
          </a:p>
        </p:txBody>
      </p:sp>
    </p:spTree>
    <p:extLst>
      <p:ext uri="{BB962C8B-B14F-4D97-AF65-F5344CB8AC3E}">
        <p14:creationId xmlns:p14="http://schemas.microsoft.com/office/powerpoint/2010/main" val="4030013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5E489-1926-764F-093C-F00427D9CEF4}"/>
              </a:ext>
            </a:extLst>
          </p:cNvPr>
          <p:cNvSpPr>
            <a:spLocks noGrp="1"/>
          </p:cNvSpPr>
          <p:nvPr>
            <p:ph type="title"/>
          </p:nvPr>
        </p:nvSpPr>
        <p:spPr/>
        <p:txBody>
          <a:bodyPr/>
          <a:lstStyle/>
          <a:p>
            <a:r>
              <a:rPr lang="en-US"/>
              <a:t>Click to edit Master title style</a:t>
            </a:r>
            <a:endParaRPr lang="id-ID"/>
          </a:p>
        </p:txBody>
      </p:sp>
      <p:sp>
        <p:nvSpPr>
          <p:cNvPr id="3" name="Date Placeholder 2">
            <a:extLst>
              <a:ext uri="{FF2B5EF4-FFF2-40B4-BE49-F238E27FC236}">
                <a16:creationId xmlns:a16="http://schemas.microsoft.com/office/drawing/2014/main" id="{81987E9C-D098-3AD7-F952-D0DD1EBDA9F1}"/>
              </a:ext>
            </a:extLst>
          </p:cNvPr>
          <p:cNvSpPr>
            <a:spLocks noGrp="1"/>
          </p:cNvSpPr>
          <p:nvPr>
            <p:ph type="dt" sz="half" idx="10"/>
          </p:nvPr>
        </p:nvSpPr>
        <p:spPr/>
        <p:txBody>
          <a:bodyPr/>
          <a:lstStyle/>
          <a:p>
            <a:fld id="{6477C59D-54AB-8841-A495-0E5427DE1E75}" type="datetimeFigureOut">
              <a:rPr lang="id-ID" smtClean="0"/>
              <a:t>27/06/2023</a:t>
            </a:fld>
            <a:endParaRPr lang="id-ID"/>
          </a:p>
        </p:txBody>
      </p:sp>
      <p:sp>
        <p:nvSpPr>
          <p:cNvPr id="4" name="Footer Placeholder 3">
            <a:extLst>
              <a:ext uri="{FF2B5EF4-FFF2-40B4-BE49-F238E27FC236}">
                <a16:creationId xmlns:a16="http://schemas.microsoft.com/office/drawing/2014/main" id="{D353E5AF-24FF-E6EF-7F3D-FC86E33F942C}"/>
              </a:ext>
            </a:extLst>
          </p:cNvPr>
          <p:cNvSpPr>
            <a:spLocks noGrp="1"/>
          </p:cNvSpPr>
          <p:nvPr>
            <p:ph type="ftr" sz="quarter" idx="11"/>
          </p:nvPr>
        </p:nvSpPr>
        <p:spPr/>
        <p:txBody>
          <a:bodyPr/>
          <a:lstStyle/>
          <a:p>
            <a:endParaRPr lang="id-ID"/>
          </a:p>
        </p:txBody>
      </p:sp>
      <p:sp>
        <p:nvSpPr>
          <p:cNvPr id="5" name="Slide Number Placeholder 4">
            <a:extLst>
              <a:ext uri="{FF2B5EF4-FFF2-40B4-BE49-F238E27FC236}">
                <a16:creationId xmlns:a16="http://schemas.microsoft.com/office/drawing/2014/main" id="{9B16CED5-2BC7-14D5-932D-D898D9D4FE19}"/>
              </a:ext>
            </a:extLst>
          </p:cNvPr>
          <p:cNvSpPr>
            <a:spLocks noGrp="1"/>
          </p:cNvSpPr>
          <p:nvPr>
            <p:ph type="sldNum" sz="quarter" idx="12"/>
          </p:nvPr>
        </p:nvSpPr>
        <p:spPr/>
        <p:txBody>
          <a:bodyPr/>
          <a:lstStyle/>
          <a:p>
            <a:fld id="{505C9245-6020-6C48-872E-7782D07EE582}" type="slidenum">
              <a:rPr lang="id-ID" smtClean="0"/>
              <a:t>‹#›</a:t>
            </a:fld>
            <a:endParaRPr lang="id-ID"/>
          </a:p>
        </p:txBody>
      </p:sp>
    </p:spTree>
    <p:extLst>
      <p:ext uri="{BB962C8B-B14F-4D97-AF65-F5344CB8AC3E}">
        <p14:creationId xmlns:p14="http://schemas.microsoft.com/office/powerpoint/2010/main" val="3112368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AADF84-4F27-3368-6408-E1BB5F6132FC}"/>
              </a:ext>
            </a:extLst>
          </p:cNvPr>
          <p:cNvSpPr>
            <a:spLocks noGrp="1"/>
          </p:cNvSpPr>
          <p:nvPr>
            <p:ph type="dt" sz="half" idx="10"/>
          </p:nvPr>
        </p:nvSpPr>
        <p:spPr/>
        <p:txBody>
          <a:bodyPr/>
          <a:lstStyle/>
          <a:p>
            <a:fld id="{6477C59D-54AB-8841-A495-0E5427DE1E75}" type="datetimeFigureOut">
              <a:rPr lang="id-ID" smtClean="0"/>
              <a:t>27/06/2023</a:t>
            </a:fld>
            <a:endParaRPr lang="id-ID"/>
          </a:p>
        </p:txBody>
      </p:sp>
      <p:sp>
        <p:nvSpPr>
          <p:cNvPr id="3" name="Footer Placeholder 2">
            <a:extLst>
              <a:ext uri="{FF2B5EF4-FFF2-40B4-BE49-F238E27FC236}">
                <a16:creationId xmlns:a16="http://schemas.microsoft.com/office/drawing/2014/main" id="{D67A1D30-61D3-464F-08B3-8DE4056C1FDF}"/>
              </a:ext>
            </a:extLst>
          </p:cNvPr>
          <p:cNvSpPr>
            <a:spLocks noGrp="1"/>
          </p:cNvSpPr>
          <p:nvPr>
            <p:ph type="ftr" sz="quarter" idx="11"/>
          </p:nvPr>
        </p:nvSpPr>
        <p:spPr/>
        <p:txBody>
          <a:bodyPr/>
          <a:lstStyle/>
          <a:p>
            <a:endParaRPr lang="id-ID"/>
          </a:p>
        </p:txBody>
      </p:sp>
      <p:sp>
        <p:nvSpPr>
          <p:cNvPr id="4" name="Slide Number Placeholder 3">
            <a:extLst>
              <a:ext uri="{FF2B5EF4-FFF2-40B4-BE49-F238E27FC236}">
                <a16:creationId xmlns:a16="http://schemas.microsoft.com/office/drawing/2014/main" id="{A758E867-B80A-C5DA-7D93-ABE9CAD06738}"/>
              </a:ext>
            </a:extLst>
          </p:cNvPr>
          <p:cNvSpPr>
            <a:spLocks noGrp="1"/>
          </p:cNvSpPr>
          <p:nvPr>
            <p:ph type="sldNum" sz="quarter" idx="12"/>
          </p:nvPr>
        </p:nvSpPr>
        <p:spPr/>
        <p:txBody>
          <a:bodyPr/>
          <a:lstStyle/>
          <a:p>
            <a:fld id="{505C9245-6020-6C48-872E-7782D07EE582}" type="slidenum">
              <a:rPr lang="id-ID" smtClean="0"/>
              <a:t>‹#›</a:t>
            </a:fld>
            <a:endParaRPr lang="id-ID"/>
          </a:p>
        </p:txBody>
      </p:sp>
    </p:spTree>
    <p:extLst>
      <p:ext uri="{BB962C8B-B14F-4D97-AF65-F5344CB8AC3E}">
        <p14:creationId xmlns:p14="http://schemas.microsoft.com/office/powerpoint/2010/main" val="3688645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518C-1E87-07E8-4D1C-24EC287C12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Content Placeholder 2">
            <a:extLst>
              <a:ext uri="{FF2B5EF4-FFF2-40B4-BE49-F238E27FC236}">
                <a16:creationId xmlns:a16="http://schemas.microsoft.com/office/drawing/2014/main" id="{7C15C14D-E798-8D15-A22A-BE9AC914C0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Text Placeholder 3">
            <a:extLst>
              <a:ext uri="{FF2B5EF4-FFF2-40B4-BE49-F238E27FC236}">
                <a16:creationId xmlns:a16="http://schemas.microsoft.com/office/drawing/2014/main" id="{23F8BF9D-0918-A7C5-8519-6E6EFE25AB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9376B0-389E-A252-ADFB-2EBBAF3D8534}"/>
              </a:ext>
            </a:extLst>
          </p:cNvPr>
          <p:cNvSpPr>
            <a:spLocks noGrp="1"/>
          </p:cNvSpPr>
          <p:nvPr>
            <p:ph type="dt" sz="half" idx="10"/>
          </p:nvPr>
        </p:nvSpPr>
        <p:spPr/>
        <p:txBody>
          <a:bodyPr/>
          <a:lstStyle/>
          <a:p>
            <a:fld id="{6477C59D-54AB-8841-A495-0E5427DE1E75}" type="datetimeFigureOut">
              <a:rPr lang="id-ID" smtClean="0"/>
              <a:t>27/06/2023</a:t>
            </a:fld>
            <a:endParaRPr lang="id-ID"/>
          </a:p>
        </p:txBody>
      </p:sp>
      <p:sp>
        <p:nvSpPr>
          <p:cNvPr id="6" name="Footer Placeholder 5">
            <a:extLst>
              <a:ext uri="{FF2B5EF4-FFF2-40B4-BE49-F238E27FC236}">
                <a16:creationId xmlns:a16="http://schemas.microsoft.com/office/drawing/2014/main" id="{4AD1E920-45B3-BF36-2B9B-D0167261D907}"/>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B36202FC-67C0-725C-E763-C4EB24E3F51C}"/>
              </a:ext>
            </a:extLst>
          </p:cNvPr>
          <p:cNvSpPr>
            <a:spLocks noGrp="1"/>
          </p:cNvSpPr>
          <p:nvPr>
            <p:ph type="sldNum" sz="quarter" idx="12"/>
          </p:nvPr>
        </p:nvSpPr>
        <p:spPr/>
        <p:txBody>
          <a:bodyPr/>
          <a:lstStyle/>
          <a:p>
            <a:fld id="{505C9245-6020-6C48-872E-7782D07EE582}" type="slidenum">
              <a:rPr lang="id-ID" smtClean="0"/>
              <a:t>‹#›</a:t>
            </a:fld>
            <a:endParaRPr lang="id-ID"/>
          </a:p>
        </p:txBody>
      </p:sp>
    </p:spTree>
    <p:extLst>
      <p:ext uri="{BB962C8B-B14F-4D97-AF65-F5344CB8AC3E}">
        <p14:creationId xmlns:p14="http://schemas.microsoft.com/office/powerpoint/2010/main" val="1895274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B29A0-0C3F-7CE3-8B76-EAE86E12D0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Picture Placeholder 2">
            <a:extLst>
              <a:ext uri="{FF2B5EF4-FFF2-40B4-BE49-F238E27FC236}">
                <a16:creationId xmlns:a16="http://schemas.microsoft.com/office/drawing/2014/main" id="{881C5E41-D7E2-4138-4B9C-67C4E188EFE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a:extLst>
              <a:ext uri="{FF2B5EF4-FFF2-40B4-BE49-F238E27FC236}">
                <a16:creationId xmlns:a16="http://schemas.microsoft.com/office/drawing/2014/main" id="{43D316A7-ACF7-2FC4-5EFE-AC4654EDE8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C74B913-0316-FD9D-F8A3-CCBDC615107B}"/>
              </a:ext>
            </a:extLst>
          </p:cNvPr>
          <p:cNvSpPr>
            <a:spLocks noGrp="1"/>
          </p:cNvSpPr>
          <p:nvPr>
            <p:ph type="dt" sz="half" idx="10"/>
          </p:nvPr>
        </p:nvSpPr>
        <p:spPr/>
        <p:txBody>
          <a:bodyPr/>
          <a:lstStyle/>
          <a:p>
            <a:fld id="{6477C59D-54AB-8841-A495-0E5427DE1E75}" type="datetimeFigureOut">
              <a:rPr lang="id-ID" smtClean="0"/>
              <a:t>27/06/2023</a:t>
            </a:fld>
            <a:endParaRPr lang="id-ID"/>
          </a:p>
        </p:txBody>
      </p:sp>
      <p:sp>
        <p:nvSpPr>
          <p:cNvPr id="6" name="Footer Placeholder 5">
            <a:extLst>
              <a:ext uri="{FF2B5EF4-FFF2-40B4-BE49-F238E27FC236}">
                <a16:creationId xmlns:a16="http://schemas.microsoft.com/office/drawing/2014/main" id="{F9F43362-9BF0-C80D-86FF-787D1703E8E3}"/>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32E55B47-F90A-A1F4-4FC4-DD74C35F14C6}"/>
              </a:ext>
            </a:extLst>
          </p:cNvPr>
          <p:cNvSpPr>
            <a:spLocks noGrp="1"/>
          </p:cNvSpPr>
          <p:nvPr>
            <p:ph type="sldNum" sz="quarter" idx="12"/>
          </p:nvPr>
        </p:nvSpPr>
        <p:spPr/>
        <p:txBody>
          <a:bodyPr/>
          <a:lstStyle/>
          <a:p>
            <a:fld id="{505C9245-6020-6C48-872E-7782D07EE582}" type="slidenum">
              <a:rPr lang="id-ID" smtClean="0"/>
              <a:t>‹#›</a:t>
            </a:fld>
            <a:endParaRPr lang="id-ID"/>
          </a:p>
        </p:txBody>
      </p:sp>
    </p:spTree>
    <p:extLst>
      <p:ext uri="{BB962C8B-B14F-4D97-AF65-F5344CB8AC3E}">
        <p14:creationId xmlns:p14="http://schemas.microsoft.com/office/powerpoint/2010/main" val="1355472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5A3984-FFE7-C575-FCB7-C451EF3F9C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a:extLst>
              <a:ext uri="{FF2B5EF4-FFF2-40B4-BE49-F238E27FC236}">
                <a16:creationId xmlns:a16="http://schemas.microsoft.com/office/drawing/2014/main" id="{299DF12C-EFF6-2DCB-52DF-62195128B6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B3D85309-CD79-075D-3C73-E649F8FC9ED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77C59D-54AB-8841-A495-0E5427DE1E75}" type="datetimeFigureOut">
              <a:rPr lang="id-ID" smtClean="0"/>
              <a:t>27/06/2023</a:t>
            </a:fld>
            <a:endParaRPr lang="id-ID"/>
          </a:p>
        </p:txBody>
      </p:sp>
      <p:sp>
        <p:nvSpPr>
          <p:cNvPr id="5" name="Footer Placeholder 4">
            <a:extLst>
              <a:ext uri="{FF2B5EF4-FFF2-40B4-BE49-F238E27FC236}">
                <a16:creationId xmlns:a16="http://schemas.microsoft.com/office/drawing/2014/main" id="{A8BFEB4F-684C-8355-0B6A-A8D6311584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a:extLst>
              <a:ext uri="{FF2B5EF4-FFF2-40B4-BE49-F238E27FC236}">
                <a16:creationId xmlns:a16="http://schemas.microsoft.com/office/drawing/2014/main" id="{67B5A364-B5C2-FB5F-FD3B-16F1C10C8A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5C9245-6020-6C48-872E-7782D07EE582}" type="slidenum">
              <a:rPr lang="id-ID" smtClean="0"/>
              <a:t>‹#›</a:t>
            </a:fld>
            <a:endParaRPr lang="id-ID"/>
          </a:p>
        </p:txBody>
      </p:sp>
    </p:spTree>
    <p:extLst>
      <p:ext uri="{BB962C8B-B14F-4D97-AF65-F5344CB8AC3E}">
        <p14:creationId xmlns:p14="http://schemas.microsoft.com/office/powerpoint/2010/main" val="2286166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3.jpe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6.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6.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jpe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2.png"/><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6.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2.png"/><Relationship Id="rId7" Type="http://schemas.openxmlformats.org/officeDocument/2006/relationships/diagramQuickStyle" Target="../diagrams/quickStyle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microsoft.com/office/2007/relationships/hdphoto" Target="../media/hdphoto1.wdp"/><Relationship Id="rId9" Type="http://schemas.microsoft.com/office/2007/relationships/diagramDrawing" Target="../diagrams/drawing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8.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15" name="Cube 14">
            <a:extLst>
              <a:ext uri="{FF2B5EF4-FFF2-40B4-BE49-F238E27FC236}">
                <a16:creationId xmlns:a16="http://schemas.microsoft.com/office/drawing/2014/main" id="{345AAADB-0453-14DF-6165-C2E24F710E29}"/>
              </a:ext>
            </a:extLst>
          </p:cNvPr>
          <p:cNvSpPr/>
          <p:nvPr/>
        </p:nvSpPr>
        <p:spPr>
          <a:xfrm>
            <a:off x="8224605" y="854820"/>
            <a:ext cx="3357796" cy="4802723"/>
          </a:xfrm>
          <a:prstGeom prst="cube">
            <a:avLst>
              <a:gd name="adj" fmla="val 3711"/>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0" scaled="1"/>
            <a:tileRect/>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887" tIns="60944" rIns="121887" bIns="60944" rtlCol="0" anchor="ctr"/>
          <a:lstStyle/>
          <a:p>
            <a:pPr algn="ctr"/>
            <a:endParaRPr lang="en-US" sz="2400" dirty="0"/>
          </a:p>
        </p:txBody>
      </p:sp>
      <p:sp>
        <p:nvSpPr>
          <p:cNvPr id="5" name="Rectangle 4"/>
          <p:cNvSpPr/>
          <p:nvPr/>
        </p:nvSpPr>
        <p:spPr>
          <a:xfrm>
            <a:off x="959650" y="2311401"/>
            <a:ext cx="6542795" cy="984875"/>
          </a:xfrm>
          <a:prstGeom prst="rect">
            <a:avLst/>
          </a:prstGeom>
          <a:noFill/>
        </p:spPr>
        <p:txBody>
          <a:bodyPr wrap="none" lIns="121909" tIns="60955" rIns="121909" bIns="60955">
            <a:spAutoFit/>
          </a:bodyPr>
          <a:lstStyle/>
          <a:p>
            <a:pPr algn="ctr"/>
            <a:r>
              <a:rPr lang="id-ID" sz="5600" b="1" noProof="1">
                <a:ln w="0"/>
                <a:solidFill>
                  <a:schemeClr val="tx2">
                    <a:lumMod val="50000"/>
                  </a:schemeClr>
                </a:solidFill>
                <a:effectLst>
                  <a:outerShdw blurRad="38100" dist="38100" dir="2700000" algn="tl">
                    <a:srgbClr val="000000">
                      <a:alpha val="43137"/>
                    </a:srgbClr>
                  </a:outerShdw>
                </a:effectLst>
                <a:latin typeface="Candara" pitchFamily="34" charset="0"/>
                <a:ea typeface="Cambria" pitchFamily="18" charset="0"/>
                <a:cs typeface="Calibri" pitchFamily="34" charset="0"/>
              </a:rPr>
              <a:t>Media Pembelajaran</a:t>
            </a:r>
          </a:p>
        </p:txBody>
      </p:sp>
      <p:sp>
        <p:nvSpPr>
          <p:cNvPr id="6" name="Rectangle 5"/>
          <p:cNvSpPr/>
          <p:nvPr/>
        </p:nvSpPr>
        <p:spPr>
          <a:xfrm>
            <a:off x="451527" y="3363326"/>
            <a:ext cx="7559040" cy="1354207"/>
          </a:xfrm>
          <a:prstGeom prst="rect">
            <a:avLst/>
          </a:prstGeom>
          <a:noFill/>
        </p:spPr>
        <p:txBody>
          <a:bodyPr wrap="square" lIns="121909" tIns="60955" rIns="121909" bIns="60955">
            <a:spAutoFit/>
          </a:bodyPr>
          <a:lstStyle/>
          <a:p>
            <a:pPr algn="ctr"/>
            <a:r>
              <a:rPr lang="en-US" sz="4800" b="1" noProof="1">
                <a:ln w="0"/>
                <a:effectLst>
                  <a:outerShdw blurRad="38100" dist="19050" dir="2700000" algn="tl" rotWithShape="0">
                    <a:schemeClr val="dk1">
                      <a:alpha val="40000"/>
                    </a:schemeClr>
                  </a:outerShdw>
                </a:effectLst>
                <a:latin typeface="Batang" pitchFamily="18" charset="-127"/>
                <a:ea typeface="Batang" pitchFamily="18" charset="-127"/>
                <a:cs typeface="Calibri" pitchFamily="34" charset="0"/>
              </a:rPr>
              <a:t>Sosiologi</a:t>
            </a:r>
            <a:endParaRPr lang="id-ID" sz="8000" b="1" noProof="1">
              <a:ln w="0"/>
              <a:effectLst>
                <a:outerShdw blurRad="38100" dist="19050" dir="2700000" algn="tl" rotWithShape="0">
                  <a:schemeClr val="dk1">
                    <a:alpha val="40000"/>
                  </a:schemeClr>
                </a:outerShdw>
              </a:effectLst>
              <a:latin typeface="Batang" pitchFamily="18" charset="-127"/>
              <a:ea typeface="Batang" pitchFamily="18" charset="-127"/>
              <a:cs typeface="Calibri" pitchFamily="34" charset="0"/>
            </a:endParaRPr>
          </a:p>
          <a:p>
            <a:pPr algn="ctr"/>
            <a:r>
              <a:rPr lang="id-ID" sz="3200" b="1" noProof="1">
                <a:ln w="0"/>
                <a:effectLst>
                  <a:outerShdw blurRad="38100" dist="19050" dir="2700000" algn="tl" rotWithShape="0">
                    <a:schemeClr val="dk1">
                      <a:alpha val="40000"/>
                    </a:schemeClr>
                  </a:outerShdw>
                </a:effectLst>
                <a:latin typeface="Batang" pitchFamily="18" charset="-127"/>
                <a:ea typeface="Batang" pitchFamily="18" charset="-127"/>
                <a:cs typeface="Calibri" pitchFamily="34" charset="0"/>
              </a:rPr>
              <a:t>untuk SMA/MA Kelas XI</a:t>
            </a:r>
          </a:p>
        </p:txBody>
      </p:sp>
      <p:cxnSp>
        <p:nvCxnSpPr>
          <p:cNvPr id="7" name="Straight Connector 6"/>
          <p:cNvCxnSpPr/>
          <p:nvPr/>
        </p:nvCxnSpPr>
        <p:spPr>
          <a:xfrm>
            <a:off x="756327" y="3378200"/>
            <a:ext cx="6949440" cy="0"/>
          </a:xfrm>
          <a:prstGeom prst="line">
            <a:avLst/>
          </a:prstGeom>
          <a:ln w="57150"/>
        </p:spPr>
        <p:style>
          <a:lnRef idx="3">
            <a:schemeClr val="dk1"/>
          </a:lnRef>
          <a:fillRef idx="0">
            <a:schemeClr val="dk1"/>
          </a:fillRef>
          <a:effectRef idx="2">
            <a:schemeClr val="dk1"/>
          </a:effectRef>
          <a:fontRef idx="minor">
            <a:schemeClr val="tx1"/>
          </a:fontRef>
        </p:style>
      </p:cxnSp>
      <p:grpSp>
        <p:nvGrpSpPr>
          <p:cNvPr id="4" name="Group 3"/>
          <p:cNvGrpSpPr/>
          <p:nvPr/>
        </p:nvGrpSpPr>
        <p:grpSpPr>
          <a:xfrm>
            <a:off x="0" y="5736169"/>
            <a:ext cx="12192000" cy="1121834"/>
            <a:chOff x="0" y="4302125"/>
            <a:chExt cx="9144000" cy="841375"/>
          </a:xfrm>
        </p:grpSpPr>
        <p:grpSp>
          <p:nvGrpSpPr>
            <p:cNvPr id="2" name="Group 1"/>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9" name="TextBox 16"/>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12" name="Picture 11"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3" name="Rectangle 2"/>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pic>
        <p:nvPicPr>
          <p:cNvPr id="13" name="Picture 12">
            <a:extLst>
              <a:ext uri="{FF2B5EF4-FFF2-40B4-BE49-F238E27FC236}">
                <a16:creationId xmlns:a16="http://schemas.microsoft.com/office/drawing/2014/main" id="{06CA5AA9-3C6A-0809-F6EF-C23D9F306C4C}"/>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8122753" y="975598"/>
            <a:ext cx="3271377" cy="473878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2882353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pic>
        <p:nvPicPr>
          <p:cNvPr id="13" name="Picture 12" descr="A group of people standing together&#10;&#10;Description automatically generated with medium confidence">
            <a:extLst>
              <a:ext uri="{FF2B5EF4-FFF2-40B4-BE49-F238E27FC236}">
                <a16:creationId xmlns:a16="http://schemas.microsoft.com/office/drawing/2014/main" id="{579A2686-ECCF-57AE-2DC3-80C5ACA996C8}"/>
              </a:ext>
            </a:extLst>
          </p:cNvPr>
          <p:cNvPicPr>
            <a:picLocks noChangeAspect="1"/>
          </p:cNvPicPr>
          <p:nvPr/>
        </p:nvPicPr>
        <p:blipFill>
          <a:blip r:embed="rId5"/>
          <a:stretch>
            <a:fillRect/>
          </a:stretch>
        </p:blipFill>
        <p:spPr>
          <a:xfrm>
            <a:off x="593964" y="880855"/>
            <a:ext cx="5115030" cy="4491246"/>
          </a:xfrm>
          <a:prstGeom prst="rect">
            <a:avLst/>
          </a:prstGeom>
        </p:spPr>
      </p:pic>
      <p:sp>
        <p:nvSpPr>
          <p:cNvPr id="14" name="TextBox 13">
            <a:extLst>
              <a:ext uri="{FF2B5EF4-FFF2-40B4-BE49-F238E27FC236}">
                <a16:creationId xmlns:a16="http://schemas.microsoft.com/office/drawing/2014/main" id="{50B52633-0F30-5F99-30B2-A246428E4895}"/>
              </a:ext>
            </a:extLst>
          </p:cNvPr>
          <p:cNvSpPr txBox="1"/>
          <p:nvPr/>
        </p:nvSpPr>
        <p:spPr>
          <a:xfrm>
            <a:off x="5414406" y="2834090"/>
            <a:ext cx="6472794" cy="615553"/>
          </a:xfrm>
          <a:prstGeom prst="rect">
            <a:avLst/>
          </a:prstGeom>
          <a:noFill/>
        </p:spPr>
        <p:txBody>
          <a:bodyPr wrap="square" rtlCol="0">
            <a:spAutoFit/>
          </a:bodyPr>
          <a:lstStyle/>
          <a:p>
            <a:pPr marL="514350" indent="-514350">
              <a:buFont typeface="+mj-lt"/>
              <a:buAutoNum type="alphaUcPeriod" startAt="2"/>
            </a:pPr>
            <a:r>
              <a:rPr lang="id-ID" sz="3400" dirty="0">
                <a:solidFill>
                  <a:srgbClr val="0168CD"/>
                </a:solidFill>
                <a:latin typeface="Cooper Black" panose="0208090404030B020404" pitchFamily="18" charset="77"/>
                <a:ea typeface="Dotum" panose="020B0600000101010101" pitchFamily="34" charset="-127"/>
              </a:rPr>
              <a:t>Ragam Kelompok Sosial</a:t>
            </a:r>
          </a:p>
        </p:txBody>
      </p:sp>
    </p:spTree>
    <p:extLst>
      <p:ext uri="{BB962C8B-B14F-4D97-AF65-F5344CB8AC3E}">
        <p14:creationId xmlns:p14="http://schemas.microsoft.com/office/powerpoint/2010/main" val="35351528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126" name="Rounded Rectangle 125">
            <a:extLst>
              <a:ext uri="{FF2B5EF4-FFF2-40B4-BE49-F238E27FC236}">
                <a16:creationId xmlns:a16="http://schemas.microsoft.com/office/drawing/2014/main" id="{20BB1720-8E4B-23E0-72F7-D47D1D9F01E7}"/>
              </a:ext>
            </a:extLst>
          </p:cNvPr>
          <p:cNvSpPr/>
          <p:nvPr/>
        </p:nvSpPr>
        <p:spPr>
          <a:xfrm>
            <a:off x="1309171" y="1112703"/>
            <a:ext cx="3020458" cy="616945"/>
          </a:xfrm>
          <a:prstGeom prst="roundRect">
            <a:avLst>
              <a:gd name="adj" fmla="val 4523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 name="Rounded Rectangle 1">
            <a:extLst>
              <a:ext uri="{FF2B5EF4-FFF2-40B4-BE49-F238E27FC236}">
                <a16:creationId xmlns:a16="http://schemas.microsoft.com/office/drawing/2014/main" id="{6415946C-D97E-5EDD-A634-8FBDF74F022A}"/>
              </a:ext>
            </a:extLst>
          </p:cNvPr>
          <p:cNvSpPr/>
          <p:nvPr/>
        </p:nvSpPr>
        <p:spPr>
          <a:xfrm>
            <a:off x="442913" y="357188"/>
            <a:ext cx="685800" cy="642937"/>
          </a:xfrm>
          <a:prstGeom prst="roundRect">
            <a:avLst/>
          </a:prstGeom>
          <a:solidFill>
            <a:srgbClr val="0168CD"/>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10" name="TextBox 9">
            <a:extLst>
              <a:ext uri="{FF2B5EF4-FFF2-40B4-BE49-F238E27FC236}">
                <a16:creationId xmlns:a16="http://schemas.microsoft.com/office/drawing/2014/main" id="{7E69781A-D343-B537-4533-CBC8565E4876}"/>
              </a:ext>
            </a:extLst>
          </p:cNvPr>
          <p:cNvSpPr txBox="1"/>
          <p:nvPr/>
        </p:nvSpPr>
        <p:spPr>
          <a:xfrm>
            <a:off x="1243011" y="493990"/>
            <a:ext cx="6022762" cy="461665"/>
          </a:xfrm>
          <a:prstGeom prst="rect">
            <a:avLst/>
          </a:prstGeom>
          <a:noFill/>
        </p:spPr>
        <p:txBody>
          <a:bodyPr wrap="square" rtlCol="0">
            <a:spAutoFit/>
          </a:bodyPr>
          <a:lstStyle/>
          <a:p>
            <a:r>
              <a:rPr lang="id-ID" sz="2400" b="1" dirty="0">
                <a:solidFill>
                  <a:srgbClr val="002060"/>
                </a:solidFill>
                <a:latin typeface="Eras Demi ITC" panose="020B0602030504020804" pitchFamily="34" charset="77"/>
              </a:rPr>
              <a:t>Klasifikasi Menurut </a:t>
            </a:r>
            <a:r>
              <a:rPr lang="id-ID" sz="2400" b="1" dirty="0" err="1">
                <a:solidFill>
                  <a:srgbClr val="002060"/>
                </a:solidFill>
                <a:latin typeface="Eras Demi ITC" panose="020B0602030504020804" pitchFamily="34" charset="77"/>
              </a:rPr>
              <a:t>Émile</a:t>
            </a:r>
            <a:r>
              <a:rPr lang="id-ID" sz="2400" b="1" dirty="0">
                <a:solidFill>
                  <a:srgbClr val="002060"/>
                </a:solidFill>
                <a:latin typeface="Eras Demi ITC" panose="020B0602030504020804" pitchFamily="34" charset="77"/>
              </a:rPr>
              <a:t> </a:t>
            </a:r>
            <a:r>
              <a:rPr lang="id-ID" sz="2400" b="1" dirty="0" err="1">
                <a:solidFill>
                  <a:srgbClr val="002060"/>
                </a:solidFill>
                <a:latin typeface="Eras Demi ITC" panose="020B0602030504020804" pitchFamily="34" charset="77"/>
              </a:rPr>
              <a:t>Durkheim</a:t>
            </a:r>
            <a:endParaRPr lang="id-ID" sz="2400" b="1" dirty="0">
              <a:solidFill>
                <a:srgbClr val="002060"/>
              </a:solidFill>
              <a:latin typeface="Eras Demi ITC" panose="020B0602030504020804" pitchFamily="34" charset="77"/>
            </a:endParaRPr>
          </a:p>
        </p:txBody>
      </p:sp>
      <p:sp>
        <p:nvSpPr>
          <p:cNvPr id="125" name="Rectangle 124">
            <a:extLst>
              <a:ext uri="{FF2B5EF4-FFF2-40B4-BE49-F238E27FC236}">
                <a16:creationId xmlns:a16="http://schemas.microsoft.com/office/drawing/2014/main" id="{408096D6-FDBB-E0E1-692A-802D074DEE48}"/>
              </a:ext>
            </a:extLst>
          </p:cNvPr>
          <p:cNvSpPr/>
          <p:nvPr/>
        </p:nvSpPr>
        <p:spPr>
          <a:xfrm>
            <a:off x="1309171" y="1476259"/>
            <a:ext cx="9980058" cy="222305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7" name="TextBox 126">
            <a:extLst>
              <a:ext uri="{FF2B5EF4-FFF2-40B4-BE49-F238E27FC236}">
                <a16:creationId xmlns:a16="http://schemas.microsoft.com/office/drawing/2014/main" id="{6B0A3A9D-485A-1EF1-62C9-CC13609A47A3}"/>
              </a:ext>
            </a:extLst>
          </p:cNvPr>
          <p:cNvSpPr txBox="1"/>
          <p:nvPr/>
        </p:nvSpPr>
        <p:spPr>
          <a:xfrm>
            <a:off x="1422400" y="1148723"/>
            <a:ext cx="2786043" cy="338554"/>
          </a:xfrm>
          <a:prstGeom prst="rect">
            <a:avLst/>
          </a:prstGeom>
          <a:noFill/>
        </p:spPr>
        <p:txBody>
          <a:bodyPr wrap="square" rtlCol="0">
            <a:spAutoFit/>
          </a:bodyPr>
          <a:lstStyle/>
          <a:p>
            <a:pPr marL="342900" indent="-342900" algn="ctr">
              <a:buFont typeface="+mj-lt"/>
              <a:buAutoNum type="alphaLcPeriod"/>
            </a:pPr>
            <a:r>
              <a:rPr lang="id-ID" sz="1600" b="1" dirty="0">
                <a:solidFill>
                  <a:schemeClr val="bg1"/>
                </a:solidFill>
                <a:latin typeface="Quire Sans" panose="020B0502040400020003" pitchFamily="34" charset="0"/>
                <a:cs typeface="Quire Sans" panose="020B0502040400020003" pitchFamily="34" charset="0"/>
              </a:rPr>
              <a:t>Solidaritas Mekanik</a:t>
            </a:r>
          </a:p>
        </p:txBody>
      </p:sp>
      <p:sp>
        <p:nvSpPr>
          <p:cNvPr id="128" name="TextBox 127">
            <a:extLst>
              <a:ext uri="{FF2B5EF4-FFF2-40B4-BE49-F238E27FC236}">
                <a16:creationId xmlns:a16="http://schemas.microsoft.com/office/drawing/2014/main" id="{37C9634E-3BF1-E92A-EF33-265AF2A95DCE}"/>
              </a:ext>
            </a:extLst>
          </p:cNvPr>
          <p:cNvSpPr txBox="1"/>
          <p:nvPr/>
        </p:nvSpPr>
        <p:spPr>
          <a:xfrm>
            <a:off x="1452390" y="1538295"/>
            <a:ext cx="9678905" cy="2062103"/>
          </a:xfrm>
          <a:prstGeom prst="rect">
            <a:avLst/>
          </a:prstGeom>
          <a:noFill/>
        </p:spPr>
        <p:txBody>
          <a:bodyPr wrap="square" rtlCol="0">
            <a:spAutoFit/>
          </a:bodyPr>
          <a:lstStyle/>
          <a:p>
            <a:pPr algn="just"/>
            <a:r>
              <a:rPr lang="id-ID" sz="1600" dirty="0">
                <a:latin typeface="Quire Sans Light" panose="020B0302040400020003" pitchFamily="34" charset="0"/>
              </a:rPr>
              <a:t>Solidaritas mekanik merupakan ciri dari masyarakat yang masih sederhana dan belum mengenal pembagian kerja. Masyarakat yang menganut solidaritas mekanik lebih mengutamakan persamaan perilaku dan sikap. Seluruh warga masyarakat diikat kesadaran kolektif. Kesadaran kolektif adalah kesadaran bersama dengan karakteristik: </a:t>
            </a:r>
          </a:p>
          <a:p>
            <a:pPr marL="342900" indent="-342900" algn="just">
              <a:buFont typeface="+mj-lt"/>
              <a:buAutoNum type="arabicParenR"/>
            </a:pPr>
            <a:r>
              <a:rPr lang="id-ID" sz="1600" dirty="0">
                <a:latin typeface="Quire Sans Light" panose="020B0302040400020003" pitchFamily="34" charset="0"/>
              </a:rPr>
              <a:t>mencakup keseluruhan kepercayaan dan perasaan kelompok,</a:t>
            </a:r>
          </a:p>
          <a:p>
            <a:pPr marL="342900" indent="-342900" algn="just">
              <a:buFont typeface="+mj-lt"/>
              <a:buAutoNum type="arabicParenR"/>
            </a:pPr>
            <a:r>
              <a:rPr lang="id-ID" sz="1600" dirty="0">
                <a:latin typeface="Quire Sans Light" panose="020B0302040400020003" pitchFamily="34" charset="0"/>
              </a:rPr>
              <a:t>ada di luar warga, dan</a:t>
            </a:r>
          </a:p>
          <a:p>
            <a:pPr marL="342900" indent="-342900" algn="just">
              <a:buFont typeface="+mj-lt"/>
              <a:buAutoNum type="arabicParenR"/>
            </a:pPr>
            <a:r>
              <a:rPr lang="id-ID" sz="1600" dirty="0">
                <a:latin typeface="Quire Sans Light" panose="020B0302040400020003" pitchFamily="34" charset="0"/>
              </a:rPr>
              <a:t>bersifat memaksa.</a:t>
            </a:r>
          </a:p>
          <a:p>
            <a:pPr algn="just"/>
            <a:r>
              <a:rPr lang="id-ID" sz="1600" dirty="0">
                <a:latin typeface="Quire Sans Light" panose="020B0302040400020003" pitchFamily="34" charset="0"/>
              </a:rPr>
              <a:t>Pelanggaran terhadap kesadaran bersama akan dikenai hukuman yang bersifat represif.</a:t>
            </a:r>
          </a:p>
        </p:txBody>
      </p:sp>
      <p:sp>
        <p:nvSpPr>
          <p:cNvPr id="129" name="Rounded Rectangle 128">
            <a:extLst>
              <a:ext uri="{FF2B5EF4-FFF2-40B4-BE49-F238E27FC236}">
                <a16:creationId xmlns:a16="http://schemas.microsoft.com/office/drawing/2014/main" id="{78C32223-D6A4-53BF-5987-B0A7BFABDBEB}"/>
              </a:ext>
            </a:extLst>
          </p:cNvPr>
          <p:cNvSpPr/>
          <p:nvPr/>
        </p:nvSpPr>
        <p:spPr>
          <a:xfrm>
            <a:off x="1309171" y="3948221"/>
            <a:ext cx="3020458" cy="616945"/>
          </a:xfrm>
          <a:prstGeom prst="roundRect">
            <a:avLst>
              <a:gd name="adj" fmla="val 4523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0" name="Rectangle 129">
            <a:extLst>
              <a:ext uri="{FF2B5EF4-FFF2-40B4-BE49-F238E27FC236}">
                <a16:creationId xmlns:a16="http://schemas.microsoft.com/office/drawing/2014/main" id="{DCCEEBF7-9A1F-3A88-2E15-E6C2919DA933}"/>
              </a:ext>
            </a:extLst>
          </p:cNvPr>
          <p:cNvSpPr/>
          <p:nvPr/>
        </p:nvSpPr>
        <p:spPr>
          <a:xfrm>
            <a:off x="1309171" y="4311778"/>
            <a:ext cx="9980058" cy="133579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1" name="TextBox 130">
            <a:extLst>
              <a:ext uri="{FF2B5EF4-FFF2-40B4-BE49-F238E27FC236}">
                <a16:creationId xmlns:a16="http://schemas.microsoft.com/office/drawing/2014/main" id="{4AEC55EA-C1A2-5EFA-F35D-C4D199A365FA}"/>
              </a:ext>
            </a:extLst>
          </p:cNvPr>
          <p:cNvSpPr txBox="1"/>
          <p:nvPr/>
        </p:nvSpPr>
        <p:spPr>
          <a:xfrm>
            <a:off x="1488559" y="3977708"/>
            <a:ext cx="2786043" cy="338554"/>
          </a:xfrm>
          <a:prstGeom prst="rect">
            <a:avLst/>
          </a:prstGeom>
          <a:noFill/>
        </p:spPr>
        <p:txBody>
          <a:bodyPr wrap="square" rtlCol="0">
            <a:spAutoFit/>
          </a:bodyPr>
          <a:lstStyle/>
          <a:p>
            <a:pPr marL="342900" indent="-342900" algn="ctr">
              <a:buFont typeface="+mj-lt"/>
              <a:buAutoNum type="alphaLcPeriod" startAt="2"/>
            </a:pPr>
            <a:r>
              <a:rPr lang="id-ID" sz="1600" b="1" dirty="0">
                <a:solidFill>
                  <a:schemeClr val="bg1"/>
                </a:solidFill>
                <a:latin typeface="Quire Sans" panose="020B0502040400020003" pitchFamily="34" charset="0"/>
                <a:cs typeface="Quire Sans" panose="020B0502040400020003" pitchFamily="34" charset="0"/>
              </a:rPr>
              <a:t>Solidaritas Organik</a:t>
            </a:r>
          </a:p>
        </p:txBody>
      </p:sp>
      <p:sp>
        <p:nvSpPr>
          <p:cNvPr id="132" name="TextBox 131">
            <a:extLst>
              <a:ext uri="{FF2B5EF4-FFF2-40B4-BE49-F238E27FC236}">
                <a16:creationId xmlns:a16="http://schemas.microsoft.com/office/drawing/2014/main" id="{07C7187D-2C4C-1744-22EE-57651594C89D}"/>
              </a:ext>
            </a:extLst>
          </p:cNvPr>
          <p:cNvSpPr txBox="1"/>
          <p:nvPr/>
        </p:nvSpPr>
        <p:spPr>
          <a:xfrm>
            <a:off x="1518549" y="4380207"/>
            <a:ext cx="9678905" cy="1077218"/>
          </a:xfrm>
          <a:prstGeom prst="rect">
            <a:avLst/>
          </a:prstGeom>
          <a:noFill/>
        </p:spPr>
        <p:txBody>
          <a:bodyPr wrap="square" rtlCol="0">
            <a:spAutoFit/>
          </a:bodyPr>
          <a:lstStyle/>
          <a:p>
            <a:pPr algn="just"/>
            <a:r>
              <a:rPr lang="id-ID" sz="1600" dirty="0">
                <a:latin typeface="Quire Sans Light" panose="020B0302040400020003" pitchFamily="34" charset="0"/>
              </a:rPr>
              <a:t>Solidaritas organik merupakan bentuk solidaritas yang telah mengenal pembagian kerja. Bentuk solidaritas ini bersifat mengikat sehingga unsur-unsur dalam masyarakat saling bergantung. Ikatan utama yang mempersatukan masyarakat bukan lagi kesadaran kolektif, melainkan kesepakatan yang terjalin di antara berbagai profesi. Sanksi terhadap pelanggaran kesepakatan bersama bersifat </a:t>
            </a:r>
            <a:r>
              <a:rPr lang="id-ID" sz="1600" dirty="0" err="1">
                <a:latin typeface="Quire Sans Light" panose="020B0302040400020003" pitchFamily="34" charset="0"/>
              </a:rPr>
              <a:t>restitutif</a:t>
            </a:r>
            <a:r>
              <a:rPr lang="id-ID" sz="1600" dirty="0">
                <a:latin typeface="Quire Sans Light" panose="020B0302040400020003" pitchFamily="34" charset="0"/>
              </a:rPr>
              <a:t>. </a:t>
            </a:r>
          </a:p>
        </p:txBody>
      </p:sp>
    </p:spTree>
    <p:extLst>
      <p:ext uri="{BB962C8B-B14F-4D97-AF65-F5344CB8AC3E}">
        <p14:creationId xmlns:p14="http://schemas.microsoft.com/office/powerpoint/2010/main" val="2976612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16" name="Rounded Rectangle 15">
            <a:extLst>
              <a:ext uri="{FF2B5EF4-FFF2-40B4-BE49-F238E27FC236}">
                <a16:creationId xmlns:a16="http://schemas.microsoft.com/office/drawing/2014/main" id="{61CB4316-A732-BA43-3349-C5F457839384}"/>
              </a:ext>
            </a:extLst>
          </p:cNvPr>
          <p:cNvSpPr/>
          <p:nvPr/>
        </p:nvSpPr>
        <p:spPr>
          <a:xfrm>
            <a:off x="6740707" y="1107802"/>
            <a:ext cx="2324046" cy="569793"/>
          </a:xfrm>
          <a:prstGeom prst="roundRect">
            <a:avLst>
              <a:gd name="adj" fmla="val 4523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 name="TextBox 16">
            <a:extLst>
              <a:ext uri="{FF2B5EF4-FFF2-40B4-BE49-F238E27FC236}">
                <a16:creationId xmlns:a16="http://schemas.microsoft.com/office/drawing/2014/main" id="{2DF89BE7-C03D-6AD3-DDB6-51E10FD57925}"/>
              </a:ext>
            </a:extLst>
          </p:cNvPr>
          <p:cNvSpPr txBox="1"/>
          <p:nvPr/>
        </p:nvSpPr>
        <p:spPr>
          <a:xfrm>
            <a:off x="6740705" y="1145034"/>
            <a:ext cx="2210816" cy="338554"/>
          </a:xfrm>
          <a:prstGeom prst="rect">
            <a:avLst/>
          </a:prstGeom>
          <a:noFill/>
        </p:spPr>
        <p:txBody>
          <a:bodyPr wrap="square" rtlCol="0">
            <a:spAutoFit/>
          </a:bodyPr>
          <a:lstStyle/>
          <a:p>
            <a:pPr marL="342900" indent="-342900" algn="ctr">
              <a:buFont typeface="+mj-lt"/>
              <a:buAutoNum type="alphaLcPeriod" startAt="2"/>
            </a:pPr>
            <a:r>
              <a:rPr lang="id-ID" sz="1600" b="1" i="1" dirty="0" err="1">
                <a:solidFill>
                  <a:schemeClr val="bg1"/>
                </a:solidFill>
                <a:latin typeface="Quire Sans" panose="020B0502040400020003" pitchFamily="34" charset="0"/>
                <a:cs typeface="Quire Sans" panose="020B0502040400020003" pitchFamily="34" charset="0"/>
              </a:rPr>
              <a:t>Gesellschaft</a:t>
            </a:r>
            <a:endParaRPr lang="id-ID" sz="1600" b="1" i="1" dirty="0">
              <a:solidFill>
                <a:schemeClr val="bg1"/>
              </a:solidFill>
              <a:latin typeface="Quire Sans" panose="020B0502040400020003" pitchFamily="34" charset="0"/>
              <a:cs typeface="Quire Sans" panose="020B0502040400020003" pitchFamily="34" charset="0"/>
            </a:endParaRPr>
          </a:p>
        </p:txBody>
      </p:sp>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 name="Rounded Rectangle 1">
            <a:extLst>
              <a:ext uri="{FF2B5EF4-FFF2-40B4-BE49-F238E27FC236}">
                <a16:creationId xmlns:a16="http://schemas.microsoft.com/office/drawing/2014/main" id="{6CF9454A-7CEE-3D1C-2A5B-AB2B040350DA}"/>
              </a:ext>
            </a:extLst>
          </p:cNvPr>
          <p:cNvSpPr/>
          <p:nvPr/>
        </p:nvSpPr>
        <p:spPr>
          <a:xfrm>
            <a:off x="442913" y="357188"/>
            <a:ext cx="685800" cy="642937"/>
          </a:xfrm>
          <a:prstGeom prst="roundRect">
            <a:avLst/>
          </a:prstGeom>
          <a:solidFill>
            <a:srgbClr val="0168CD"/>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10" name="TextBox 9">
            <a:extLst>
              <a:ext uri="{FF2B5EF4-FFF2-40B4-BE49-F238E27FC236}">
                <a16:creationId xmlns:a16="http://schemas.microsoft.com/office/drawing/2014/main" id="{2F3F15C4-7A1B-9E63-225D-4F93CE742315}"/>
              </a:ext>
            </a:extLst>
          </p:cNvPr>
          <p:cNvSpPr txBox="1"/>
          <p:nvPr/>
        </p:nvSpPr>
        <p:spPr>
          <a:xfrm>
            <a:off x="1243011" y="493990"/>
            <a:ext cx="6022762" cy="461665"/>
          </a:xfrm>
          <a:prstGeom prst="rect">
            <a:avLst/>
          </a:prstGeom>
          <a:noFill/>
        </p:spPr>
        <p:txBody>
          <a:bodyPr wrap="square" rtlCol="0">
            <a:spAutoFit/>
          </a:bodyPr>
          <a:lstStyle/>
          <a:p>
            <a:r>
              <a:rPr lang="id-ID" sz="2400" b="1" dirty="0">
                <a:solidFill>
                  <a:srgbClr val="002060"/>
                </a:solidFill>
                <a:latin typeface="Eras Demi ITC" panose="020B0602030504020804" pitchFamily="34" charset="77"/>
              </a:rPr>
              <a:t>Klasifikasi Menurut Ferdinand </a:t>
            </a:r>
            <a:r>
              <a:rPr lang="id-ID" sz="2400" b="1" dirty="0" err="1">
                <a:solidFill>
                  <a:srgbClr val="002060"/>
                </a:solidFill>
                <a:latin typeface="Eras Demi ITC" panose="020B0602030504020804" pitchFamily="34" charset="77"/>
              </a:rPr>
              <a:t>Tonnies</a:t>
            </a:r>
            <a:endParaRPr lang="id-ID" sz="2400" b="1" dirty="0">
              <a:solidFill>
                <a:srgbClr val="002060"/>
              </a:solidFill>
              <a:latin typeface="Eras Demi ITC" panose="020B0602030504020804" pitchFamily="34" charset="77"/>
            </a:endParaRPr>
          </a:p>
        </p:txBody>
      </p:sp>
      <p:sp>
        <p:nvSpPr>
          <p:cNvPr id="11" name="Rounded Rectangle 10">
            <a:extLst>
              <a:ext uri="{FF2B5EF4-FFF2-40B4-BE49-F238E27FC236}">
                <a16:creationId xmlns:a16="http://schemas.microsoft.com/office/drawing/2014/main" id="{7E75083C-BFBB-B1A9-0BA5-64C429BC927D}"/>
              </a:ext>
            </a:extLst>
          </p:cNvPr>
          <p:cNvSpPr/>
          <p:nvPr/>
        </p:nvSpPr>
        <p:spPr>
          <a:xfrm>
            <a:off x="1309172" y="1112703"/>
            <a:ext cx="2324046" cy="569793"/>
          </a:xfrm>
          <a:prstGeom prst="roundRect">
            <a:avLst>
              <a:gd name="adj" fmla="val 4523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Rectangle 11">
            <a:extLst>
              <a:ext uri="{FF2B5EF4-FFF2-40B4-BE49-F238E27FC236}">
                <a16:creationId xmlns:a16="http://schemas.microsoft.com/office/drawing/2014/main" id="{30F549C9-E318-BF53-57AD-A7830204A182}"/>
              </a:ext>
            </a:extLst>
          </p:cNvPr>
          <p:cNvSpPr/>
          <p:nvPr/>
        </p:nvSpPr>
        <p:spPr>
          <a:xfrm>
            <a:off x="1309171" y="1476260"/>
            <a:ext cx="4786829" cy="386383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500" dirty="0">
              <a:latin typeface="Quire Sans Light" panose="020B0302040400020003" pitchFamily="34" charset="0"/>
            </a:endParaRPr>
          </a:p>
        </p:txBody>
      </p:sp>
      <p:sp>
        <p:nvSpPr>
          <p:cNvPr id="14" name="Rectangle 13">
            <a:extLst>
              <a:ext uri="{FF2B5EF4-FFF2-40B4-BE49-F238E27FC236}">
                <a16:creationId xmlns:a16="http://schemas.microsoft.com/office/drawing/2014/main" id="{E87D5E1A-C308-5F97-47D6-17870771F7F0}"/>
              </a:ext>
            </a:extLst>
          </p:cNvPr>
          <p:cNvSpPr/>
          <p:nvPr/>
        </p:nvSpPr>
        <p:spPr>
          <a:xfrm>
            <a:off x="6740707" y="1476260"/>
            <a:ext cx="4786829" cy="386383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Box 14">
            <a:extLst>
              <a:ext uri="{FF2B5EF4-FFF2-40B4-BE49-F238E27FC236}">
                <a16:creationId xmlns:a16="http://schemas.microsoft.com/office/drawing/2014/main" id="{2D17738B-88DE-A3D4-A673-361B2997B3B1}"/>
              </a:ext>
            </a:extLst>
          </p:cNvPr>
          <p:cNvSpPr txBox="1"/>
          <p:nvPr/>
        </p:nvSpPr>
        <p:spPr>
          <a:xfrm>
            <a:off x="1309170" y="1149935"/>
            <a:ext cx="2210816" cy="338554"/>
          </a:xfrm>
          <a:prstGeom prst="rect">
            <a:avLst/>
          </a:prstGeom>
          <a:noFill/>
        </p:spPr>
        <p:txBody>
          <a:bodyPr wrap="square" rtlCol="0">
            <a:spAutoFit/>
          </a:bodyPr>
          <a:lstStyle/>
          <a:p>
            <a:pPr marL="342900" indent="-342900" algn="ctr">
              <a:buFont typeface="+mj-lt"/>
              <a:buAutoNum type="alphaLcPeriod"/>
            </a:pPr>
            <a:r>
              <a:rPr lang="id-ID" sz="1600" b="1" i="1" dirty="0" err="1">
                <a:solidFill>
                  <a:schemeClr val="bg1"/>
                </a:solidFill>
                <a:latin typeface="Quire Sans" panose="020B0502040400020003" pitchFamily="34" charset="0"/>
                <a:cs typeface="Quire Sans" panose="020B0502040400020003" pitchFamily="34" charset="0"/>
              </a:rPr>
              <a:t>Gemeinschaft</a:t>
            </a:r>
            <a:endParaRPr lang="id-ID" sz="1600" b="1" i="1" dirty="0">
              <a:solidFill>
                <a:schemeClr val="bg1"/>
              </a:solidFill>
              <a:latin typeface="Quire Sans" panose="020B0502040400020003" pitchFamily="34" charset="0"/>
              <a:cs typeface="Quire Sans" panose="020B0502040400020003" pitchFamily="34" charset="0"/>
            </a:endParaRPr>
          </a:p>
        </p:txBody>
      </p:sp>
      <p:sp>
        <p:nvSpPr>
          <p:cNvPr id="18" name="TextBox 17">
            <a:extLst>
              <a:ext uri="{FF2B5EF4-FFF2-40B4-BE49-F238E27FC236}">
                <a16:creationId xmlns:a16="http://schemas.microsoft.com/office/drawing/2014/main" id="{8A60F38E-144C-1CB8-24D5-13FB0A4D2235}"/>
              </a:ext>
            </a:extLst>
          </p:cNvPr>
          <p:cNvSpPr txBox="1"/>
          <p:nvPr/>
        </p:nvSpPr>
        <p:spPr>
          <a:xfrm>
            <a:off x="1422400" y="1677595"/>
            <a:ext cx="4563872" cy="3554819"/>
          </a:xfrm>
          <a:prstGeom prst="rect">
            <a:avLst/>
          </a:prstGeom>
          <a:noFill/>
        </p:spPr>
        <p:txBody>
          <a:bodyPr wrap="square" rtlCol="0">
            <a:spAutoFit/>
          </a:bodyPr>
          <a:lstStyle/>
          <a:p>
            <a:pPr algn="just"/>
            <a:r>
              <a:rPr lang="id-ID" sz="1500" i="1" dirty="0" err="1">
                <a:latin typeface="Quire Sans Light" panose="020B0302040400020003" pitchFamily="34" charset="0"/>
              </a:rPr>
              <a:t>Gemeinschaft</a:t>
            </a:r>
            <a:r>
              <a:rPr lang="id-ID" sz="1500" i="1" dirty="0">
                <a:latin typeface="Quire Sans Light" panose="020B0302040400020003" pitchFamily="34" charset="0"/>
              </a:rPr>
              <a:t> </a:t>
            </a:r>
            <a:r>
              <a:rPr lang="id-ID" sz="1500" dirty="0">
                <a:latin typeface="Quire Sans Light" panose="020B0302040400020003" pitchFamily="34" charset="0"/>
              </a:rPr>
              <a:t>atau paguyuban merupakan bentuk kehidupan bersama di mana anggota-anggotanya memiliki hubungan batin yang kuat, bersifat alamiah dan kekal. Contohnya hubungan yang terdapat dalam keluarga.</a:t>
            </a:r>
          </a:p>
          <a:p>
            <a:pPr algn="just"/>
            <a:r>
              <a:rPr lang="id-ID" sz="1500" i="1" dirty="0" err="1">
                <a:latin typeface="Quire Sans Light" panose="020B0302040400020003" pitchFamily="34" charset="0"/>
              </a:rPr>
              <a:t>Gemeinschaft</a:t>
            </a:r>
            <a:r>
              <a:rPr lang="id-ID" sz="1500" i="1" dirty="0">
                <a:latin typeface="Quire Sans Light" panose="020B0302040400020003" pitchFamily="34" charset="0"/>
              </a:rPr>
              <a:t> </a:t>
            </a:r>
            <a:r>
              <a:rPr lang="id-ID" sz="1500" dirty="0">
                <a:latin typeface="Quire Sans Light" panose="020B0302040400020003" pitchFamily="34" charset="0"/>
              </a:rPr>
              <a:t>dapat dibedakan sebagai berikut.</a:t>
            </a:r>
          </a:p>
          <a:p>
            <a:pPr marL="342900" indent="-342900" algn="just">
              <a:buFont typeface="+mj-lt"/>
              <a:buAutoNum type="arabicParenR"/>
            </a:pPr>
            <a:r>
              <a:rPr lang="id-ID" sz="1500" i="1" dirty="0" err="1">
                <a:latin typeface="Quire Sans Light" panose="020B0302040400020003" pitchFamily="34" charset="0"/>
              </a:rPr>
              <a:t>Gemeinschaft</a:t>
            </a:r>
            <a:r>
              <a:rPr lang="id-ID" sz="1500" i="1" dirty="0">
                <a:latin typeface="Quire Sans Light" panose="020B0302040400020003" pitchFamily="34" charset="0"/>
              </a:rPr>
              <a:t> </a:t>
            </a:r>
            <a:r>
              <a:rPr lang="id-ID" sz="1500" i="1" dirty="0" err="1">
                <a:latin typeface="Quire Sans Light" panose="020B0302040400020003" pitchFamily="34" charset="0"/>
              </a:rPr>
              <a:t>of</a:t>
            </a:r>
            <a:r>
              <a:rPr lang="id-ID" sz="1500" i="1" dirty="0">
                <a:latin typeface="Quire Sans Light" panose="020B0302040400020003" pitchFamily="34" charset="0"/>
              </a:rPr>
              <a:t> </a:t>
            </a:r>
            <a:r>
              <a:rPr lang="id-ID" sz="1500" i="1" dirty="0" err="1">
                <a:latin typeface="Quire Sans Light" panose="020B0302040400020003" pitchFamily="34" charset="0"/>
              </a:rPr>
              <a:t>blood</a:t>
            </a:r>
            <a:r>
              <a:rPr lang="id-ID" sz="1500" i="1" dirty="0">
                <a:latin typeface="Quire Sans Light" panose="020B0302040400020003" pitchFamily="34" charset="0"/>
              </a:rPr>
              <a:t>, </a:t>
            </a:r>
            <a:r>
              <a:rPr lang="id-ID" sz="1500" dirty="0">
                <a:latin typeface="Quire Sans Light" panose="020B0302040400020003" pitchFamily="34" charset="0"/>
              </a:rPr>
              <a:t>yaitu</a:t>
            </a:r>
            <a:r>
              <a:rPr lang="id-ID" sz="1500" i="1" dirty="0">
                <a:latin typeface="Quire Sans Light" panose="020B0302040400020003" pitchFamily="34" charset="0"/>
              </a:rPr>
              <a:t> </a:t>
            </a:r>
            <a:r>
              <a:rPr lang="id-ID" sz="1500" dirty="0">
                <a:latin typeface="Quire Sans Light" panose="020B0302040400020003" pitchFamily="34" charset="0"/>
              </a:rPr>
              <a:t>mengacu pada ikatan-ikatan kekerabatan. </a:t>
            </a:r>
            <a:endParaRPr lang="id-ID" sz="1500" i="1" dirty="0">
              <a:latin typeface="Quire Sans Light" panose="020B0302040400020003" pitchFamily="34" charset="0"/>
            </a:endParaRPr>
          </a:p>
          <a:p>
            <a:pPr marL="342900" indent="-342900" algn="just">
              <a:buFont typeface="+mj-lt"/>
              <a:buAutoNum type="arabicParenR"/>
            </a:pPr>
            <a:r>
              <a:rPr lang="id-ID" sz="1500" i="1" dirty="0" err="1">
                <a:latin typeface="Quire Sans Light" panose="020B0302040400020003" pitchFamily="34" charset="0"/>
              </a:rPr>
              <a:t>Gemeinschaft</a:t>
            </a:r>
            <a:r>
              <a:rPr lang="id-ID" sz="1500" i="1" dirty="0">
                <a:latin typeface="Quire Sans Light" panose="020B0302040400020003" pitchFamily="34" charset="0"/>
              </a:rPr>
              <a:t> </a:t>
            </a:r>
            <a:r>
              <a:rPr lang="id-ID" sz="1500" i="1" dirty="0" err="1">
                <a:latin typeface="Quire Sans Light" panose="020B0302040400020003" pitchFamily="34" charset="0"/>
              </a:rPr>
              <a:t>of</a:t>
            </a:r>
            <a:r>
              <a:rPr lang="id-ID" sz="1500" i="1" dirty="0">
                <a:latin typeface="Quire Sans Light" panose="020B0302040400020003" pitchFamily="34" charset="0"/>
              </a:rPr>
              <a:t> </a:t>
            </a:r>
            <a:r>
              <a:rPr lang="id-ID" sz="1500" i="1" dirty="0" err="1">
                <a:latin typeface="Quire Sans Light" panose="020B0302040400020003" pitchFamily="34" charset="0"/>
              </a:rPr>
              <a:t>place</a:t>
            </a:r>
            <a:r>
              <a:rPr lang="id-ID" sz="1500" i="1" dirty="0">
                <a:latin typeface="Quire Sans Light" panose="020B0302040400020003" pitchFamily="34" charset="0"/>
              </a:rPr>
              <a:t>, </a:t>
            </a:r>
            <a:r>
              <a:rPr lang="id-ID" sz="1500" dirty="0">
                <a:latin typeface="Quire Sans Light" panose="020B0302040400020003" pitchFamily="34" charset="0"/>
              </a:rPr>
              <a:t>yaitu ikatan yang terdiri atas orang-orang yang berdekatan tempat tinggal atau tempat bekerja.</a:t>
            </a:r>
            <a:endParaRPr lang="id-ID" sz="1500" i="1" dirty="0">
              <a:latin typeface="Quire Sans Light" panose="020B0302040400020003" pitchFamily="34" charset="0"/>
            </a:endParaRPr>
          </a:p>
          <a:p>
            <a:pPr marL="342900" indent="-342900" algn="just">
              <a:buFont typeface="+mj-lt"/>
              <a:buAutoNum type="arabicParenR"/>
            </a:pPr>
            <a:r>
              <a:rPr lang="id-ID" sz="1500" i="1" dirty="0" err="1">
                <a:latin typeface="Quire Sans Light" panose="020B0302040400020003" pitchFamily="34" charset="0"/>
              </a:rPr>
              <a:t>Gemeinschaft</a:t>
            </a:r>
            <a:r>
              <a:rPr lang="id-ID" sz="1500" i="1" dirty="0">
                <a:latin typeface="Quire Sans Light" panose="020B0302040400020003" pitchFamily="34" charset="0"/>
              </a:rPr>
              <a:t> </a:t>
            </a:r>
            <a:r>
              <a:rPr lang="id-ID" sz="1500" i="1" dirty="0" err="1">
                <a:latin typeface="Quire Sans Light" panose="020B0302040400020003" pitchFamily="34" charset="0"/>
              </a:rPr>
              <a:t>of</a:t>
            </a:r>
            <a:r>
              <a:rPr lang="id-ID" sz="1500" i="1" dirty="0">
                <a:latin typeface="Quire Sans Light" panose="020B0302040400020003" pitchFamily="34" charset="0"/>
              </a:rPr>
              <a:t> </a:t>
            </a:r>
            <a:r>
              <a:rPr lang="id-ID" sz="1500" i="1" dirty="0" err="1">
                <a:latin typeface="Quire Sans Light" panose="020B0302040400020003" pitchFamily="34" charset="0"/>
              </a:rPr>
              <a:t>mind</a:t>
            </a:r>
            <a:r>
              <a:rPr lang="id-ID" sz="1500" i="1" dirty="0">
                <a:latin typeface="Quire Sans Light" panose="020B0302040400020003" pitchFamily="34" charset="0"/>
              </a:rPr>
              <a:t>, </a:t>
            </a:r>
            <a:r>
              <a:rPr lang="id-ID" sz="1500" dirty="0">
                <a:latin typeface="Quire Sans Light" panose="020B0302040400020003" pitchFamily="34" charset="0"/>
              </a:rPr>
              <a:t>yaitu hubungan persahabatan yang disebabkan anggotanya memiliki keahlian, pekerjaan, dan pandangan yang sama.</a:t>
            </a:r>
            <a:endParaRPr lang="id-ID" sz="1500" i="1" dirty="0">
              <a:latin typeface="Quire Sans Light" panose="020B0302040400020003" pitchFamily="34" charset="0"/>
            </a:endParaRPr>
          </a:p>
        </p:txBody>
      </p:sp>
      <p:sp>
        <p:nvSpPr>
          <p:cNvPr id="19" name="TextBox 18">
            <a:extLst>
              <a:ext uri="{FF2B5EF4-FFF2-40B4-BE49-F238E27FC236}">
                <a16:creationId xmlns:a16="http://schemas.microsoft.com/office/drawing/2014/main" id="{DB13F0D1-0313-3005-29FA-C41C13C469FC}"/>
              </a:ext>
            </a:extLst>
          </p:cNvPr>
          <p:cNvSpPr txBox="1"/>
          <p:nvPr/>
        </p:nvSpPr>
        <p:spPr>
          <a:xfrm>
            <a:off x="6852185" y="2228671"/>
            <a:ext cx="4563872" cy="2400657"/>
          </a:xfrm>
          <a:prstGeom prst="rect">
            <a:avLst/>
          </a:prstGeom>
          <a:noFill/>
        </p:spPr>
        <p:txBody>
          <a:bodyPr wrap="square" rtlCol="0">
            <a:spAutoFit/>
          </a:bodyPr>
          <a:lstStyle/>
          <a:p>
            <a:pPr algn="just"/>
            <a:r>
              <a:rPr lang="id-ID" sz="1500" i="1" dirty="0" err="1">
                <a:latin typeface="Quire Sans Light" panose="020B0302040400020003" pitchFamily="34" charset="0"/>
              </a:rPr>
              <a:t>Gesellschaft</a:t>
            </a:r>
            <a:r>
              <a:rPr lang="id-ID" sz="1500" i="1" dirty="0">
                <a:latin typeface="Quire Sans Light" panose="020B0302040400020003" pitchFamily="34" charset="0"/>
              </a:rPr>
              <a:t> </a:t>
            </a:r>
            <a:r>
              <a:rPr lang="id-ID" sz="1500" dirty="0">
                <a:latin typeface="Quire Sans Light" panose="020B0302040400020003" pitchFamily="34" charset="0"/>
              </a:rPr>
              <a:t>atau </a:t>
            </a:r>
            <a:r>
              <a:rPr lang="id-ID" sz="1500" dirty="0" err="1">
                <a:latin typeface="Quire Sans Light" panose="020B0302040400020003" pitchFamily="34" charset="0"/>
              </a:rPr>
              <a:t>patembayan</a:t>
            </a:r>
            <a:r>
              <a:rPr lang="id-ID" sz="1500" dirty="0">
                <a:latin typeface="Quire Sans Light" panose="020B0302040400020003" pitchFamily="34" charset="0"/>
              </a:rPr>
              <a:t> merupakan kehidupan publik sebagai sekumpulan orang yang secara kebetulan hadir bersama, tetapi setiap orang tetap mandiri. </a:t>
            </a:r>
            <a:r>
              <a:rPr lang="id-ID" sz="1500" i="1" dirty="0" err="1">
                <a:latin typeface="Quire Sans Light" panose="020B0302040400020003" pitchFamily="34" charset="0"/>
              </a:rPr>
              <a:t>Gesellschaft</a:t>
            </a:r>
            <a:r>
              <a:rPr lang="id-ID" sz="1500" i="1" dirty="0">
                <a:latin typeface="Quire Sans Light" panose="020B0302040400020003" pitchFamily="34" charset="0"/>
              </a:rPr>
              <a:t> </a:t>
            </a:r>
            <a:r>
              <a:rPr lang="id-ID" sz="1500" dirty="0">
                <a:latin typeface="Quire Sans Light" panose="020B0302040400020003" pitchFamily="34" charset="0"/>
              </a:rPr>
              <a:t>bersifat sementara dan semu. Individu pada dasarnya terpisah meskipun ada faktor pemersatu.</a:t>
            </a:r>
          </a:p>
          <a:p>
            <a:pPr algn="just"/>
            <a:r>
              <a:rPr lang="id-ID" sz="1500" dirty="0">
                <a:latin typeface="Quire Sans Light" panose="020B0302040400020003" pitchFamily="34" charset="0"/>
              </a:rPr>
              <a:t>Dalam masyarakat </a:t>
            </a:r>
            <a:r>
              <a:rPr lang="id-ID" sz="1500" dirty="0" err="1">
                <a:latin typeface="Quire Sans Light" panose="020B0302040400020003" pitchFamily="34" charset="0"/>
              </a:rPr>
              <a:t>patembayan</a:t>
            </a:r>
            <a:r>
              <a:rPr lang="id-ID" sz="1500" dirty="0">
                <a:latin typeface="Quire Sans Light" panose="020B0302040400020003" pitchFamily="34" charset="0"/>
              </a:rPr>
              <a:t> diutamakan berlangsungnya suatu hubungan perjanjian atau kontrak yang memiliki tujuan tertentu dan bersifat rasional berdasarkan ikatan timbal balik.</a:t>
            </a:r>
            <a:endParaRPr lang="id-ID" sz="1500" i="1" dirty="0">
              <a:latin typeface="Quire Sans Light" panose="020B0302040400020003" pitchFamily="34" charset="0"/>
            </a:endParaRPr>
          </a:p>
        </p:txBody>
      </p:sp>
    </p:spTree>
    <p:extLst>
      <p:ext uri="{BB962C8B-B14F-4D97-AF65-F5344CB8AC3E}">
        <p14:creationId xmlns:p14="http://schemas.microsoft.com/office/powerpoint/2010/main" val="30925449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2" name="Rounded Rectangle 21">
            <a:extLst>
              <a:ext uri="{FF2B5EF4-FFF2-40B4-BE49-F238E27FC236}">
                <a16:creationId xmlns:a16="http://schemas.microsoft.com/office/drawing/2014/main" id="{06046A0D-DC78-49DD-7F18-B85655DBE4CF}"/>
              </a:ext>
            </a:extLst>
          </p:cNvPr>
          <p:cNvSpPr/>
          <p:nvPr/>
        </p:nvSpPr>
        <p:spPr>
          <a:xfrm>
            <a:off x="1328927" y="3275250"/>
            <a:ext cx="2072641" cy="616945"/>
          </a:xfrm>
          <a:prstGeom prst="roundRect">
            <a:avLst>
              <a:gd name="adj" fmla="val 4523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1" name="Rounded Rectangle 20">
            <a:extLst>
              <a:ext uri="{FF2B5EF4-FFF2-40B4-BE49-F238E27FC236}">
                <a16:creationId xmlns:a16="http://schemas.microsoft.com/office/drawing/2014/main" id="{68A16019-7460-824F-4318-A9FA8C6E2A07}"/>
              </a:ext>
            </a:extLst>
          </p:cNvPr>
          <p:cNvSpPr/>
          <p:nvPr/>
        </p:nvSpPr>
        <p:spPr>
          <a:xfrm>
            <a:off x="1309171" y="1112703"/>
            <a:ext cx="2092397" cy="616945"/>
          </a:xfrm>
          <a:prstGeom prst="roundRect">
            <a:avLst>
              <a:gd name="adj" fmla="val 4523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 name="Rounded Rectangle 1">
            <a:extLst>
              <a:ext uri="{FF2B5EF4-FFF2-40B4-BE49-F238E27FC236}">
                <a16:creationId xmlns:a16="http://schemas.microsoft.com/office/drawing/2014/main" id="{5A19CD45-3810-F58B-C9F1-AA22987E07F1}"/>
              </a:ext>
            </a:extLst>
          </p:cNvPr>
          <p:cNvSpPr/>
          <p:nvPr/>
        </p:nvSpPr>
        <p:spPr>
          <a:xfrm>
            <a:off x="442913" y="357188"/>
            <a:ext cx="685800" cy="642937"/>
          </a:xfrm>
          <a:prstGeom prst="roundRect">
            <a:avLst/>
          </a:prstGeom>
          <a:solidFill>
            <a:srgbClr val="0168CD"/>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0" name="TextBox 9">
            <a:extLst>
              <a:ext uri="{FF2B5EF4-FFF2-40B4-BE49-F238E27FC236}">
                <a16:creationId xmlns:a16="http://schemas.microsoft.com/office/drawing/2014/main" id="{096D6DC7-E75D-B48C-3E7C-8B24671140F3}"/>
              </a:ext>
            </a:extLst>
          </p:cNvPr>
          <p:cNvSpPr txBox="1"/>
          <p:nvPr/>
        </p:nvSpPr>
        <p:spPr>
          <a:xfrm>
            <a:off x="1243010" y="493990"/>
            <a:ext cx="9961437" cy="461665"/>
          </a:xfrm>
          <a:prstGeom prst="rect">
            <a:avLst/>
          </a:prstGeom>
          <a:noFill/>
        </p:spPr>
        <p:txBody>
          <a:bodyPr wrap="square" rtlCol="0">
            <a:spAutoFit/>
          </a:bodyPr>
          <a:lstStyle/>
          <a:p>
            <a:r>
              <a:rPr lang="id-ID" sz="2400" b="1" dirty="0">
                <a:solidFill>
                  <a:srgbClr val="002060"/>
                </a:solidFill>
                <a:latin typeface="Eras Demi ITC" panose="020B0602030504020804" pitchFamily="34" charset="77"/>
              </a:rPr>
              <a:t>Klasifikasi Menurut Charles </a:t>
            </a:r>
            <a:r>
              <a:rPr lang="id-ID" sz="2400" b="1" dirty="0" err="1">
                <a:solidFill>
                  <a:srgbClr val="002060"/>
                </a:solidFill>
                <a:latin typeface="Eras Demi ITC" panose="020B0602030504020804" pitchFamily="34" charset="77"/>
              </a:rPr>
              <a:t>H</a:t>
            </a:r>
            <a:r>
              <a:rPr lang="id-ID" sz="2400" b="1" dirty="0">
                <a:solidFill>
                  <a:srgbClr val="002060"/>
                </a:solidFill>
                <a:latin typeface="Eras Demi ITC" panose="020B0602030504020804" pitchFamily="34" charset="77"/>
              </a:rPr>
              <a:t>. </a:t>
            </a:r>
            <a:r>
              <a:rPr lang="id-ID" sz="2400" b="1" dirty="0" err="1">
                <a:solidFill>
                  <a:srgbClr val="002060"/>
                </a:solidFill>
                <a:latin typeface="Eras Demi ITC" panose="020B0602030504020804" pitchFamily="34" charset="77"/>
              </a:rPr>
              <a:t>Cooley</a:t>
            </a:r>
            <a:r>
              <a:rPr lang="id-ID" sz="2400" b="1" dirty="0">
                <a:solidFill>
                  <a:srgbClr val="002060"/>
                </a:solidFill>
                <a:latin typeface="Eras Demi ITC" panose="020B0602030504020804" pitchFamily="34" charset="77"/>
              </a:rPr>
              <a:t> dan </a:t>
            </a:r>
            <a:r>
              <a:rPr lang="id-ID" sz="2400" b="1" dirty="0" err="1">
                <a:solidFill>
                  <a:srgbClr val="002060"/>
                </a:solidFill>
                <a:latin typeface="Eras Demi ITC" panose="020B0602030504020804" pitchFamily="34" charset="77"/>
              </a:rPr>
              <a:t>Ellsworth</a:t>
            </a:r>
            <a:r>
              <a:rPr lang="id-ID" sz="2400" b="1" dirty="0">
                <a:solidFill>
                  <a:srgbClr val="002060"/>
                </a:solidFill>
                <a:latin typeface="Eras Demi ITC" panose="020B0602030504020804" pitchFamily="34" charset="77"/>
              </a:rPr>
              <a:t> Faris</a:t>
            </a:r>
          </a:p>
        </p:txBody>
      </p:sp>
      <p:sp>
        <p:nvSpPr>
          <p:cNvPr id="19" name="Rectangle 18">
            <a:extLst>
              <a:ext uri="{FF2B5EF4-FFF2-40B4-BE49-F238E27FC236}">
                <a16:creationId xmlns:a16="http://schemas.microsoft.com/office/drawing/2014/main" id="{3902AFAB-608F-3AD5-0163-BFDE8D876E2E}"/>
              </a:ext>
            </a:extLst>
          </p:cNvPr>
          <p:cNvSpPr/>
          <p:nvPr/>
        </p:nvSpPr>
        <p:spPr>
          <a:xfrm>
            <a:off x="1328927" y="1490925"/>
            <a:ext cx="9875519" cy="16337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id-ID" sz="1700" b="1" dirty="0">
                <a:solidFill>
                  <a:schemeClr val="bg2">
                    <a:lumMod val="10000"/>
                  </a:schemeClr>
                </a:solidFill>
                <a:latin typeface="Quire Sans" panose="020B0502040400020003" pitchFamily="34" charset="0"/>
                <a:cs typeface="Quire Sans" panose="020B0502040400020003" pitchFamily="34" charset="0"/>
              </a:rPr>
              <a:t>Charles </a:t>
            </a:r>
            <a:r>
              <a:rPr lang="id-ID" sz="1700" b="1" dirty="0" err="1">
                <a:solidFill>
                  <a:schemeClr val="bg2">
                    <a:lumMod val="10000"/>
                  </a:schemeClr>
                </a:solidFill>
                <a:latin typeface="Quire Sans" panose="020B0502040400020003" pitchFamily="34" charset="0"/>
                <a:cs typeface="Quire Sans" panose="020B0502040400020003" pitchFamily="34" charset="0"/>
              </a:rPr>
              <a:t>H</a:t>
            </a:r>
            <a:r>
              <a:rPr lang="id-ID" sz="1700" b="1" dirty="0">
                <a:solidFill>
                  <a:schemeClr val="bg2">
                    <a:lumMod val="10000"/>
                  </a:schemeClr>
                </a:solidFill>
                <a:latin typeface="Quire Sans" panose="020B0502040400020003" pitchFamily="34" charset="0"/>
                <a:cs typeface="Quire Sans" panose="020B0502040400020003" pitchFamily="34" charset="0"/>
              </a:rPr>
              <a:t>. </a:t>
            </a:r>
            <a:r>
              <a:rPr lang="id-ID" sz="1700" b="1" dirty="0" err="1">
                <a:solidFill>
                  <a:schemeClr val="bg2">
                    <a:lumMod val="10000"/>
                  </a:schemeClr>
                </a:solidFill>
                <a:latin typeface="Quire Sans" panose="020B0502040400020003" pitchFamily="34" charset="0"/>
                <a:cs typeface="Quire Sans" panose="020B0502040400020003" pitchFamily="34" charset="0"/>
              </a:rPr>
              <a:t>Cooley</a:t>
            </a:r>
            <a:r>
              <a:rPr lang="id-ID" sz="1700" b="1" dirty="0">
                <a:solidFill>
                  <a:schemeClr val="bg2">
                    <a:lumMod val="10000"/>
                  </a:schemeClr>
                </a:solidFill>
                <a:latin typeface="Quire Sans" panose="020B0502040400020003" pitchFamily="34" charset="0"/>
                <a:cs typeface="Quire Sans" panose="020B0502040400020003" pitchFamily="34" charset="0"/>
              </a:rPr>
              <a:t> </a:t>
            </a:r>
            <a:r>
              <a:rPr lang="id-ID" sz="1700" dirty="0">
                <a:solidFill>
                  <a:schemeClr val="bg2">
                    <a:lumMod val="10000"/>
                  </a:schemeClr>
                </a:solidFill>
                <a:latin typeface="Quire Sans Light" panose="020B0302040400020003" pitchFamily="34" charset="0"/>
                <a:cs typeface="Quire Sans" panose="020B0502040400020003" pitchFamily="34" charset="0"/>
              </a:rPr>
              <a:t>menyatakan bahwa di dalam masyarakat terdapat kelompok primer. Kelompok ini ditandai dengan pergaulan, kerja sama, dan tatap muka yang intim. Ruang lingkup terpenting kelompok primer adalah keluarga, teman bermain pada masa kecil, rukun warga, dan komunitas orang dewasa. Pergaulan yang intim ini menghasilkan keterpaduan individu dalam satu kesatuan, membuat seseorang hidup dan memiliki tujuan kelompok bersama.</a:t>
            </a:r>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20" name="Rectangle 19">
            <a:extLst>
              <a:ext uri="{FF2B5EF4-FFF2-40B4-BE49-F238E27FC236}">
                <a16:creationId xmlns:a16="http://schemas.microsoft.com/office/drawing/2014/main" id="{2565AB2C-60C5-96C0-F0FA-F37618DD7119}"/>
              </a:ext>
            </a:extLst>
          </p:cNvPr>
          <p:cNvSpPr/>
          <p:nvPr/>
        </p:nvSpPr>
        <p:spPr>
          <a:xfrm>
            <a:off x="1328927" y="3659923"/>
            <a:ext cx="9875519" cy="12307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id-ID" sz="1700" dirty="0">
                <a:solidFill>
                  <a:schemeClr val="bg2">
                    <a:lumMod val="10000"/>
                  </a:schemeClr>
                </a:solidFill>
                <a:latin typeface="Quire Sans Light" panose="020B0302040400020003" pitchFamily="34" charset="0"/>
                <a:cs typeface="Quire Sans" panose="020B0502040400020003" pitchFamily="34" charset="0"/>
              </a:rPr>
              <a:t>Pendapat </a:t>
            </a:r>
            <a:r>
              <a:rPr lang="id-ID" sz="1700" dirty="0" err="1">
                <a:solidFill>
                  <a:schemeClr val="bg2">
                    <a:lumMod val="10000"/>
                  </a:schemeClr>
                </a:solidFill>
                <a:latin typeface="Quire Sans Light" panose="020B0302040400020003" pitchFamily="34" charset="0"/>
                <a:cs typeface="Quire Sans" panose="020B0502040400020003" pitchFamily="34" charset="0"/>
              </a:rPr>
              <a:t>Cooley</a:t>
            </a:r>
            <a:r>
              <a:rPr lang="id-ID" sz="1700" dirty="0">
                <a:solidFill>
                  <a:schemeClr val="bg2">
                    <a:lumMod val="10000"/>
                  </a:schemeClr>
                </a:solidFill>
                <a:latin typeface="Quire Sans Light" panose="020B0302040400020003" pitchFamily="34" charset="0"/>
                <a:cs typeface="Quire Sans" panose="020B0502040400020003" pitchFamily="34" charset="0"/>
              </a:rPr>
              <a:t> tersebut dikritik oleh </a:t>
            </a:r>
            <a:r>
              <a:rPr lang="id-ID" sz="1700" b="1" dirty="0" err="1">
                <a:solidFill>
                  <a:schemeClr val="bg2">
                    <a:lumMod val="10000"/>
                  </a:schemeClr>
                </a:solidFill>
                <a:latin typeface="Quire Sans" panose="020B0502040400020003" pitchFamily="34" charset="0"/>
                <a:cs typeface="Quire Sans" panose="020B0502040400020003" pitchFamily="34" charset="0"/>
              </a:rPr>
              <a:t>Ellsworth</a:t>
            </a:r>
            <a:r>
              <a:rPr lang="id-ID" sz="1700" b="1" dirty="0">
                <a:solidFill>
                  <a:schemeClr val="bg2">
                    <a:lumMod val="10000"/>
                  </a:schemeClr>
                </a:solidFill>
                <a:latin typeface="Quire Sans" panose="020B0502040400020003" pitchFamily="34" charset="0"/>
                <a:cs typeface="Quire Sans" panose="020B0502040400020003" pitchFamily="34" charset="0"/>
              </a:rPr>
              <a:t> Faris. </a:t>
            </a:r>
            <a:r>
              <a:rPr lang="id-ID" sz="1700" dirty="0">
                <a:solidFill>
                  <a:schemeClr val="bg2">
                    <a:lumMod val="10000"/>
                  </a:schemeClr>
                </a:solidFill>
                <a:latin typeface="Quire Sans Light" panose="020B0302040400020003" pitchFamily="34" charset="0"/>
                <a:cs typeface="Quire Sans" panose="020B0502040400020003" pitchFamily="34" charset="0"/>
              </a:rPr>
              <a:t>Menurut Faris, di dalam masyarakat juga terdapat kelompok sekunder yang formal, tidak pribadi, dan berciri kelembagaan. Contoh kelompok sekunder adalah koperasi dan partai politik.</a:t>
            </a:r>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Tree>
    <p:extLst>
      <p:ext uri="{BB962C8B-B14F-4D97-AF65-F5344CB8AC3E}">
        <p14:creationId xmlns:p14="http://schemas.microsoft.com/office/powerpoint/2010/main" val="1766264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86ACBEF9-D73A-0873-D2E2-1950C9B5D84C}"/>
              </a:ext>
            </a:extLst>
          </p:cNvPr>
          <p:cNvSpPr/>
          <p:nvPr/>
        </p:nvSpPr>
        <p:spPr>
          <a:xfrm>
            <a:off x="1309171" y="1112703"/>
            <a:ext cx="2555693" cy="616945"/>
          </a:xfrm>
          <a:prstGeom prst="roundRect">
            <a:avLst>
              <a:gd name="adj" fmla="val 4523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 name="Rounded Rectangle 1">
            <a:extLst>
              <a:ext uri="{FF2B5EF4-FFF2-40B4-BE49-F238E27FC236}">
                <a16:creationId xmlns:a16="http://schemas.microsoft.com/office/drawing/2014/main" id="{B5ECEB98-B8C4-DF1E-2DF1-25005AB7EC1D}"/>
              </a:ext>
            </a:extLst>
          </p:cNvPr>
          <p:cNvSpPr/>
          <p:nvPr/>
        </p:nvSpPr>
        <p:spPr>
          <a:xfrm>
            <a:off x="442913" y="357188"/>
            <a:ext cx="685800" cy="642937"/>
          </a:xfrm>
          <a:prstGeom prst="roundRect">
            <a:avLst/>
          </a:prstGeom>
          <a:solidFill>
            <a:srgbClr val="0168CD"/>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4.</a:t>
            </a:r>
          </a:p>
        </p:txBody>
      </p:sp>
      <p:sp>
        <p:nvSpPr>
          <p:cNvPr id="10" name="TextBox 9">
            <a:extLst>
              <a:ext uri="{FF2B5EF4-FFF2-40B4-BE49-F238E27FC236}">
                <a16:creationId xmlns:a16="http://schemas.microsoft.com/office/drawing/2014/main" id="{9173FE81-3B69-96EC-3ABB-FAEA0042A1C0}"/>
              </a:ext>
            </a:extLst>
          </p:cNvPr>
          <p:cNvSpPr txBox="1"/>
          <p:nvPr/>
        </p:nvSpPr>
        <p:spPr>
          <a:xfrm>
            <a:off x="1243010" y="493990"/>
            <a:ext cx="9961437" cy="461665"/>
          </a:xfrm>
          <a:prstGeom prst="rect">
            <a:avLst/>
          </a:prstGeom>
          <a:noFill/>
        </p:spPr>
        <p:txBody>
          <a:bodyPr wrap="square" rtlCol="0">
            <a:spAutoFit/>
          </a:bodyPr>
          <a:lstStyle/>
          <a:p>
            <a:r>
              <a:rPr lang="id-ID" sz="2400" b="1" dirty="0">
                <a:solidFill>
                  <a:srgbClr val="002060"/>
                </a:solidFill>
                <a:latin typeface="Eras Demi ITC" panose="020B0602030504020804" pitchFamily="34" charset="77"/>
              </a:rPr>
              <a:t>Klasifikasi Menurut William </a:t>
            </a:r>
            <a:r>
              <a:rPr lang="id-ID" sz="2400" b="1" dirty="0" err="1">
                <a:solidFill>
                  <a:srgbClr val="002060"/>
                </a:solidFill>
                <a:latin typeface="Eras Demi ITC" panose="020B0602030504020804" pitchFamily="34" charset="77"/>
              </a:rPr>
              <a:t>G</a:t>
            </a:r>
            <a:r>
              <a:rPr lang="id-ID" sz="2400" b="1" dirty="0">
                <a:solidFill>
                  <a:srgbClr val="002060"/>
                </a:solidFill>
                <a:latin typeface="Eras Demi ITC" panose="020B0602030504020804" pitchFamily="34" charset="77"/>
              </a:rPr>
              <a:t>. </a:t>
            </a:r>
            <a:r>
              <a:rPr lang="id-ID" sz="2400" b="1" dirty="0" err="1">
                <a:solidFill>
                  <a:srgbClr val="002060"/>
                </a:solidFill>
                <a:latin typeface="Eras Demi ITC" panose="020B0602030504020804" pitchFamily="34" charset="77"/>
              </a:rPr>
              <a:t>Sumner</a:t>
            </a:r>
            <a:endParaRPr lang="id-ID" sz="2400" b="1" dirty="0">
              <a:solidFill>
                <a:srgbClr val="002060"/>
              </a:solidFill>
              <a:latin typeface="Eras Demi ITC" panose="020B0602030504020804" pitchFamily="34" charset="77"/>
            </a:endParaRPr>
          </a:p>
        </p:txBody>
      </p:sp>
      <p:sp>
        <p:nvSpPr>
          <p:cNvPr id="13" name="Rectangle 12">
            <a:extLst>
              <a:ext uri="{FF2B5EF4-FFF2-40B4-BE49-F238E27FC236}">
                <a16:creationId xmlns:a16="http://schemas.microsoft.com/office/drawing/2014/main" id="{F119BF55-2B26-6D2F-D870-DD592272CE96}"/>
              </a:ext>
            </a:extLst>
          </p:cNvPr>
          <p:cNvSpPr/>
          <p:nvPr/>
        </p:nvSpPr>
        <p:spPr>
          <a:xfrm>
            <a:off x="1309171" y="1488951"/>
            <a:ext cx="8029901" cy="336346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Box 14">
            <a:extLst>
              <a:ext uri="{FF2B5EF4-FFF2-40B4-BE49-F238E27FC236}">
                <a16:creationId xmlns:a16="http://schemas.microsoft.com/office/drawing/2014/main" id="{71603702-5E63-EE6B-C2E2-10FCE88B5268}"/>
              </a:ext>
            </a:extLst>
          </p:cNvPr>
          <p:cNvSpPr txBox="1"/>
          <p:nvPr/>
        </p:nvSpPr>
        <p:spPr>
          <a:xfrm>
            <a:off x="1731264" y="1770300"/>
            <a:ext cx="7239000" cy="2800767"/>
          </a:xfrm>
          <a:prstGeom prst="rect">
            <a:avLst/>
          </a:prstGeom>
          <a:noFill/>
        </p:spPr>
        <p:txBody>
          <a:bodyPr wrap="square">
            <a:spAutoFit/>
          </a:bodyPr>
          <a:lstStyle/>
          <a:p>
            <a:pPr algn="just"/>
            <a:r>
              <a:rPr lang="id-ID" sz="1600" dirty="0">
                <a:latin typeface="Quire Sans Light" panose="020B0302040400020003" pitchFamily="34" charset="0"/>
              </a:rPr>
              <a:t>William </a:t>
            </a:r>
            <a:r>
              <a:rPr lang="id-ID" sz="1600" dirty="0" err="1">
                <a:latin typeface="Quire Sans Light" panose="020B0302040400020003" pitchFamily="34" charset="0"/>
              </a:rPr>
              <a:t>G</a:t>
            </a:r>
            <a:r>
              <a:rPr lang="id-ID" sz="1600" dirty="0">
                <a:latin typeface="Quire Sans Light" panose="020B0302040400020003" pitchFamily="34" charset="0"/>
              </a:rPr>
              <a:t>. </a:t>
            </a:r>
            <a:r>
              <a:rPr lang="id-ID" sz="1600" dirty="0" err="1">
                <a:latin typeface="Quire Sans Light" panose="020B0302040400020003" pitchFamily="34" charset="0"/>
              </a:rPr>
              <a:t>Sumner</a:t>
            </a:r>
            <a:r>
              <a:rPr lang="id-ID" sz="1600" dirty="0">
                <a:latin typeface="Quire Sans Light" panose="020B0302040400020003" pitchFamily="34" charset="0"/>
              </a:rPr>
              <a:t> membagi kelompok menjadi dua, yaitu </a:t>
            </a:r>
            <a:r>
              <a:rPr lang="id-ID" sz="1600" i="1" dirty="0">
                <a:latin typeface="Quire Sans Light" panose="020B0302040400020003" pitchFamily="34" charset="0"/>
              </a:rPr>
              <a:t>in-</a:t>
            </a:r>
            <a:r>
              <a:rPr lang="id-ID" sz="1600" i="1" dirty="0" err="1">
                <a:latin typeface="Quire Sans Light" panose="020B0302040400020003" pitchFamily="34" charset="0"/>
              </a:rPr>
              <a:t>group</a:t>
            </a:r>
            <a:r>
              <a:rPr lang="id-ID" sz="1600" i="1" dirty="0">
                <a:latin typeface="Quire Sans Light" panose="020B0302040400020003" pitchFamily="34" charset="0"/>
              </a:rPr>
              <a:t> </a:t>
            </a:r>
            <a:r>
              <a:rPr lang="id-ID" sz="1600" dirty="0">
                <a:latin typeface="Quire Sans Light" panose="020B0302040400020003" pitchFamily="34" charset="0"/>
              </a:rPr>
              <a:t>(kelompok dalam) dan </a:t>
            </a:r>
            <a:r>
              <a:rPr lang="id-ID" sz="1600" i="1" dirty="0" err="1">
                <a:latin typeface="Quire Sans Light" panose="020B0302040400020003" pitchFamily="34" charset="0"/>
              </a:rPr>
              <a:t>out-group</a:t>
            </a:r>
            <a:r>
              <a:rPr lang="id-ID" sz="1600" i="1" dirty="0">
                <a:latin typeface="Quire Sans Light" panose="020B0302040400020003" pitchFamily="34" charset="0"/>
              </a:rPr>
              <a:t> </a:t>
            </a:r>
            <a:r>
              <a:rPr lang="id-ID" sz="1600" dirty="0">
                <a:latin typeface="Quire Sans Light" panose="020B0302040400020003" pitchFamily="34" charset="0"/>
              </a:rPr>
              <a:t>(kelompok luar). Istilah </a:t>
            </a:r>
            <a:r>
              <a:rPr lang="id-ID" sz="1600" i="1" dirty="0">
                <a:latin typeface="Quire Sans Light" panose="020B0302040400020003" pitchFamily="34" charset="0"/>
              </a:rPr>
              <a:t>in-</a:t>
            </a:r>
            <a:r>
              <a:rPr lang="id-ID" sz="1600" i="1" dirty="0" err="1">
                <a:latin typeface="Quire Sans Light" panose="020B0302040400020003" pitchFamily="34" charset="0"/>
              </a:rPr>
              <a:t>group</a:t>
            </a:r>
            <a:r>
              <a:rPr lang="id-ID" sz="1600" i="1" dirty="0">
                <a:latin typeface="Quire Sans Light" panose="020B0302040400020003" pitchFamily="34" charset="0"/>
              </a:rPr>
              <a:t> </a:t>
            </a:r>
            <a:r>
              <a:rPr lang="id-ID" sz="1600" dirty="0">
                <a:latin typeface="Quire Sans Light" panose="020B0302040400020003" pitchFamily="34" charset="0"/>
              </a:rPr>
              <a:t>mengacu pada kelompok-kelompok sosial yang dengannya individu mengidentifikasi dirinya, sedangkan </a:t>
            </a:r>
            <a:r>
              <a:rPr lang="id-ID" sz="1600" i="1" dirty="0" err="1">
                <a:latin typeface="Quire Sans Light" panose="020B0302040400020003" pitchFamily="34" charset="0"/>
              </a:rPr>
              <a:t>out-group</a:t>
            </a:r>
            <a:r>
              <a:rPr lang="id-ID" sz="1600" i="1" dirty="0">
                <a:latin typeface="Quire Sans Light" panose="020B0302040400020003" pitchFamily="34" charset="0"/>
              </a:rPr>
              <a:t> </a:t>
            </a:r>
            <a:r>
              <a:rPr lang="id-ID" sz="1600" dirty="0">
                <a:latin typeface="Quire Sans Light" panose="020B0302040400020003" pitchFamily="34" charset="0"/>
              </a:rPr>
              <a:t>diartikan oleh individu sebagai kelompok yang menjadi lawan </a:t>
            </a:r>
            <a:r>
              <a:rPr lang="id-ID" sz="1600" i="1" dirty="0">
                <a:latin typeface="Quire Sans Light" panose="020B0302040400020003" pitchFamily="34" charset="0"/>
              </a:rPr>
              <a:t>in-</a:t>
            </a:r>
            <a:r>
              <a:rPr lang="id-ID" sz="1600" i="1" dirty="0" err="1">
                <a:latin typeface="Quire Sans Light" panose="020B0302040400020003" pitchFamily="34" charset="0"/>
              </a:rPr>
              <a:t>group</a:t>
            </a:r>
            <a:r>
              <a:rPr lang="id-ID" sz="1600" i="1" dirty="0">
                <a:latin typeface="Quire Sans Light" panose="020B0302040400020003" pitchFamily="34" charset="0"/>
              </a:rPr>
              <a:t>. </a:t>
            </a:r>
            <a:endParaRPr lang="id-ID" sz="1600" dirty="0">
              <a:latin typeface="Quire Sans Light" panose="020B0302040400020003" pitchFamily="34" charset="0"/>
            </a:endParaRPr>
          </a:p>
          <a:p>
            <a:pPr algn="just"/>
            <a:r>
              <a:rPr lang="id-ID" sz="1600" dirty="0" err="1">
                <a:latin typeface="Quire Sans Light" panose="020B0302040400020003" pitchFamily="34" charset="0"/>
              </a:rPr>
              <a:t>Sumner</a:t>
            </a:r>
            <a:r>
              <a:rPr lang="id-ID" sz="1600" dirty="0">
                <a:latin typeface="Quire Sans Light" panose="020B0302040400020003" pitchFamily="34" charset="0"/>
              </a:rPr>
              <a:t> menyatakan bahwa di kalangan kelompok dalam dijumpai persahabatan, kerja sama, keteraturan, dan kedamaian. Apabila kelompok dalam berhubungan dengan kelompok luar, cenderung muncul rasa kebencian, permusuhan, perang, atau perampokan. Rasa kebencian itu diwariskan dari satu generasi ke generasi yang lain dan menimbulkan perasaan solidaritas dalam kelompok </a:t>
            </a:r>
            <a:r>
              <a:rPr lang="id-ID" sz="1600" i="1" dirty="0">
                <a:latin typeface="Quire Sans Light" panose="020B0302040400020003" pitchFamily="34" charset="0"/>
              </a:rPr>
              <a:t>(in-</a:t>
            </a:r>
            <a:r>
              <a:rPr lang="id-ID" sz="1600" i="1" dirty="0" err="1">
                <a:latin typeface="Quire Sans Light" panose="020B0302040400020003" pitchFamily="34" charset="0"/>
              </a:rPr>
              <a:t>group</a:t>
            </a:r>
            <a:r>
              <a:rPr lang="id-ID" sz="1600" i="1" dirty="0">
                <a:latin typeface="Quire Sans Light" panose="020B0302040400020003" pitchFamily="34" charset="0"/>
              </a:rPr>
              <a:t> </a:t>
            </a:r>
            <a:r>
              <a:rPr lang="id-ID" sz="1600" i="1" dirty="0" err="1">
                <a:latin typeface="Quire Sans Light" panose="020B0302040400020003" pitchFamily="34" charset="0"/>
              </a:rPr>
              <a:t>feeling</a:t>
            </a:r>
            <a:r>
              <a:rPr lang="id-ID" sz="1600" i="1" dirty="0">
                <a:latin typeface="Quire Sans Light" panose="020B0302040400020003" pitchFamily="34" charset="0"/>
              </a:rPr>
              <a:t>). </a:t>
            </a:r>
            <a:r>
              <a:rPr lang="id-ID" sz="1600" dirty="0">
                <a:latin typeface="Quire Sans Light" panose="020B0302040400020003" pitchFamily="34" charset="0"/>
              </a:rPr>
              <a:t>Anggota kelompok menganggap kelompok mereka sendiri sebagai pusat segala-galanya dan sebagai acuan bagi kelompok luar (etnosentrisme).</a:t>
            </a:r>
            <a:endParaRPr lang="id-ID" sz="1600" i="1" dirty="0">
              <a:latin typeface="Quire Sans Light" panose="020B0302040400020003" pitchFamily="34" charset="0"/>
            </a:endParaRPr>
          </a:p>
        </p:txBody>
      </p:sp>
    </p:spTree>
    <p:extLst>
      <p:ext uri="{BB962C8B-B14F-4D97-AF65-F5344CB8AC3E}">
        <p14:creationId xmlns:p14="http://schemas.microsoft.com/office/powerpoint/2010/main" val="27798007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126" name="Rounded Rectangle 125">
            <a:extLst>
              <a:ext uri="{FF2B5EF4-FFF2-40B4-BE49-F238E27FC236}">
                <a16:creationId xmlns:a16="http://schemas.microsoft.com/office/drawing/2014/main" id="{20BB1720-8E4B-23E0-72F7-D47D1D9F01E7}"/>
              </a:ext>
            </a:extLst>
          </p:cNvPr>
          <p:cNvSpPr/>
          <p:nvPr/>
        </p:nvSpPr>
        <p:spPr>
          <a:xfrm>
            <a:off x="1309171" y="1112703"/>
            <a:ext cx="3020458" cy="616945"/>
          </a:xfrm>
          <a:prstGeom prst="roundRect">
            <a:avLst>
              <a:gd name="adj" fmla="val 4523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 name="Rounded Rectangle 1">
            <a:extLst>
              <a:ext uri="{FF2B5EF4-FFF2-40B4-BE49-F238E27FC236}">
                <a16:creationId xmlns:a16="http://schemas.microsoft.com/office/drawing/2014/main" id="{6415946C-D97E-5EDD-A634-8FBDF74F022A}"/>
              </a:ext>
            </a:extLst>
          </p:cNvPr>
          <p:cNvSpPr/>
          <p:nvPr/>
        </p:nvSpPr>
        <p:spPr>
          <a:xfrm>
            <a:off x="442913" y="357188"/>
            <a:ext cx="685800" cy="642937"/>
          </a:xfrm>
          <a:prstGeom prst="roundRect">
            <a:avLst/>
          </a:prstGeom>
          <a:solidFill>
            <a:srgbClr val="0168CD"/>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5.</a:t>
            </a:r>
          </a:p>
        </p:txBody>
      </p:sp>
      <p:sp>
        <p:nvSpPr>
          <p:cNvPr id="10" name="TextBox 9">
            <a:extLst>
              <a:ext uri="{FF2B5EF4-FFF2-40B4-BE49-F238E27FC236}">
                <a16:creationId xmlns:a16="http://schemas.microsoft.com/office/drawing/2014/main" id="{7E69781A-D343-B537-4533-CBC8565E4876}"/>
              </a:ext>
            </a:extLst>
          </p:cNvPr>
          <p:cNvSpPr txBox="1"/>
          <p:nvPr/>
        </p:nvSpPr>
        <p:spPr>
          <a:xfrm>
            <a:off x="1243011" y="493990"/>
            <a:ext cx="6022762" cy="461665"/>
          </a:xfrm>
          <a:prstGeom prst="rect">
            <a:avLst/>
          </a:prstGeom>
          <a:noFill/>
        </p:spPr>
        <p:txBody>
          <a:bodyPr wrap="square" rtlCol="0">
            <a:spAutoFit/>
          </a:bodyPr>
          <a:lstStyle/>
          <a:p>
            <a:r>
              <a:rPr lang="id-ID" sz="2400" b="1" dirty="0">
                <a:solidFill>
                  <a:srgbClr val="002060"/>
                </a:solidFill>
                <a:latin typeface="Eras Demi ITC" panose="020B0602030504020804" pitchFamily="34" charset="77"/>
              </a:rPr>
              <a:t>Klasifikasi Menurut Robert </a:t>
            </a:r>
            <a:r>
              <a:rPr lang="id-ID" sz="2400" b="1" dirty="0" err="1">
                <a:solidFill>
                  <a:srgbClr val="002060"/>
                </a:solidFill>
                <a:latin typeface="Eras Demi ITC" panose="020B0602030504020804" pitchFamily="34" charset="77"/>
              </a:rPr>
              <a:t>K</a:t>
            </a:r>
            <a:r>
              <a:rPr lang="id-ID" sz="2400" b="1" dirty="0">
                <a:solidFill>
                  <a:srgbClr val="002060"/>
                </a:solidFill>
                <a:latin typeface="Eras Demi ITC" panose="020B0602030504020804" pitchFamily="34" charset="77"/>
              </a:rPr>
              <a:t>. </a:t>
            </a:r>
            <a:r>
              <a:rPr lang="id-ID" sz="2400" b="1" dirty="0" err="1">
                <a:solidFill>
                  <a:srgbClr val="002060"/>
                </a:solidFill>
                <a:latin typeface="Eras Demi ITC" panose="020B0602030504020804" pitchFamily="34" charset="77"/>
              </a:rPr>
              <a:t>Merton</a:t>
            </a:r>
            <a:endParaRPr lang="id-ID" sz="2400" b="1" dirty="0">
              <a:solidFill>
                <a:srgbClr val="002060"/>
              </a:solidFill>
              <a:latin typeface="Eras Demi ITC" panose="020B0602030504020804" pitchFamily="34" charset="77"/>
            </a:endParaRPr>
          </a:p>
        </p:txBody>
      </p:sp>
      <p:sp>
        <p:nvSpPr>
          <p:cNvPr id="125" name="Rectangle 124">
            <a:extLst>
              <a:ext uri="{FF2B5EF4-FFF2-40B4-BE49-F238E27FC236}">
                <a16:creationId xmlns:a16="http://schemas.microsoft.com/office/drawing/2014/main" id="{408096D6-FDBB-E0E1-692A-802D074DEE48}"/>
              </a:ext>
            </a:extLst>
          </p:cNvPr>
          <p:cNvSpPr/>
          <p:nvPr/>
        </p:nvSpPr>
        <p:spPr>
          <a:xfrm>
            <a:off x="1309171" y="1476259"/>
            <a:ext cx="9980058" cy="10583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7" name="TextBox 126">
            <a:extLst>
              <a:ext uri="{FF2B5EF4-FFF2-40B4-BE49-F238E27FC236}">
                <a16:creationId xmlns:a16="http://schemas.microsoft.com/office/drawing/2014/main" id="{6B0A3A9D-485A-1EF1-62C9-CC13609A47A3}"/>
              </a:ext>
            </a:extLst>
          </p:cNvPr>
          <p:cNvSpPr txBox="1"/>
          <p:nvPr/>
        </p:nvSpPr>
        <p:spPr>
          <a:xfrm>
            <a:off x="1422400" y="1148723"/>
            <a:ext cx="2786043" cy="338554"/>
          </a:xfrm>
          <a:prstGeom prst="rect">
            <a:avLst/>
          </a:prstGeom>
          <a:noFill/>
        </p:spPr>
        <p:txBody>
          <a:bodyPr wrap="square" rtlCol="0">
            <a:spAutoFit/>
          </a:bodyPr>
          <a:lstStyle/>
          <a:p>
            <a:pPr marL="342900" indent="-342900" algn="ctr">
              <a:buFont typeface="+mj-lt"/>
              <a:buAutoNum type="alphaLcPeriod"/>
            </a:pPr>
            <a:r>
              <a:rPr lang="id-ID" sz="1600" b="1" i="1" dirty="0" err="1">
                <a:solidFill>
                  <a:schemeClr val="bg1"/>
                </a:solidFill>
                <a:latin typeface="Quire Sans" panose="020B0502040400020003" pitchFamily="34" charset="0"/>
                <a:cs typeface="Quire Sans" panose="020B0502040400020003" pitchFamily="34" charset="0"/>
              </a:rPr>
              <a:t>Membership</a:t>
            </a:r>
            <a:r>
              <a:rPr lang="id-ID" sz="1600" b="1" i="1" dirty="0">
                <a:solidFill>
                  <a:schemeClr val="bg1"/>
                </a:solidFill>
                <a:latin typeface="Quire Sans" panose="020B0502040400020003" pitchFamily="34" charset="0"/>
                <a:cs typeface="Quire Sans" panose="020B0502040400020003" pitchFamily="34" charset="0"/>
              </a:rPr>
              <a:t> </a:t>
            </a:r>
            <a:r>
              <a:rPr lang="id-ID" sz="1600" b="1" i="1" dirty="0" err="1">
                <a:solidFill>
                  <a:schemeClr val="bg1"/>
                </a:solidFill>
                <a:latin typeface="Quire Sans" panose="020B0502040400020003" pitchFamily="34" charset="0"/>
                <a:cs typeface="Quire Sans" panose="020B0502040400020003" pitchFamily="34" charset="0"/>
              </a:rPr>
              <a:t>group</a:t>
            </a:r>
            <a:endParaRPr lang="id-ID" sz="1600" b="1" i="1" dirty="0">
              <a:solidFill>
                <a:schemeClr val="bg1"/>
              </a:solidFill>
              <a:latin typeface="Quire Sans" panose="020B0502040400020003" pitchFamily="34" charset="0"/>
              <a:cs typeface="Quire Sans" panose="020B0502040400020003" pitchFamily="34" charset="0"/>
            </a:endParaRPr>
          </a:p>
        </p:txBody>
      </p:sp>
      <p:sp>
        <p:nvSpPr>
          <p:cNvPr id="128" name="TextBox 127">
            <a:extLst>
              <a:ext uri="{FF2B5EF4-FFF2-40B4-BE49-F238E27FC236}">
                <a16:creationId xmlns:a16="http://schemas.microsoft.com/office/drawing/2014/main" id="{37C9634E-3BF1-E92A-EF33-265AF2A95DCE}"/>
              </a:ext>
            </a:extLst>
          </p:cNvPr>
          <p:cNvSpPr txBox="1"/>
          <p:nvPr/>
        </p:nvSpPr>
        <p:spPr>
          <a:xfrm>
            <a:off x="1452390" y="1538295"/>
            <a:ext cx="9678905" cy="830997"/>
          </a:xfrm>
          <a:prstGeom prst="rect">
            <a:avLst/>
          </a:prstGeom>
          <a:noFill/>
        </p:spPr>
        <p:txBody>
          <a:bodyPr wrap="square" rtlCol="0">
            <a:spAutoFit/>
          </a:bodyPr>
          <a:lstStyle/>
          <a:p>
            <a:pPr algn="just"/>
            <a:r>
              <a:rPr lang="id-ID" sz="1600" i="1" dirty="0" err="1">
                <a:latin typeface="Quire Sans Light" panose="020B0302040400020003" pitchFamily="34" charset="0"/>
              </a:rPr>
              <a:t>Membership</a:t>
            </a:r>
            <a:r>
              <a:rPr lang="id-ID" sz="1600" i="1" dirty="0">
                <a:latin typeface="Quire Sans Light" panose="020B0302040400020003" pitchFamily="34" charset="0"/>
              </a:rPr>
              <a:t> </a:t>
            </a:r>
            <a:r>
              <a:rPr lang="id-ID" sz="1600" i="1" dirty="0" err="1">
                <a:latin typeface="Quire Sans Light" panose="020B0302040400020003" pitchFamily="34" charset="0"/>
              </a:rPr>
              <a:t>group</a:t>
            </a:r>
            <a:r>
              <a:rPr lang="id-ID" sz="1600" i="1" dirty="0">
                <a:latin typeface="Quire Sans Light" panose="020B0302040400020003" pitchFamily="34" charset="0"/>
              </a:rPr>
              <a:t> </a:t>
            </a:r>
            <a:r>
              <a:rPr lang="id-ID" sz="1600" dirty="0">
                <a:latin typeface="Quire Sans Light" panose="020B0302040400020003" pitchFamily="34" charset="0"/>
              </a:rPr>
              <a:t>adalah kelompok di mana setiap orang secara fisik menjadi anggota dari kelompok tersebut. Namun, batas-batas keanggotaan tidak dapat dilakukan secara mutlak karena situasi yang tidak tetap akan memengaruhi derajat interaksi dalam kelompok.</a:t>
            </a:r>
            <a:endParaRPr lang="id-ID" sz="1600" i="1" dirty="0">
              <a:latin typeface="Quire Sans Light" panose="020B0302040400020003" pitchFamily="34" charset="0"/>
            </a:endParaRPr>
          </a:p>
        </p:txBody>
      </p:sp>
      <p:sp>
        <p:nvSpPr>
          <p:cNvPr id="129" name="Rounded Rectangle 128">
            <a:extLst>
              <a:ext uri="{FF2B5EF4-FFF2-40B4-BE49-F238E27FC236}">
                <a16:creationId xmlns:a16="http://schemas.microsoft.com/office/drawing/2014/main" id="{78C32223-D6A4-53BF-5987-B0A7BFABDBEB}"/>
              </a:ext>
            </a:extLst>
          </p:cNvPr>
          <p:cNvSpPr/>
          <p:nvPr/>
        </p:nvSpPr>
        <p:spPr>
          <a:xfrm>
            <a:off x="1309171" y="2836614"/>
            <a:ext cx="3020458" cy="616945"/>
          </a:xfrm>
          <a:prstGeom prst="roundRect">
            <a:avLst>
              <a:gd name="adj" fmla="val 4523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0" name="Rectangle 129">
            <a:extLst>
              <a:ext uri="{FF2B5EF4-FFF2-40B4-BE49-F238E27FC236}">
                <a16:creationId xmlns:a16="http://schemas.microsoft.com/office/drawing/2014/main" id="{DCCEEBF7-9A1F-3A88-2E15-E6C2919DA933}"/>
              </a:ext>
            </a:extLst>
          </p:cNvPr>
          <p:cNvSpPr/>
          <p:nvPr/>
        </p:nvSpPr>
        <p:spPr>
          <a:xfrm>
            <a:off x="1309171" y="3200171"/>
            <a:ext cx="9980058" cy="213053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1" name="TextBox 130">
            <a:extLst>
              <a:ext uri="{FF2B5EF4-FFF2-40B4-BE49-F238E27FC236}">
                <a16:creationId xmlns:a16="http://schemas.microsoft.com/office/drawing/2014/main" id="{4AEC55EA-C1A2-5EFA-F35D-C4D199A365FA}"/>
              </a:ext>
            </a:extLst>
          </p:cNvPr>
          <p:cNvSpPr txBox="1"/>
          <p:nvPr/>
        </p:nvSpPr>
        <p:spPr>
          <a:xfrm>
            <a:off x="1488559" y="2866101"/>
            <a:ext cx="2786043" cy="338554"/>
          </a:xfrm>
          <a:prstGeom prst="rect">
            <a:avLst/>
          </a:prstGeom>
          <a:noFill/>
        </p:spPr>
        <p:txBody>
          <a:bodyPr wrap="square" rtlCol="0">
            <a:spAutoFit/>
          </a:bodyPr>
          <a:lstStyle/>
          <a:p>
            <a:pPr marL="342900" indent="-342900" algn="ctr">
              <a:buFont typeface="+mj-lt"/>
              <a:buAutoNum type="alphaLcPeriod" startAt="2"/>
            </a:pPr>
            <a:r>
              <a:rPr lang="id-ID" sz="1600" b="1" i="1" dirty="0" err="1">
                <a:solidFill>
                  <a:schemeClr val="bg1"/>
                </a:solidFill>
                <a:latin typeface="Quire Sans" panose="020B0502040400020003" pitchFamily="34" charset="0"/>
                <a:cs typeface="Quire Sans" panose="020B0502040400020003" pitchFamily="34" charset="0"/>
              </a:rPr>
              <a:t>Reference</a:t>
            </a:r>
            <a:r>
              <a:rPr lang="id-ID" sz="1600" b="1" i="1" dirty="0">
                <a:solidFill>
                  <a:schemeClr val="bg1"/>
                </a:solidFill>
                <a:latin typeface="Quire Sans" panose="020B0502040400020003" pitchFamily="34" charset="0"/>
                <a:cs typeface="Quire Sans" panose="020B0502040400020003" pitchFamily="34" charset="0"/>
              </a:rPr>
              <a:t> </a:t>
            </a:r>
            <a:r>
              <a:rPr lang="id-ID" sz="1600" b="1" i="1" dirty="0" err="1">
                <a:solidFill>
                  <a:schemeClr val="bg1"/>
                </a:solidFill>
                <a:latin typeface="Quire Sans" panose="020B0502040400020003" pitchFamily="34" charset="0"/>
                <a:cs typeface="Quire Sans" panose="020B0502040400020003" pitchFamily="34" charset="0"/>
              </a:rPr>
              <a:t>group</a:t>
            </a:r>
            <a:endParaRPr lang="id-ID" sz="1600" b="1" i="1" dirty="0">
              <a:solidFill>
                <a:schemeClr val="bg1"/>
              </a:solidFill>
              <a:latin typeface="Quire Sans" panose="020B0502040400020003" pitchFamily="34" charset="0"/>
              <a:cs typeface="Quire Sans" panose="020B0502040400020003" pitchFamily="34" charset="0"/>
            </a:endParaRPr>
          </a:p>
        </p:txBody>
      </p:sp>
      <p:sp>
        <p:nvSpPr>
          <p:cNvPr id="132" name="TextBox 131">
            <a:extLst>
              <a:ext uri="{FF2B5EF4-FFF2-40B4-BE49-F238E27FC236}">
                <a16:creationId xmlns:a16="http://schemas.microsoft.com/office/drawing/2014/main" id="{07C7187D-2C4C-1744-22EE-57651594C89D}"/>
              </a:ext>
            </a:extLst>
          </p:cNvPr>
          <p:cNvSpPr txBox="1"/>
          <p:nvPr/>
        </p:nvSpPr>
        <p:spPr>
          <a:xfrm>
            <a:off x="1518549" y="3268600"/>
            <a:ext cx="9678905" cy="2062103"/>
          </a:xfrm>
          <a:prstGeom prst="rect">
            <a:avLst/>
          </a:prstGeom>
          <a:noFill/>
        </p:spPr>
        <p:txBody>
          <a:bodyPr wrap="square" rtlCol="0">
            <a:spAutoFit/>
          </a:bodyPr>
          <a:lstStyle/>
          <a:p>
            <a:pPr algn="just"/>
            <a:r>
              <a:rPr lang="id-ID" sz="1600" i="1" dirty="0" err="1">
                <a:latin typeface="Quire Sans Light" panose="020B0302040400020003" pitchFamily="34" charset="0"/>
              </a:rPr>
              <a:t>Reference</a:t>
            </a:r>
            <a:r>
              <a:rPr lang="id-ID" sz="1600" i="1" dirty="0">
                <a:latin typeface="Quire Sans Light" panose="020B0302040400020003" pitchFamily="34" charset="0"/>
              </a:rPr>
              <a:t> </a:t>
            </a:r>
            <a:r>
              <a:rPr lang="id-ID" sz="1600" i="1" dirty="0" err="1">
                <a:latin typeface="Quire Sans Light" panose="020B0302040400020003" pitchFamily="34" charset="0"/>
              </a:rPr>
              <a:t>group</a:t>
            </a:r>
            <a:r>
              <a:rPr lang="id-ID" sz="1600" i="1" dirty="0">
                <a:latin typeface="Quire Sans Light" panose="020B0302040400020003" pitchFamily="34" charset="0"/>
              </a:rPr>
              <a:t> </a:t>
            </a:r>
            <a:r>
              <a:rPr lang="id-ID" sz="1600" dirty="0">
                <a:latin typeface="Quire Sans Light" panose="020B0302040400020003" pitchFamily="34" charset="0"/>
              </a:rPr>
              <a:t>adalah kelompok sosial yang menjadi </a:t>
            </a:r>
            <a:r>
              <a:rPr lang="id-ID" sz="1600" dirty="0" err="1">
                <a:latin typeface="Quire Sans Light" panose="020B0302040400020003" pitchFamily="34" charset="0"/>
              </a:rPr>
              <a:t>acuam</a:t>
            </a:r>
            <a:r>
              <a:rPr lang="id-ID" sz="1600" dirty="0">
                <a:latin typeface="Quire Sans Light" panose="020B0302040400020003" pitchFamily="34" charset="0"/>
              </a:rPr>
              <a:t> bagi seseorang secara psikologis sehingga dapat membentuk pribadi dan perilakunya. Nilai-nilai, standar, dan keyakinan kelompok yang menjadi acuan </a:t>
            </a:r>
            <a:r>
              <a:rPr lang="id-ID" sz="1600" i="1" dirty="0">
                <a:latin typeface="Quire Sans Light" panose="020B0302040400020003" pitchFamily="34" charset="0"/>
              </a:rPr>
              <a:t>(</a:t>
            </a:r>
            <a:r>
              <a:rPr lang="id-ID" sz="1600" i="1" dirty="0" err="1">
                <a:latin typeface="Quire Sans Light" panose="020B0302040400020003" pitchFamily="34" charset="0"/>
              </a:rPr>
              <a:t>reference</a:t>
            </a:r>
            <a:r>
              <a:rPr lang="id-ID" sz="1600" i="1" dirty="0">
                <a:latin typeface="Quire Sans Light" panose="020B0302040400020003" pitchFamily="34" charset="0"/>
              </a:rPr>
              <a:t>) </a:t>
            </a:r>
            <a:r>
              <a:rPr lang="id-ID" sz="1600" dirty="0">
                <a:latin typeface="Quire Sans Light" panose="020B0302040400020003" pitchFamily="34" charset="0"/>
              </a:rPr>
              <a:t>seseorang membimbing dirinya dalam bersikap dan menilai tindakannya.</a:t>
            </a:r>
          </a:p>
          <a:p>
            <a:pPr algn="just"/>
            <a:r>
              <a:rPr lang="id-ID" sz="1600" dirty="0" err="1">
                <a:latin typeface="Quire Sans Light" panose="020B0302040400020003" pitchFamily="34" charset="0"/>
              </a:rPr>
              <a:t>Merton</a:t>
            </a:r>
            <a:r>
              <a:rPr lang="id-ID" sz="1600" dirty="0">
                <a:latin typeface="Quire Sans Light" panose="020B0302040400020003" pitchFamily="34" charset="0"/>
              </a:rPr>
              <a:t> mengemukakan dua tipe umum </a:t>
            </a:r>
            <a:r>
              <a:rPr lang="id-ID" sz="1600" i="1" dirty="0" err="1">
                <a:latin typeface="Quire Sans Light" panose="020B0302040400020003" pitchFamily="34" charset="0"/>
              </a:rPr>
              <a:t>reference</a:t>
            </a:r>
            <a:r>
              <a:rPr lang="id-ID" sz="1600" i="1" dirty="0">
                <a:latin typeface="Quire Sans Light" panose="020B0302040400020003" pitchFamily="34" charset="0"/>
              </a:rPr>
              <a:t> </a:t>
            </a:r>
            <a:r>
              <a:rPr lang="id-ID" sz="1600" i="1" dirty="0" err="1">
                <a:latin typeface="Quire Sans Light" panose="020B0302040400020003" pitchFamily="34" charset="0"/>
              </a:rPr>
              <a:t>group</a:t>
            </a:r>
            <a:r>
              <a:rPr lang="id-ID" sz="1600" i="1" dirty="0">
                <a:latin typeface="Quire Sans Light" panose="020B0302040400020003" pitchFamily="34" charset="0"/>
              </a:rPr>
              <a:t>, </a:t>
            </a:r>
            <a:r>
              <a:rPr lang="id-ID" sz="1600" dirty="0">
                <a:latin typeface="Quire Sans Light" panose="020B0302040400020003" pitchFamily="34" charset="0"/>
              </a:rPr>
              <a:t>yaitu sebagai berikut.</a:t>
            </a:r>
          </a:p>
          <a:p>
            <a:pPr marL="342900" indent="-342900" algn="just">
              <a:buFont typeface="+mj-lt"/>
              <a:buAutoNum type="alphaLcPeriod"/>
            </a:pPr>
            <a:r>
              <a:rPr lang="id-ID" sz="1600" dirty="0">
                <a:latin typeface="Quire Sans Light" panose="020B0302040400020003" pitchFamily="34" charset="0"/>
              </a:rPr>
              <a:t>Tipe normatif </a:t>
            </a:r>
            <a:r>
              <a:rPr lang="id-ID" sz="1600" i="1" dirty="0">
                <a:latin typeface="Quire Sans Light" panose="020B0302040400020003" pitchFamily="34" charset="0"/>
              </a:rPr>
              <a:t>(</a:t>
            </a:r>
            <a:r>
              <a:rPr lang="id-ID" sz="1600" i="1" dirty="0" err="1">
                <a:latin typeface="Quire Sans Light" panose="020B0302040400020003" pitchFamily="34" charset="0"/>
              </a:rPr>
              <a:t>normative</a:t>
            </a:r>
            <a:r>
              <a:rPr lang="id-ID" sz="1600" i="1" dirty="0">
                <a:latin typeface="Quire Sans Light" panose="020B0302040400020003" pitchFamily="34" charset="0"/>
              </a:rPr>
              <a:t> </a:t>
            </a:r>
            <a:r>
              <a:rPr lang="id-ID" sz="1600" i="1" dirty="0" err="1">
                <a:latin typeface="Quire Sans Light" panose="020B0302040400020003" pitchFamily="34" charset="0"/>
              </a:rPr>
              <a:t>type</a:t>
            </a:r>
            <a:r>
              <a:rPr lang="id-ID" sz="1600" i="1" dirty="0">
                <a:latin typeface="Quire Sans Light" panose="020B0302040400020003" pitchFamily="34" charset="0"/>
              </a:rPr>
              <a:t>) </a:t>
            </a:r>
            <a:r>
              <a:rPr lang="id-ID" sz="1600" dirty="0">
                <a:latin typeface="Quire Sans Light" panose="020B0302040400020003" pitchFamily="34" charset="0"/>
              </a:rPr>
              <a:t>menentukan dasar-dasar bagi kepribadian seseorang. Tipe ini merupakan sumber nilai bagi individu, baik anggota maupun bukan anggota.</a:t>
            </a:r>
          </a:p>
          <a:p>
            <a:pPr marL="342900" indent="-342900" algn="just">
              <a:buFont typeface="+mj-lt"/>
              <a:buAutoNum type="alphaLcPeriod"/>
            </a:pPr>
            <a:r>
              <a:rPr lang="id-ID" sz="1600" dirty="0">
                <a:latin typeface="Quire Sans Light" panose="020B0302040400020003" pitchFamily="34" charset="0"/>
              </a:rPr>
              <a:t>Tipe perbandingan </a:t>
            </a:r>
            <a:r>
              <a:rPr lang="id-ID" sz="1600" i="1" dirty="0">
                <a:latin typeface="Quire Sans Light" panose="020B0302040400020003" pitchFamily="34" charset="0"/>
              </a:rPr>
              <a:t>(</a:t>
            </a:r>
            <a:r>
              <a:rPr lang="id-ID" sz="1600" i="1" dirty="0" err="1">
                <a:latin typeface="Quire Sans Light" panose="020B0302040400020003" pitchFamily="34" charset="0"/>
              </a:rPr>
              <a:t>comparison</a:t>
            </a:r>
            <a:r>
              <a:rPr lang="id-ID" sz="1600" i="1" dirty="0">
                <a:latin typeface="Quire Sans Light" panose="020B0302040400020003" pitchFamily="34" charset="0"/>
              </a:rPr>
              <a:t> </a:t>
            </a:r>
            <a:r>
              <a:rPr lang="id-ID" sz="1600" i="1" dirty="0" err="1">
                <a:latin typeface="Quire Sans Light" panose="020B0302040400020003" pitchFamily="34" charset="0"/>
              </a:rPr>
              <a:t>type</a:t>
            </a:r>
            <a:r>
              <a:rPr lang="id-ID" sz="1600" i="1" dirty="0">
                <a:latin typeface="Quire Sans Light" panose="020B0302040400020003" pitchFamily="34" charset="0"/>
              </a:rPr>
              <a:t>) </a:t>
            </a:r>
            <a:r>
              <a:rPr lang="id-ID" sz="1600" dirty="0">
                <a:latin typeface="Quire Sans Light" panose="020B0302040400020003" pitchFamily="34" charset="0"/>
              </a:rPr>
              <a:t>merupakan pegangan bagi individu dalam menilai kepribadiannya. Tipe ini lebih kepada perbandingan untuk menentukan kedudukan seseorang.</a:t>
            </a:r>
            <a:endParaRPr lang="id-ID" sz="1600" i="1" dirty="0">
              <a:latin typeface="Quire Sans Light" panose="020B0302040400020003" pitchFamily="34" charset="0"/>
            </a:endParaRPr>
          </a:p>
        </p:txBody>
      </p:sp>
    </p:spTree>
    <p:extLst>
      <p:ext uri="{BB962C8B-B14F-4D97-AF65-F5344CB8AC3E}">
        <p14:creationId xmlns:p14="http://schemas.microsoft.com/office/powerpoint/2010/main" val="1326713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C47A0285-EC9E-EED3-23FA-8057DE553817}"/>
              </a:ext>
            </a:extLst>
          </p:cNvPr>
          <p:cNvSpPr/>
          <p:nvPr/>
        </p:nvSpPr>
        <p:spPr>
          <a:xfrm>
            <a:off x="442913" y="357188"/>
            <a:ext cx="685800" cy="642937"/>
          </a:xfrm>
          <a:prstGeom prst="roundRect">
            <a:avLst/>
          </a:prstGeom>
          <a:solidFill>
            <a:srgbClr val="0168CD"/>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6.</a:t>
            </a:r>
          </a:p>
        </p:txBody>
      </p:sp>
      <p:sp>
        <p:nvSpPr>
          <p:cNvPr id="10" name="TextBox 9">
            <a:extLst>
              <a:ext uri="{FF2B5EF4-FFF2-40B4-BE49-F238E27FC236}">
                <a16:creationId xmlns:a16="http://schemas.microsoft.com/office/drawing/2014/main" id="{CDC3C4BB-A870-2760-E01D-1B7596923D97}"/>
              </a:ext>
            </a:extLst>
          </p:cNvPr>
          <p:cNvSpPr txBox="1"/>
          <p:nvPr/>
        </p:nvSpPr>
        <p:spPr>
          <a:xfrm>
            <a:off x="1243010" y="493990"/>
            <a:ext cx="6803709" cy="461665"/>
          </a:xfrm>
          <a:prstGeom prst="rect">
            <a:avLst/>
          </a:prstGeom>
          <a:noFill/>
        </p:spPr>
        <p:txBody>
          <a:bodyPr wrap="square" rtlCol="0">
            <a:spAutoFit/>
          </a:bodyPr>
          <a:lstStyle/>
          <a:p>
            <a:r>
              <a:rPr lang="id-ID" sz="2400" b="1" dirty="0">
                <a:solidFill>
                  <a:srgbClr val="002060"/>
                </a:solidFill>
                <a:latin typeface="Eras Demi ITC" panose="020B0602030504020804" pitchFamily="34" charset="77"/>
              </a:rPr>
              <a:t>Kelompok Formal dan Kelompok Informal</a:t>
            </a:r>
          </a:p>
        </p:txBody>
      </p:sp>
      <p:sp>
        <p:nvSpPr>
          <p:cNvPr id="11" name="Rounded Rectangle 10">
            <a:extLst>
              <a:ext uri="{FF2B5EF4-FFF2-40B4-BE49-F238E27FC236}">
                <a16:creationId xmlns:a16="http://schemas.microsoft.com/office/drawing/2014/main" id="{6CFFD7F9-77B7-257E-91C2-E252E9259B4A}"/>
              </a:ext>
            </a:extLst>
          </p:cNvPr>
          <p:cNvSpPr/>
          <p:nvPr/>
        </p:nvSpPr>
        <p:spPr>
          <a:xfrm>
            <a:off x="1243010" y="1081829"/>
            <a:ext cx="2092397" cy="616945"/>
          </a:xfrm>
          <a:prstGeom prst="roundRect">
            <a:avLst>
              <a:gd name="adj" fmla="val 4523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Rectangle 11">
            <a:extLst>
              <a:ext uri="{FF2B5EF4-FFF2-40B4-BE49-F238E27FC236}">
                <a16:creationId xmlns:a16="http://schemas.microsoft.com/office/drawing/2014/main" id="{2AED5BFF-B287-BE47-0532-351EC37E4656}"/>
              </a:ext>
            </a:extLst>
          </p:cNvPr>
          <p:cNvSpPr/>
          <p:nvPr/>
        </p:nvSpPr>
        <p:spPr>
          <a:xfrm>
            <a:off x="1262766" y="1460051"/>
            <a:ext cx="4645153" cy="25202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13" name="Rounded Rectangle 12">
            <a:extLst>
              <a:ext uri="{FF2B5EF4-FFF2-40B4-BE49-F238E27FC236}">
                <a16:creationId xmlns:a16="http://schemas.microsoft.com/office/drawing/2014/main" id="{6622BBD7-5AFF-9671-8B31-681AA3AE7EDE}"/>
              </a:ext>
            </a:extLst>
          </p:cNvPr>
          <p:cNvSpPr/>
          <p:nvPr/>
        </p:nvSpPr>
        <p:spPr>
          <a:xfrm>
            <a:off x="6589202" y="1102947"/>
            <a:ext cx="2092397" cy="616945"/>
          </a:xfrm>
          <a:prstGeom prst="roundRect">
            <a:avLst>
              <a:gd name="adj" fmla="val 4523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4" name="Rectangle 13">
            <a:extLst>
              <a:ext uri="{FF2B5EF4-FFF2-40B4-BE49-F238E27FC236}">
                <a16:creationId xmlns:a16="http://schemas.microsoft.com/office/drawing/2014/main" id="{672A7B56-7ABA-36A6-9B51-FB98C763381F}"/>
              </a:ext>
            </a:extLst>
          </p:cNvPr>
          <p:cNvSpPr/>
          <p:nvPr/>
        </p:nvSpPr>
        <p:spPr>
          <a:xfrm>
            <a:off x="6608958" y="1481168"/>
            <a:ext cx="4645153" cy="25202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15" name="TextBox 14">
            <a:extLst>
              <a:ext uri="{FF2B5EF4-FFF2-40B4-BE49-F238E27FC236}">
                <a16:creationId xmlns:a16="http://schemas.microsoft.com/office/drawing/2014/main" id="{22B55088-BE47-BDD4-66B9-6B74BC4879EC}"/>
              </a:ext>
            </a:extLst>
          </p:cNvPr>
          <p:cNvSpPr txBox="1"/>
          <p:nvPr/>
        </p:nvSpPr>
        <p:spPr>
          <a:xfrm>
            <a:off x="1518798" y="1758371"/>
            <a:ext cx="4133088" cy="1923604"/>
          </a:xfrm>
          <a:prstGeom prst="rect">
            <a:avLst/>
          </a:prstGeom>
          <a:noFill/>
        </p:spPr>
        <p:txBody>
          <a:bodyPr wrap="square" rtlCol="0">
            <a:spAutoFit/>
          </a:bodyPr>
          <a:lstStyle/>
          <a:p>
            <a:pPr algn="just"/>
            <a:r>
              <a:rPr lang="id-ID" sz="1700" dirty="0">
                <a:latin typeface="Quire Sans Light" panose="020B0302040400020003" pitchFamily="34" charset="0"/>
              </a:rPr>
              <a:t>Kelompok formal adalah kelompok yang memiliki aturan tegas dan kelompok ini sengaja diciptakan untuk mengatur hubungan </a:t>
            </a:r>
            <a:r>
              <a:rPr lang="id-ID" sz="1700" dirty="0" err="1">
                <a:latin typeface="Quire Sans Light" panose="020B0302040400020003" pitchFamily="34" charset="0"/>
              </a:rPr>
              <a:t>antarsesama</a:t>
            </a:r>
            <a:r>
              <a:rPr lang="id-ID" sz="1700" dirty="0">
                <a:latin typeface="Quire Sans Light" panose="020B0302040400020003" pitchFamily="34" charset="0"/>
              </a:rPr>
              <a:t> anggota. Kelompok formal ini memiliki struktur dan administrasi yang pasti. Contohnya adalah organisasi. </a:t>
            </a:r>
          </a:p>
        </p:txBody>
      </p:sp>
      <p:sp>
        <p:nvSpPr>
          <p:cNvPr id="16" name="TextBox 15">
            <a:extLst>
              <a:ext uri="{FF2B5EF4-FFF2-40B4-BE49-F238E27FC236}">
                <a16:creationId xmlns:a16="http://schemas.microsoft.com/office/drawing/2014/main" id="{C84855E0-0283-DBFC-6C99-040E4789A6BB}"/>
              </a:ext>
            </a:extLst>
          </p:cNvPr>
          <p:cNvSpPr txBox="1"/>
          <p:nvPr/>
        </p:nvSpPr>
        <p:spPr>
          <a:xfrm>
            <a:off x="6834511" y="1698774"/>
            <a:ext cx="4242816" cy="2185214"/>
          </a:xfrm>
          <a:prstGeom prst="rect">
            <a:avLst/>
          </a:prstGeom>
          <a:noFill/>
        </p:spPr>
        <p:txBody>
          <a:bodyPr wrap="square" rtlCol="0">
            <a:spAutoFit/>
          </a:bodyPr>
          <a:lstStyle/>
          <a:p>
            <a:pPr algn="just"/>
            <a:r>
              <a:rPr lang="id-ID" sz="1700" dirty="0">
                <a:latin typeface="Quire Sans Light" panose="020B0302040400020003" pitchFamily="34" charset="0"/>
                <a:cs typeface="Quire Sans" panose="020B0502040400020003" pitchFamily="34" charset="0"/>
              </a:rPr>
              <a:t>Kelompok informal adalah kelompok yang tidak memiliki organisasi dan struktur yang pasti. Kelompok informal umumnya terbentuk atas dasar seringnya pertemuan di antara anggota kelompok yang memiliki pengalaman dan kepentingan yang sama. Contohnya adalah kelompok kecil di antara kelompok besar.</a:t>
            </a:r>
          </a:p>
        </p:txBody>
      </p:sp>
      <p:pic>
        <p:nvPicPr>
          <p:cNvPr id="18" name="Picture 17" descr="A group of people holding up a puzzle piece&#10;&#10;Description automatically generated with low confidence">
            <a:extLst>
              <a:ext uri="{FF2B5EF4-FFF2-40B4-BE49-F238E27FC236}">
                <a16:creationId xmlns:a16="http://schemas.microsoft.com/office/drawing/2014/main" id="{CEDD0F16-4D12-3961-C71D-78AE0F2E61A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969"/>
          <a:stretch/>
        </p:blipFill>
        <p:spPr>
          <a:xfrm>
            <a:off x="2542868" y="3943585"/>
            <a:ext cx="7112000" cy="2724277"/>
          </a:xfrm>
          <a:prstGeom prst="rect">
            <a:avLst/>
          </a:prstGeom>
        </p:spPr>
      </p:pic>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Tree>
    <p:extLst>
      <p:ext uri="{BB962C8B-B14F-4D97-AF65-F5344CB8AC3E}">
        <p14:creationId xmlns:p14="http://schemas.microsoft.com/office/powerpoint/2010/main" val="28531173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 name="Rounded Rectangle 1">
            <a:extLst>
              <a:ext uri="{FF2B5EF4-FFF2-40B4-BE49-F238E27FC236}">
                <a16:creationId xmlns:a16="http://schemas.microsoft.com/office/drawing/2014/main" id="{C47A0285-EC9E-EED3-23FA-8057DE553817}"/>
              </a:ext>
            </a:extLst>
          </p:cNvPr>
          <p:cNvSpPr/>
          <p:nvPr/>
        </p:nvSpPr>
        <p:spPr>
          <a:xfrm>
            <a:off x="442913" y="357188"/>
            <a:ext cx="685800" cy="642937"/>
          </a:xfrm>
          <a:prstGeom prst="roundRect">
            <a:avLst/>
          </a:prstGeom>
          <a:solidFill>
            <a:srgbClr val="0168CD"/>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7.</a:t>
            </a:r>
          </a:p>
        </p:txBody>
      </p:sp>
      <p:sp>
        <p:nvSpPr>
          <p:cNvPr id="10" name="TextBox 9">
            <a:extLst>
              <a:ext uri="{FF2B5EF4-FFF2-40B4-BE49-F238E27FC236}">
                <a16:creationId xmlns:a16="http://schemas.microsoft.com/office/drawing/2014/main" id="{CDC3C4BB-A870-2760-E01D-1B7596923D97}"/>
              </a:ext>
            </a:extLst>
          </p:cNvPr>
          <p:cNvSpPr txBox="1"/>
          <p:nvPr/>
        </p:nvSpPr>
        <p:spPr>
          <a:xfrm>
            <a:off x="1243010" y="493990"/>
            <a:ext cx="8047294" cy="461665"/>
          </a:xfrm>
          <a:prstGeom prst="rect">
            <a:avLst/>
          </a:prstGeom>
          <a:noFill/>
        </p:spPr>
        <p:txBody>
          <a:bodyPr wrap="square" rtlCol="0">
            <a:spAutoFit/>
          </a:bodyPr>
          <a:lstStyle/>
          <a:p>
            <a:r>
              <a:rPr lang="id-ID" sz="2400" b="1" dirty="0">
                <a:solidFill>
                  <a:srgbClr val="002060"/>
                </a:solidFill>
                <a:latin typeface="Eras Demi ITC" panose="020B0602030504020804" pitchFamily="34" charset="77"/>
              </a:rPr>
              <a:t>Kelompok Okupasional dan Kelompok Volunter</a:t>
            </a:r>
          </a:p>
        </p:txBody>
      </p:sp>
      <p:sp>
        <p:nvSpPr>
          <p:cNvPr id="11" name="Rounded Rectangle 10">
            <a:extLst>
              <a:ext uri="{FF2B5EF4-FFF2-40B4-BE49-F238E27FC236}">
                <a16:creationId xmlns:a16="http://schemas.microsoft.com/office/drawing/2014/main" id="{6CFFD7F9-77B7-257E-91C2-E252E9259B4A}"/>
              </a:ext>
            </a:extLst>
          </p:cNvPr>
          <p:cNvSpPr/>
          <p:nvPr/>
        </p:nvSpPr>
        <p:spPr>
          <a:xfrm>
            <a:off x="1309171" y="1295583"/>
            <a:ext cx="2092397" cy="616945"/>
          </a:xfrm>
          <a:prstGeom prst="roundRect">
            <a:avLst>
              <a:gd name="adj" fmla="val 4523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Rectangle 11">
            <a:extLst>
              <a:ext uri="{FF2B5EF4-FFF2-40B4-BE49-F238E27FC236}">
                <a16:creationId xmlns:a16="http://schemas.microsoft.com/office/drawing/2014/main" id="{2AED5BFF-B287-BE47-0532-351EC37E4656}"/>
              </a:ext>
            </a:extLst>
          </p:cNvPr>
          <p:cNvSpPr/>
          <p:nvPr/>
        </p:nvSpPr>
        <p:spPr>
          <a:xfrm>
            <a:off x="1328927" y="1673804"/>
            <a:ext cx="4645153" cy="382478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13" name="Rounded Rectangle 12">
            <a:extLst>
              <a:ext uri="{FF2B5EF4-FFF2-40B4-BE49-F238E27FC236}">
                <a16:creationId xmlns:a16="http://schemas.microsoft.com/office/drawing/2014/main" id="{6622BBD7-5AFF-9671-8B31-681AA3AE7EDE}"/>
              </a:ext>
            </a:extLst>
          </p:cNvPr>
          <p:cNvSpPr/>
          <p:nvPr/>
        </p:nvSpPr>
        <p:spPr>
          <a:xfrm>
            <a:off x="6655363" y="1316701"/>
            <a:ext cx="2092397" cy="616945"/>
          </a:xfrm>
          <a:prstGeom prst="roundRect">
            <a:avLst>
              <a:gd name="adj" fmla="val 4523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4" name="Rectangle 13">
            <a:extLst>
              <a:ext uri="{FF2B5EF4-FFF2-40B4-BE49-F238E27FC236}">
                <a16:creationId xmlns:a16="http://schemas.microsoft.com/office/drawing/2014/main" id="{672A7B56-7ABA-36A6-9B51-FB98C763381F}"/>
              </a:ext>
            </a:extLst>
          </p:cNvPr>
          <p:cNvSpPr/>
          <p:nvPr/>
        </p:nvSpPr>
        <p:spPr>
          <a:xfrm>
            <a:off x="6675119" y="1694922"/>
            <a:ext cx="4645153" cy="382478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15" name="TextBox 14">
            <a:extLst>
              <a:ext uri="{FF2B5EF4-FFF2-40B4-BE49-F238E27FC236}">
                <a16:creationId xmlns:a16="http://schemas.microsoft.com/office/drawing/2014/main" id="{2CBA56AF-ED52-DFD1-79BF-818A34B3546F}"/>
              </a:ext>
            </a:extLst>
          </p:cNvPr>
          <p:cNvSpPr txBox="1"/>
          <p:nvPr/>
        </p:nvSpPr>
        <p:spPr>
          <a:xfrm>
            <a:off x="1584959" y="1991488"/>
            <a:ext cx="4133088" cy="3231654"/>
          </a:xfrm>
          <a:prstGeom prst="rect">
            <a:avLst/>
          </a:prstGeom>
          <a:noFill/>
        </p:spPr>
        <p:txBody>
          <a:bodyPr wrap="square" rtlCol="0">
            <a:spAutoFit/>
          </a:bodyPr>
          <a:lstStyle/>
          <a:p>
            <a:pPr algn="just"/>
            <a:r>
              <a:rPr lang="id-ID" sz="1700" dirty="0">
                <a:latin typeface="Quire Sans Light" panose="020B0302040400020003" pitchFamily="34" charset="0"/>
              </a:rPr>
              <a:t>Kelompok okupasional adalah kelompok yang tercipta karena makin memudarnya fungsi kekerabatan dan beranggotakan orang-orang dengan pekerjaan atau profesi yang sejenis. Anggota kelompok ini biasanya memiliki aturan atau pedoman dalam bertingkah laku, yaitu berupa kode etik. Kelompok okupasional memiliki peran yang sangat besar dalam mengarahkan kepribadian seseorang terutama pada anggota yang bergabung. Contoh kelompok ini adalah Ikatan Dokter Indonesia.</a:t>
            </a:r>
          </a:p>
        </p:txBody>
      </p:sp>
      <p:sp>
        <p:nvSpPr>
          <p:cNvPr id="16" name="TextBox 15">
            <a:extLst>
              <a:ext uri="{FF2B5EF4-FFF2-40B4-BE49-F238E27FC236}">
                <a16:creationId xmlns:a16="http://schemas.microsoft.com/office/drawing/2014/main" id="{F2036C6D-F301-AFAB-C68E-3E09C20DA347}"/>
              </a:ext>
            </a:extLst>
          </p:cNvPr>
          <p:cNvSpPr txBox="1"/>
          <p:nvPr/>
        </p:nvSpPr>
        <p:spPr>
          <a:xfrm>
            <a:off x="6931151" y="2034064"/>
            <a:ext cx="4133088" cy="2970044"/>
          </a:xfrm>
          <a:prstGeom prst="rect">
            <a:avLst/>
          </a:prstGeom>
          <a:noFill/>
        </p:spPr>
        <p:txBody>
          <a:bodyPr wrap="square" rtlCol="0">
            <a:spAutoFit/>
          </a:bodyPr>
          <a:lstStyle/>
          <a:p>
            <a:pPr algn="just"/>
            <a:r>
              <a:rPr lang="id-ID" sz="1700" dirty="0">
                <a:latin typeface="Quire Sans Light" panose="020B0302040400020003" pitchFamily="34" charset="0"/>
              </a:rPr>
              <a:t>Kelompok volunter adalah kelompok yang terdiri atas berbagai anggota yang memiliki kepentingan dan kepedulian yang sama. Keberadaan kelompok volunter tidak mendapatkan perhatian dari masyarakat. Dengan adanya kelompok volunter, kepentingan individu diharapkan dapat terpenuhi tanpa harus mengganggu kepentingan umum. Contohnya adalah tim sukarelawan yang membantu korban bencana alam.</a:t>
            </a:r>
          </a:p>
        </p:txBody>
      </p:sp>
    </p:spTree>
    <p:extLst>
      <p:ext uri="{BB962C8B-B14F-4D97-AF65-F5344CB8AC3E}">
        <p14:creationId xmlns:p14="http://schemas.microsoft.com/office/powerpoint/2010/main" val="5220936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 name="Rounded Rectangle 1">
            <a:extLst>
              <a:ext uri="{FF2B5EF4-FFF2-40B4-BE49-F238E27FC236}">
                <a16:creationId xmlns:a16="http://schemas.microsoft.com/office/drawing/2014/main" id="{65F3EA98-995E-62ED-D46C-57FC585AC249}"/>
              </a:ext>
            </a:extLst>
          </p:cNvPr>
          <p:cNvSpPr/>
          <p:nvPr/>
        </p:nvSpPr>
        <p:spPr>
          <a:xfrm>
            <a:off x="442913" y="357188"/>
            <a:ext cx="685800" cy="642937"/>
          </a:xfrm>
          <a:prstGeom prst="roundRect">
            <a:avLst/>
          </a:prstGeom>
          <a:solidFill>
            <a:srgbClr val="0168CD"/>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8.</a:t>
            </a:r>
          </a:p>
        </p:txBody>
      </p:sp>
      <p:sp>
        <p:nvSpPr>
          <p:cNvPr id="10" name="TextBox 9">
            <a:extLst>
              <a:ext uri="{FF2B5EF4-FFF2-40B4-BE49-F238E27FC236}">
                <a16:creationId xmlns:a16="http://schemas.microsoft.com/office/drawing/2014/main" id="{8C63396B-5F90-3B51-C098-A9260F61E870}"/>
              </a:ext>
            </a:extLst>
          </p:cNvPr>
          <p:cNvSpPr txBox="1"/>
          <p:nvPr/>
        </p:nvSpPr>
        <p:spPr>
          <a:xfrm>
            <a:off x="1243010" y="493990"/>
            <a:ext cx="8047294" cy="461665"/>
          </a:xfrm>
          <a:prstGeom prst="rect">
            <a:avLst/>
          </a:prstGeom>
          <a:noFill/>
        </p:spPr>
        <p:txBody>
          <a:bodyPr wrap="square" rtlCol="0">
            <a:spAutoFit/>
          </a:bodyPr>
          <a:lstStyle/>
          <a:p>
            <a:r>
              <a:rPr lang="id-ID" sz="2400" b="1" dirty="0">
                <a:solidFill>
                  <a:srgbClr val="002060"/>
                </a:solidFill>
                <a:latin typeface="Eras Demi ITC" panose="020B0602030504020804" pitchFamily="34" charset="77"/>
              </a:rPr>
              <a:t>Kelompok Sosial Tidak Teratur</a:t>
            </a:r>
          </a:p>
        </p:txBody>
      </p:sp>
      <p:sp>
        <p:nvSpPr>
          <p:cNvPr id="11" name="Rounded Rectangle 10">
            <a:extLst>
              <a:ext uri="{FF2B5EF4-FFF2-40B4-BE49-F238E27FC236}">
                <a16:creationId xmlns:a16="http://schemas.microsoft.com/office/drawing/2014/main" id="{E922B6C8-1F86-E316-7530-C2E447CFF3F1}"/>
              </a:ext>
            </a:extLst>
          </p:cNvPr>
          <p:cNvSpPr/>
          <p:nvPr/>
        </p:nvSpPr>
        <p:spPr>
          <a:xfrm>
            <a:off x="442913" y="2915877"/>
            <a:ext cx="685800" cy="642937"/>
          </a:xfrm>
          <a:prstGeom prst="roundRect">
            <a:avLst/>
          </a:prstGeom>
          <a:solidFill>
            <a:srgbClr val="0168CD"/>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9.</a:t>
            </a:r>
          </a:p>
        </p:txBody>
      </p:sp>
      <p:sp>
        <p:nvSpPr>
          <p:cNvPr id="12" name="TextBox 11">
            <a:extLst>
              <a:ext uri="{FF2B5EF4-FFF2-40B4-BE49-F238E27FC236}">
                <a16:creationId xmlns:a16="http://schemas.microsoft.com/office/drawing/2014/main" id="{1BAEB47B-2C89-074E-C0F2-BD4577AED841}"/>
              </a:ext>
            </a:extLst>
          </p:cNvPr>
          <p:cNvSpPr txBox="1"/>
          <p:nvPr/>
        </p:nvSpPr>
        <p:spPr>
          <a:xfrm>
            <a:off x="1243010" y="3052679"/>
            <a:ext cx="8047294" cy="461665"/>
          </a:xfrm>
          <a:prstGeom prst="rect">
            <a:avLst/>
          </a:prstGeom>
          <a:noFill/>
        </p:spPr>
        <p:txBody>
          <a:bodyPr wrap="square" rtlCol="0">
            <a:spAutoFit/>
          </a:bodyPr>
          <a:lstStyle/>
          <a:p>
            <a:r>
              <a:rPr lang="id-ID" sz="2400" b="1" dirty="0">
                <a:solidFill>
                  <a:srgbClr val="002060"/>
                </a:solidFill>
                <a:latin typeface="Eras Demi ITC" panose="020B0602030504020804" pitchFamily="34" charset="77"/>
              </a:rPr>
              <a:t>Perilaku Kolektif</a:t>
            </a:r>
          </a:p>
        </p:txBody>
      </p:sp>
      <p:sp>
        <p:nvSpPr>
          <p:cNvPr id="13" name="TextBox 12">
            <a:extLst>
              <a:ext uri="{FF2B5EF4-FFF2-40B4-BE49-F238E27FC236}">
                <a16:creationId xmlns:a16="http://schemas.microsoft.com/office/drawing/2014/main" id="{C4B5E103-C6C9-E774-9DD9-2BA0C3845432}"/>
              </a:ext>
            </a:extLst>
          </p:cNvPr>
          <p:cNvSpPr txBox="1"/>
          <p:nvPr/>
        </p:nvSpPr>
        <p:spPr>
          <a:xfrm>
            <a:off x="1361440" y="1097280"/>
            <a:ext cx="10062464" cy="1569660"/>
          </a:xfrm>
          <a:prstGeom prst="rect">
            <a:avLst/>
          </a:prstGeom>
          <a:solidFill>
            <a:schemeClr val="bg1"/>
          </a:solidFill>
        </p:spPr>
        <p:txBody>
          <a:bodyPr wrap="square" rtlCol="0">
            <a:spAutoFit/>
          </a:bodyPr>
          <a:lstStyle/>
          <a:p>
            <a:pPr algn="just"/>
            <a:r>
              <a:rPr lang="id-ID" sz="1600" dirty="0">
                <a:latin typeface="Quire Sans Light" panose="020B0302040400020003" pitchFamily="34" charset="0"/>
              </a:rPr>
              <a:t>Kerumunan dan publik termasuk dalam kelompok sosial tidak teratur. Kerumunan merupakan kumpulan orang yang hadir secara fisik di tempat yang sama pada suatu waktu dan bersifat sementara. Interaksi yang terjadi secara spontan dan tidak terorganisasi. Contohnya, antrean pembeli karcis di bioskop. </a:t>
            </a:r>
          </a:p>
          <a:p>
            <a:pPr algn="just"/>
            <a:r>
              <a:rPr lang="id-ID" sz="1600" dirty="0">
                <a:latin typeface="Quire Sans Light" panose="020B0302040400020003" pitchFamily="34" charset="0"/>
              </a:rPr>
              <a:t>Publik merupakan kumpulan manusia yang memiliki perhatian pada hal yang sama, namun tidak berkumpul pada satu tempat. Interaksi publik umumnya tidak langsung, yaitu melalui saluran komunikasi. Contohnya, seluruh pemirsa televisi yang menyaksikan kampanye presiden.</a:t>
            </a:r>
          </a:p>
        </p:txBody>
      </p:sp>
      <p:sp>
        <p:nvSpPr>
          <p:cNvPr id="16" name="TextBox 15">
            <a:extLst>
              <a:ext uri="{FF2B5EF4-FFF2-40B4-BE49-F238E27FC236}">
                <a16:creationId xmlns:a16="http://schemas.microsoft.com/office/drawing/2014/main" id="{4C5AF2C6-89BC-BEBD-9CB2-989061F1EB52}"/>
              </a:ext>
            </a:extLst>
          </p:cNvPr>
          <p:cNvSpPr txBox="1"/>
          <p:nvPr/>
        </p:nvSpPr>
        <p:spPr>
          <a:xfrm>
            <a:off x="1353312" y="3651146"/>
            <a:ext cx="10062464" cy="2062103"/>
          </a:xfrm>
          <a:prstGeom prst="rect">
            <a:avLst/>
          </a:prstGeom>
          <a:solidFill>
            <a:schemeClr val="bg1"/>
          </a:solidFill>
        </p:spPr>
        <p:txBody>
          <a:bodyPr wrap="square" rtlCol="0">
            <a:spAutoFit/>
          </a:bodyPr>
          <a:lstStyle/>
          <a:p>
            <a:pPr algn="just"/>
            <a:r>
              <a:rPr lang="id-ID" sz="1600" b="1" dirty="0" err="1">
                <a:latin typeface="Quire Sans" panose="020B0502040400020003" pitchFamily="34" charset="0"/>
                <a:cs typeface="Quire Sans" panose="020B0502040400020003" pitchFamily="34" charset="0"/>
              </a:rPr>
              <a:t>Milgran</a:t>
            </a:r>
            <a:r>
              <a:rPr lang="id-ID" sz="1600" dirty="0">
                <a:latin typeface="Quire Sans Light" panose="020B0302040400020003" pitchFamily="34" charset="0"/>
              </a:rPr>
              <a:t> dan </a:t>
            </a:r>
            <a:r>
              <a:rPr lang="id-ID" sz="1600" b="1" dirty="0" err="1">
                <a:latin typeface="Quire Sans" panose="020B0502040400020003" pitchFamily="34" charset="0"/>
                <a:cs typeface="Quire Sans" panose="020B0502040400020003" pitchFamily="34" charset="0"/>
              </a:rPr>
              <a:t>Touch</a:t>
            </a:r>
            <a:r>
              <a:rPr lang="id-ID" sz="1600" dirty="0">
                <a:latin typeface="Quire Sans Light" panose="020B0302040400020003" pitchFamily="34" charset="0"/>
              </a:rPr>
              <a:t> menyebutkan bahwa perilaku kolektif adalah perilaku yang lahir secara spontan, relatif tidak terorganisasi dan hampir tidak dapat diduga sebelumnya, serta proses kelanjutannya tidak terencana dan hanya tergantung pada stimulasi timbal balik yang muncul di kalangan para pelakunya.</a:t>
            </a:r>
          </a:p>
          <a:p>
            <a:pPr algn="just"/>
            <a:r>
              <a:rPr lang="id-ID" sz="1600" dirty="0">
                <a:latin typeface="Quire Sans Light" panose="020B0302040400020003" pitchFamily="34" charset="0"/>
              </a:rPr>
              <a:t>Ciri-ciri perilaku kolektif antara lain sebagai berikut.</a:t>
            </a:r>
          </a:p>
          <a:p>
            <a:pPr marL="342900" indent="-342900" algn="just">
              <a:buFont typeface="+mj-lt"/>
              <a:buAutoNum type="alphaLcPeriod"/>
            </a:pPr>
            <a:r>
              <a:rPr lang="id-ID" sz="1600" dirty="0">
                <a:latin typeface="Quire Sans Light" panose="020B0302040400020003" pitchFamily="34" charset="0"/>
              </a:rPr>
              <a:t>Perilaku yang dilakukan bersama oleh sejumlah orang.</a:t>
            </a:r>
          </a:p>
          <a:p>
            <a:pPr marL="342900" indent="-342900" algn="just">
              <a:buFont typeface="+mj-lt"/>
              <a:buAutoNum type="alphaLcPeriod"/>
            </a:pPr>
            <a:r>
              <a:rPr lang="id-ID" sz="1600" dirty="0">
                <a:latin typeface="Quire Sans Light" panose="020B0302040400020003" pitchFamily="34" charset="0"/>
              </a:rPr>
              <a:t>Perilaku yang bersifat spontanitas dan tidak terstruktur.</a:t>
            </a:r>
          </a:p>
          <a:p>
            <a:pPr marL="342900" indent="-342900" algn="just">
              <a:buFont typeface="+mj-lt"/>
              <a:buAutoNum type="alphaLcPeriod"/>
            </a:pPr>
            <a:r>
              <a:rPr lang="id-ID" sz="1600" dirty="0">
                <a:latin typeface="Quire Sans Light" panose="020B0302040400020003" pitchFamily="34" charset="0"/>
              </a:rPr>
              <a:t>Perilaku yang merupakan tanggapan terhadap rangsangan tertentu.</a:t>
            </a:r>
          </a:p>
          <a:p>
            <a:pPr marL="342900" indent="-342900" algn="just">
              <a:buFont typeface="+mj-lt"/>
              <a:buAutoNum type="alphaLcPeriod"/>
            </a:pPr>
            <a:r>
              <a:rPr lang="id-ID" sz="1600" dirty="0">
                <a:latin typeface="Quire Sans Light" panose="020B0302040400020003" pitchFamily="34" charset="0"/>
              </a:rPr>
              <a:t>Bersifat insidental atau tidak bersifat rutin.</a:t>
            </a:r>
          </a:p>
        </p:txBody>
      </p:sp>
    </p:spTree>
    <p:extLst>
      <p:ext uri="{BB962C8B-B14F-4D97-AF65-F5344CB8AC3E}">
        <p14:creationId xmlns:p14="http://schemas.microsoft.com/office/powerpoint/2010/main" val="19779920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pic>
        <p:nvPicPr>
          <p:cNvPr id="13" name="Picture 12" descr="A group of people standing together&#10;&#10;Description automatically generated with medium confidence">
            <a:extLst>
              <a:ext uri="{FF2B5EF4-FFF2-40B4-BE49-F238E27FC236}">
                <a16:creationId xmlns:a16="http://schemas.microsoft.com/office/drawing/2014/main" id="{579A2686-ECCF-57AE-2DC3-80C5ACA996C8}"/>
              </a:ext>
            </a:extLst>
          </p:cNvPr>
          <p:cNvPicPr>
            <a:picLocks noChangeAspect="1"/>
          </p:cNvPicPr>
          <p:nvPr/>
        </p:nvPicPr>
        <p:blipFill>
          <a:blip r:embed="rId5"/>
          <a:stretch>
            <a:fillRect/>
          </a:stretch>
        </p:blipFill>
        <p:spPr>
          <a:xfrm>
            <a:off x="593964" y="880855"/>
            <a:ext cx="5115030" cy="4491246"/>
          </a:xfrm>
          <a:prstGeom prst="rect">
            <a:avLst/>
          </a:prstGeom>
        </p:spPr>
      </p:pic>
      <p:sp>
        <p:nvSpPr>
          <p:cNvPr id="14" name="TextBox 13">
            <a:extLst>
              <a:ext uri="{FF2B5EF4-FFF2-40B4-BE49-F238E27FC236}">
                <a16:creationId xmlns:a16="http://schemas.microsoft.com/office/drawing/2014/main" id="{50B52633-0F30-5F99-30B2-A246428E4895}"/>
              </a:ext>
            </a:extLst>
          </p:cNvPr>
          <p:cNvSpPr txBox="1"/>
          <p:nvPr/>
        </p:nvSpPr>
        <p:spPr>
          <a:xfrm>
            <a:off x="5414406" y="2834090"/>
            <a:ext cx="6777594" cy="600164"/>
          </a:xfrm>
          <a:prstGeom prst="rect">
            <a:avLst/>
          </a:prstGeom>
          <a:noFill/>
        </p:spPr>
        <p:txBody>
          <a:bodyPr wrap="square" rtlCol="0">
            <a:spAutoFit/>
          </a:bodyPr>
          <a:lstStyle/>
          <a:p>
            <a:pPr marL="514350" indent="-514350">
              <a:buFont typeface="+mj-lt"/>
              <a:buAutoNum type="alphaUcPeriod" startAt="3"/>
            </a:pPr>
            <a:r>
              <a:rPr lang="id-ID" sz="3300" dirty="0">
                <a:solidFill>
                  <a:srgbClr val="0168CD"/>
                </a:solidFill>
                <a:latin typeface="Cooper Black" panose="0208090404030B020404" pitchFamily="18" charset="77"/>
                <a:ea typeface="Dotum" panose="020B0600000101010101" pitchFamily="34" charset="-127"/>
              </a:rPr>
              <a:t>Dinamika Kelompok Sosial</a:t>
            </a:r>
          </a:p>
        </p:txBody>
      </p:sp>
    </p:spTree>
    <p:extLst>
      <p:ext uri="{BB962C8B-B14F-4D97-AF65-F5344CB8AC3E}">
        <p14:creationId xmlns:p14="http://schemas.microsoft.com/office/powerpoint/2010/main" val="1798502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37" name="Rounded Rectangle 36">
            <a:extLst>
              <a:ext uri="{FF2B5EF4-FFF2-40B4-BE49-F238E27FC236}">
                <a16:creationId xmlns:a16="http://schemas.microsoft.com/office/drawing/2014/main" id="{0B4AE237-7254-5D17-C881-FF6BB53EAEBA}"/>
              </a:ext>
            </a:extLst>
          </p:cNvPr>
          <p:cNvSpPr/>
          <p:nvPr/>
        </p:nvSpPr>
        <p:spPr>
          <a:xfrm>
            <a:off x="7871891" y="1116921"/>
            <a:ext cx="3863340" cy="561993"/>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700" b="1" dirty="0">
                <a:latin typeface="Hiragino Kaku Gothic StdN W8" panose="020B0800000000000000" pitchFamily="34" charset="-128"/>
                <a:ea typeface="Hiragino Kaku Gothic StdN W8" panose="020B0800000000000000" pitchFamily="34" charset="-128"/>
              </a:rPr>
              <a:t>Tujuan Pembelajaran</a:t>
            </a:r>
          </a:p>
        </p:txBody>
      </p:sp>
      <p:grpSp>
        <p:nvGrpSpPr>
          <p:cNvPr id="2" name="Group 1">
            <a:extLst>
              <a:ext uri="{FF2B5EF4-FFF2-40B4-BE49-F238E27FC236}">
                <a16:creationId xmlns:a16="http://schemas.microsoft.com/office/drawing/2014/main" id="{E746B759-E8A6-E50F-BC9A-F9606F0D59FA}"/>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9A2EE464-FE3E-4A67-5FD5-25FC1E84D1A3}"/>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DA1F1634-A2D7-2C8E-EF51-6261F9049DCA}"/>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964D7C3A-F422-15C2-FBB3-AA31727D396D}"/>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997859C9-1506-EC2A-5D63-F96DF3C15D6A}"/>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BAA5531D-6513-3ACF-C82F-13D3129DA327}"/>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F64BEBDD-5918-85A4-6B5F-A608F59BCB68}"/>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grpSp>
        <p:nvGrpSpPr>
          <p:cNvPr id="9" name="Google Shape;664;p40">
            <a:extLst>
              <a:ext uri="{FF2B5EF4-FFF2-40B4-BE49-F238E27FC236}">
                <a16:creationId xmlns:a16="http://schemas.microsoft.com/office/drawing/2014/main" id="{0E356E4C-B4A1-92B0-94E6-38661F4AE738}"/>
              </a:ext>
            </a:extLst>
          </p:cNvPr>
          <p:cNvGrpSpPr/>
          <p:nvPr/>
        </p:nvGrpSpPr>
        <p:grpSpPr>
          <a:xfrm>
            <a:off x="442812" y="338125"/>
            <a:ext cx="979588" cy="979588"/>
            <a:chOff x="3796125" y="-35750"/>
            <a:chExt cx="773400" cy="773400"/>
          </a:xfrm>
        </p:grpSpPr>
        <p:sp>
          <p:nvSpPr>
            <p:cNvPr id="10" name="Google Shape;665;p40">
              <a:extLst>
                <a:ext uri="{FF2B5EF4-FFF2-40B4-BE49-F238E27FC236}">
                  <a16:creationId xmlns:a16="http://schemas.microsoft.com/office/drawing/2014/main" id="{C9F72850-EC2D-58A5-34AB-86D01B23F855}"/>
                </a:ext>
              </a:extLst>
            </p:cNvPr>
            <p:cNvSpPr/>
            <p:nvPr/>
          </p:nvSpPr>
          <p:spPr>
            <a:xfrm>
              <a:off x="3796125" y="-35750"/>
              <a:ext cx="773400" cy="773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dirty="0"/>
            </a:p>
          </p:txBody>
        </p:sp>
        <p:sp>
          <p:nvSpPr>
            <p:cNvPr id="11" name="Google Shape;666;p40">
              <a:extLst>
                <a:ext uri="{FF2B5EF4-FFF2-40B4-BE49-F238E27FC236}">
                  <a16:creationId xmlns:a16="http://schemas.microsoft.com/office/drawing/2014/main" id="{113EE407-3A83-F4E6-AA7F-16935F234B78}"/>
                </a:ext>
              </a:extLst>
            </p:cNvPr>
            <p:cNvSpPr/>
            <p:nvPr/>
          </p:nvSpPr>
          <p:spPr>
            <a:xfrm rot="301067">
              <a:off x="3918082" y="92788"/>
              <a:ext cx="257035" cy="222951"/>
            </a:xfrm>
            <a:custGeom>
              <a:avLst/>
              <a:gdLst/>
              <a:ahLst/>
              <a:cxnLst/>
              <a:rect l="l" t="t" r="r" b="b"/>
              <a:pathLst>
                <a:path w="2835" h="2459" extrusionOk="0">
                  <a:moveTo>
                    <a:pt x="1758" y="1"/>
                  </a:moveTo>
                  <a:cubicBezTo>
                    <a:pt x="1525" y="1"/>
                    <a:pt x="1293" y="53"/>
                    <a:pt x="1084" y="154"/>
                  </a:cubicBezTo>
                  <a:cubicBezTo>
                    <a:pt x="572" y="381"/>
                    <a:pt x="203" y="857"/>
                    <a:pt x="72" y="1393"/>
                  </a:cubicBezTo>
                  <a:cubicBezTo>
                    <a:pt x="13" y="1631"/>
                    <a:pt x="1" y="1881"/>
                    <a:pt x="108" y="2107"/>
                  </a:cubicBezTo>
                  <a:cubicBezTo>
                    <a:pt x="246" y="2330"/>
                    <a:pt x="507" y="2458"/>
                    <a:pt x="773" y="2458"/>
                  </a:cubicBezTo>
                  <a:cubicBezTo>
                    <a:pt x="805" y="2458"/>
                    <a:pt x="838" y="2456"/>
                    <a:pt x="870" y="2452"/>
                  </a:cubicBezTo>
                  <a:cubicBezTo>
                    <a:pt x="1168" y="2440"/>
                    <a:pt x="1441" y="2297"/>
                    <a:pt x="1691" y="2131"/>
                  </a:cubicBezTo>
                  <a:cubicBezTo>
                    <a:pt x="2299" y="1714"/>
                    <a:pt x="2834" y="1000"/>
                    <a:pt x="2644" y="285"/>
                  </a:cubicBezTo>
                  <a:cubicBezTo>
                    <a:pt x="2385" y="94"/>
                    <a:pt x="2071" y="1"/>
                    <a:pt x="17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 name="TextBox 11">
            <a:extLst>
              <a:ext uri="{FF2B5EF4-FFF2-40B4-BE49-F238E27FC236}">
                <a16:creationId xmlns:a16="http://schemas.microsoft.com/office/drawing/2014/main" id="{1DF111E0-9441-4365-BBF9-1EBF7398AD18}"/>
              </a:ext>
            </a:extLst>
          </p:cNvPr>
          <p:cNvSpPr txBox="1"/>
          <p:nvPr/>
        </p:nvSpPr>
        <p:spPr>
          <a:xfrm>
            <a:off x="456769" y="516232"/>
            <a:ext cx="965631" cy="707886"/>
          </a:xfrm>
          <a:prstGeom prst="rect">
            <a:avLst/>
          </a:prstGeom>
          <a:noFill/>
        </p:spPr>
        <p:txBody>
          <a:bodyPr wrap="square" rtlCol="0">
            <a:spAutoFit/>
          </a:bodyPr>
          <a:lstStyle/>
          <a:p>
            <a:pPr algn="ctr"/>
            <a:r>
              <a:rPr lang="en-US" sz="2000" b="1" dirty="0">
                <a:solidFill>
                  <a:schemeClr val="bg1"/>
                </a:solidFill>
                <a:latin typeface="Cooper Black" panose="0208090404030B020404" pitchFamily="18" charset="77"/>
                <a:ea typeface="Hiragino Kaku Gothic StdN W8" panose="020B0800000000000000" pitchFamily="34" charset="-128"/>
              </a:rPr>
              <a:t>Bab </a:t>
            </a:r>
          </a:p>
          <a:p>
            <a:pPr algn="ctr"/>
            <a:r>
              <a:rPr lang="en-US" sz="2000" b="1" dirty="0">
                <a:solidFill>
                  <a:schemeClr val="bg1"/>
                </a:solidFill>
                <a:latin typeface="Cooper Black" panose="0208090404030B020404" pitchFamily="18" charset="77"/>
                <a:ea typeface="Hiragino Kaku Gothic StdN W8" panose="020B0800000000000000" pitchFamily="34" charset="-128"/>
              </a:rPr>
              <a:t>1</a:t>
            </a:r>
          </a:p>
        </p:txBody>
      </p:sp>
      <p:sp>
        <p:nvSpPr>
          <p:cNvPr id="13" name="TextBox 12">
            <a:extLst>
              <a:ext uri="{FF2B5EF4-FFF2-40B4-BE49-F238E27FC236}">
                <a16:creationId xmlns:a16="http://schemas.microsoft.com/office/drawing/2014/main" id="{026D8D06-2231-5A1B-AF55-46B74C646421}"/>
              </a:ext>
            </a:extLst>
          </p:cNvPr>
          <p:cNvSpPr txBox="1"/>
          <p:nvPr/>
        </p:nvSpPr>
        <p:spPr>
          <a:xfrm>
            <a:off x="1551188" y="577787"/>
            <a:ext cx="3783330" cy="584775"/>
          </a:xfrm>
          <a:prstGeom prst="rect">
            <a:avLst/>
          </a:prstGeom>
          <a:noFill/>
        </p:spPr>
        <p:txBody>
          <a:bodyPr wrap="square" rtlCol="0">
            <a:spAutoFit/>
          </a:bodyPr>
          <a:lstStyle/>
          <a:p>
            <a:r>
              <a:rPr lang="id-ID" sz="3200" dirty="0">
                <a:solidFill>
                  <a:schemeClr val="accent1">
                    <a:lumMod val="50000"/>
                  </a:schemeClr>
                </a:solidFill>
                <a:latin typeface="Cooper Black" panose="0208090404030B020404" pitchFamily="18" charset="77"/>
              </a:rPr>
              <a:t>Kelompok Sosial</a:t>
            </a:r>
          </a:p>
        </p:txBody>
      </p:sp>
      <p:sp>
        <p:nvSpPr>
          <p:cNvPr id="17" name="Rectangle 16">
            <a:extLst>
              <a:ext uri="{FF2B5EF4-FFF2-40B4-BE49-F238E27FC236}">
                <a16:creationId xmlns:a16="http://schemas.microsoft.com/office/drawing/2014/main" id="{2F14E909-58F0-6854-B903-0F4E1A665842}"/>
              </a:ext>
            </a:extLst>
          </p:cNvPr>
          <p:cNvSpPr/>
          <p:nvPr/>
        </p:nvSpPr>
        <p:spPr>
          <a:xfrm>
            <a:off x="7494270" y="2308860"/>
            <a:ext cx="4697730"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400" dirty="0"/>
          </a:p>
        </p:txBody>
      </p:sp>
      <p:sp>
        <p:nvSpPr>
          <p:cNvPr id="18" name="Oval 17">
            <a:extLst>
              <a:ext uri="{FF2B5EF4-FFF2-40B4-BE49-F238E27FC236}">
                <a16:creationId xmlns:a16="http://schemas.microsoft.com/office/drawing/2014/main" id="{31F80407-B1A9-E2F1-6F39-7B4735A82997}"/>
              </a:ext>
            </a:extLst>
          </p:cNvPr>
          <p:cNvSpPr/>
          <p:nvPr/>
        </p:nvSpPr>
        <p:spPr>
          <a:xfrm>
            <a:off x="7146608" y="2282136"/>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1.</a:t>
            </a:r>
          </a:p>
        </p:txBody>
      </p:sp>
      <p:sp>
        <p:nvSpPr>
          <p:cNvPr id="19" name="Rectangle 18">
            <a:extLst>
              <a:ext uri="{FF2B5EF4-FFF2-40B4-BE49-F238E27FC236}">
                <a16:creationId xmlns:a16="http://schemas.microsoft.com/office/drawing/2014/main" id="{3B921EFF-3325-112A-FA23-9DC0F04049CB}"/>
              </a:ext>
            </a:extLst>
          </p:cNvPr>
          <p:cNvSpPr/>
          <p:nvPr/>
        </p:nvSpPr>
        <p:spPr>
          <a:xfrm>
            <a:off x="7494270" y="3000375"/>
            <a:ext cx="4697730"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Oval 19">
            <a:extLst>
              <a:ext uri="{FF2B5EF4-FFF2-40B4-BE49-F238E27FC236}">
                <a16:creationId xmlns:a16="http://schemas.microsoft.com/office/drawing/2014/main" id="{39665678-FC5A-7977-2967-AA456F8D2A47}"/>
              </a:ext>
            </a:extLst>
          </p:cNvPr>
          <p:cNvSpPr/>
          <p:nvPr/>
        </p:nvSpPr>
        <p:spPr>
          <a:xfrm>
            <a:off x="7143750" y="2947249"/>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2.</a:t>
            </a:r>
          </a:p>
        </p:txBody>
      </p:sp>
      <p:sp>
        <p:nvSpPr>
          <p:cNvPr id="21" name="Rectangle 20">
            <a:extLst>
              <a:ext uri="{FF2B5EF4-FFF2-40B4-BE49-F238E27FC236}">
                <a16:creationId xmlns:a16="http://schemas.microsoft.com/office/drawing/2014/main" id="{288CD09A-CB1E-9C40-C3F9-591B9FA8213B}"/>
              </a:ext>
            </a:extLst>
          </p:cNvPr>
          <p:cNvSpPr/>
          <p:nvPr/>
        </p:nvSpPr>
        <p:spPr>
          <a:xfrm>
            <a:off x="7494268" y="3731895"/>
            <a:ext cx="4697731"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a:extLst>
              <a:ext uri="{FF2B5EF4-FFF2-40B4-BE49-F238E27FC236}">
                <a16:creationId xmlns:a16="http://schemas.microsoft.com/office/drawing/2014/main" id="{8B844068-2FF3-9033-6EF3-39D22A455B56}"/>
              </a:ext>
            </a:extLst>
          </p:cNvPr>
          <p:cNvSpPr/>
          <p:nvPr/>
        </p:nvSpPr>
        <p:spPr>
          <a:xfrm>
            <a:off x="7143750" y="3676664"/>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3.</a:t>
            </a:r>
          </a:p>
        </p:txBody>
      </p:sp>
      <p:sp>
        <p:nvSpPr>
          <p:cNvPr id="23" name="Rectangle 22">
            <a:extLst>
              <a:ext uri="{FF2B5EF4-FFF2-40B4-BE49-F238E27FC236}">
                <a16:creationId xmlns:a16="http://schemas.microsoft.com/office/drawing/2014/main" id="{D44F5BCA-5850-070E-C83D-3C368E386908}"/>
              </a:ext>
            </a:extLst>
          </p:cNvPr>
          <p:cNvSpPr/>
          <p:nvPr/>
        </p:nvSpPr>
        <p:spPr>
          <a:xfrm>
            <a:off x="7494268" y="4461724"/>
            <a:ext cx="4697732"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a:extLst>
              <a:ext uri="{FF2B5EF4-FFF2-40B4-BE49-F238E27FC236}">
                <a16:creationId xmlns:a16="http://schemas.microsoft.com/office/drawing/2014/main" id="{11F577F3-E2D7-7F4A-6958-7A5E9B332C2D}"/>
              </a:ext>
            </a:extLst>
          </p:cNvPr>
          <p:cNvSpPr/>
          <p:nvPr/>
        </p:nvSpPr>
        <p:spPr>
          <a:xfrm>
            <a:off x="7143750" y="4433149"/>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4.</a:t>
            </a:r>
          </a:p>
        </p:txBody>
      </p:sp>
      <p:sp>
        <p:nvSpPr>
          <p:cNvPr id="25" name="Rectangle 24">
            <a:extLst>
              <a:ext uri="{FF2B5EF4-FFF2-40B4-BE49-F238E27FC236}">
                <a16:creationId xmlns:a16="http://schemas.microsoft.com/office/drawing/2014/main" id="{0C980AFD-8C9D-EF5E-136A-49E0E7BA7E1C}"/>
              </a:ext>
            </a:extLst>
          </p:cNvPr>
          <p:cNvSpPr/>
          <p:nvPr/>
        </p:nvSpPr>
        <p:spPr>
          <a:xfrm>
            <a:off x="7494266" y="5191553"/>
            <a:ext cx="4697733" cy="50292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Oval 25">
            <a:extLst>
              <a:ext uri="{FF2B5EF4-FFF2-40B4-BE49-F238E27FC236}">
                <a16:creationId xmlns:a16="http://schemas.microsoft.com/office/drawing/2014/main" id="{57AE92E6-C340-594E-AC74-BD0D822CE3CA}"/>
              </a:ext>
            </a:extLst>
          </p:cNvPr>
          <p:cNvSpPr/>
          <p:nvPr/>
        </p:nvSpPr>
        <p:spPr>
          <a:xfrm>
            <a:off x="7143750" y="5128366"/>
            <a:ext cx="617220" cy="58293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1600" dirty="0">
                <a:latin typeface="Cooper Black" panose="0208090404030B020404" pitchFamily="18" charset="77"/>
              </a:rPr>
              <a:t>5.</a:t>
            </a:r>
          </a:p>
        </p:txBody>
      </p:sp>
      <p:sp>
        <p:nvSpPr>
          <p:cNvPr id="27" name="TextBox 26">
            <a:extLst>
              <a:ext uri="{FF2B5EF4-FFF2-40B4-BE49-F238E27FC236}">
                <a16:creationId xmlns:a16="http://schemas.microsoft.com/office/drawing/2014/main" id="{A7C687D4-2521-754A-4A8D-B9AEA9B27B7F}"/>
              </a:ext>
            </a:extLst>
          </p:cNvPr>
          <p:cNvSpPr txBox="1"/>
          <p:nvPr/>
        </p:nvSpPr>
        <p:spPr>
          <a:xfrm>
            <a:off x="7143750" y="1844603"/>
            <a:ext cx="4697730" cy="338554"/>
          </a:xfrm>
          <a:prstGeom prst="rect">
            <a:avLst/>
          </a:prstGeom>
          <a:noFill/>
        </p:spPr>
        <p:txBody>
          <a:bodyPr wrap="square" rtlCol="0">
            <a:spAutoFit/>
          </a:bodyPr>
          <a:lstStyle/>
          <a:p>
            <a:r>
              <a:rPr lang="id-ID" sz="1600" dirty="0">
                <a:latin typeface="Abadi" panose="020B0604020104020204" pitchFamily="34" charset="0"/>
                <a:ea typeface="Hiragino Kaku Gothic StdN W8" panose="020B0800000000000000" pitchFamily="34" charset="-128"/>
              </a:rPr>
              <a:t>Peserta didik diharapkan mampu:</a:t>
            </a:r>
          </a:p>
        </p:txBody>
      </p:sp>
      <p:sp>
        <p:nvSpPr>
          <p:cNvPr id="30" name="TextBox 29">
            <a:extLst>
              <a:ext uri="{FF2B5EF4-FFF2-40B4-BE49-F238E27FC236}">
                <a16:creationId xmlns:a16="http://schemas.microsoft.com/office/drawing/2014/main" id="{F81A459E-7A49-8550-0AAC-F534F94DD2A1}"/>
              </a:ext>
            </a:extLst>
          </p:cNvPr>
          <p:cNvSpPr txBox="1"/>
          <p:nvPr/>
        </p:nvSpPr>
        <p:spPr>
          <a:xfrm>
            <a:off x="7852410" y="2282552"/>
            <a:ext cx="4339590" cy="584775"/>
          </a:xfrm>
          <a:prstGeom prst="rect">
            <a:avLst/>
          </a:prstGeom>
          <a:noFill/>
        </p:spPr>
        <p:txBody>
          <a:bodyPr wrap="square" rtlCol="0">
            <a:spAutoFit/>
          </a:bodyPr>
          <a:lstStyle/>
          <a:p>
            <a:pPr algn="just"/>
            <a:r>
              <a:rPr lang="id-ID" sz="1600" b="1" dirty="0">
                <a:solidFill>
                  <a:schemeClr val="bg1"/>
                </a:solidFill>
                <a:latin typeface="Quire Sans" panose="020B0502040400020003" pitchFamily="34" charset="0"/>
                <a:cs typeface="Quire Sans" panose="020B0502040400020003" pitchFamily="34" charset="0"/>
              </a:rPr>
              <a:t>menjelaskan konsep kelompok sosial dan pengelompokan sosial;</a:t>
            </a:r>
          </a:p>
        </p:txBody>
      </p:sp>
      <p:sp>
        <p:nvSpPr>
          <p:cNvPr id="31" name="TextBox 30">
            <a:extLst>
              <a:ext uri="{FF2B5EF4-FFF2-40B4-BE49-F238E27FC236}">
                <a16:creationId xmlns:a16="http://schemas.microsoft.com/office/drawing/2014/main" id="{4CEE1455-8AF7-89C5-7FB1-38B22311EBB6}"/>
              </a:ext>
            </a:extLst>
          </p:cNvPr>
          <p:cNvSpPr txBox="1"/>
          <p:nvPr/>
        </p:nvSpPr>
        <p:spPr>
          <a:xfrm>
            <a:off x="7852410" y="2947249"/>
            <a:ext cx="4339590" cy="584775"/>
          </a:xfrm>
          <a:prstGeom prst="rect">
            <a:avLst/>
          </a:prstGeom>
          <a:noFill/>
        </p:spPr>
        <p:txBody>
          <a:bodyPr wrap="square" rtlCol="0">
            <a:spAutoFit/>
          </a:bodyPr>
          <a:lstStyle/>
          <a:p>
            <a:pPr algn="just"/>
            <a:r>
              <a:rPr lang="id-ID" sz="1600" b="1" dirty="0">
                <a:solidFill>
                  <a:schemeClr val="bg1"/>
                </a:solidFill>
                <a:latin typeface="Quire Sans" panose="020B0502040400020003" pitchFamily="34" charset="0"/>
                <a:cs typeface="Quire Sans" panose="020B0502040400020003" pitchFamily="34" charset="0"/>
              </a:rPr>
              <a:t>menjelaskan dasar dan proses pembentukan kelompok sosial;</a:t>
            </a:r>
          </a:p>
        </p:txBody>
      </p:sp>
      <p:sp>
        <p:nvSpPr>
          <p:cNvPr id="32" name="TextBox 31">
            <a:extLst>
              <a:ext uri="{FF2B5EF4-FFF2-40B4-BE49-F238E27FC236}">
                <a16:creationId xmlns:a16="http://schemas.microsoft.com/office/drawing/2014/main" id="{9A11EA2A-3F15-0832-785D-C4B303FBBBD0}"/>
              </a:ext>
            </a:extLst>
          </p:cNvPr>
          <p:cNvSpPr txBox="1"/>
          <p:nvPr/>
        </p:nvSpPr>
        <p:spPr>
          <a:xfrm>
            <a:off x="7852410" y="3690890"/>
            <a:ext cx="4339590" cy="584775"/>
          </a:xfrm>
          <a:prstGeom prst="rect">
            <a:avLst/>
          </a:prstGeom>
          <a:noFill/>
        </p:spPr>
        <p:txBody>
          <a:bodyPr wrap="square" rtlCol="0">
            <a:spAutoFit/>
          </a:bodyPr>
          <a:lstStyle/>
          <a:p>
            <a:pPr algn="just"/>
            <a:r>
              <a:rPr lang="id-ID" sz="1600" b="1" dirty="0">
                <a:solidFill>
                  <a:schemeClr val="bg1"/>
                </a:solidFill>
                <a:latin typeface="Quire Sans" panose="020B0502040400020003" pitchFamily="34" charset="0"/>
                <a:cs typeface="Quire Sans" panose="020B0502040400020003" pitchFamily="34" charset="0"/>
              </a:rPr>
              <a:t>menjelaskan perkembangan kelompok sosial dalam masyarakat;</a:t>
            </a:r>
          </a:p>
        </p:txBody>
      </p:sp>
      <p:sp>
        <p:nvSpPr>
          <p:cNvPr id="33" name="TextBox 32">
            <a:extLst>
              <a:ext uri="{FF2B5EF4-FFF2-40B4-BE49-F238E27FC236}">
                <a16:creationId xmlns:a16="http://schemas.microsoft.com/office/drawing/2014/main" id="{84D0CD47-63A0-9350-7AD8-E43FDFFCEC12}"/>
              </a:ext>
            </a:extLst>
          </p:cNvPr>
          <p:cNvSpPr txBox="1"/>
          <p:nvPr/>
        </p:nvSpPr>
        <p:spPr>
          <a:xfrm>
            <a:off x="7852410" y="4546449"/>
            <a:ext cx="4339590" cy="338554"/>
          </a:xfrm>
          <a:prstGeom prst="rect">
            <a:avLst/>
          </a:prstGeom>
          <a:noFill/>
        </p:spPr>
        <p:txBody>
          <a:bodyPr wrap="square" rtlCol="0">
            <a:spAutoFit/>
          </a:bodyPr>
          <a:lstStyle/>
          <a:p>
            <a:pPr algn="just"/>
            <a:r>
              <a:rPr lang="id-ID" sz="1600" b="1" dirty="0">
                <a:solidFill>
                  <a:schemeClr val="bg1"/>
                </a:solidFill>
                <a:latin typeface="Quire Sans" panose="020B0502040400020003" pitchFamily="34" charset="0"/>
                <a:cs typeface="Quire Sans" panose="020B0502040400020003" pitchFamily="34" charset="0"/>
              </a:rPr>
              <a:t>mengidentifikasi ragam </a:t>
            </a:r>
            <a:r>
              <a:rPr lang="id-ID" sz="1600" b="1">
                <a:solidFill>
                  <a:schemeClr val="bg1"/>
                </a:solidFill>
                <a:latin typeface="Quire Sans" panose="020B0502040400020003" pitchFamily="34" charset="0"/>
                <a:cs typeface="Quire Sans" panose="020B0502040400020003" pitchFamily="34" charset="0"/>
              </a:rPr>
              <a:t>kelompok sosial; dan</a:t>
            </a:r>
            <a:endParaRPr lang="id-ID" sz="1600" b="1" dirty="0">
              <a:solidFill>
                <a:schemeClr val="bg1"/>
              </a:solidFill>
              <a:latin typeface="Quire Sans" panose="020B0502040400020003" pitchFamily="34" charset="0"/>
              <a:cs typeface="Quire Sans" panose="020B0502040400020003" pitchFamily="34" charset="0"/>
            </a:endParaRPr>
          </a:p>
        </p:txBody>
      </p:sp>
      <p:sp>
        <p:nvSpPr>
          <p:cNvPr id="34" name="TextBox 33">
            <a:extLst>
              <a:ext uri="{FF2B5EF4-FFF2-40B4-BE49-F238E27FC236}">
                <a16:creationId xmlns:a16="http://schemas.microsoft.com/office/drawing/2014/main" id="{364B6030-C5AA-7A85-6AF0-B0114985D286}"/>
              </a:ext>
            </a:extLst>
          </p:cNvPr>
          <p:cNvSpPr txBox="1"/>
          <p:nvPr/>
        </p:nvSpPr>
        <p:spPr>
          <a:xfrm>
            <a:off x="7852410" y="5273736"/>
            <a:ext cx="4339590" cy="338554"/>
          </a:xfrm>
          <a:prstGeom prst="rect">
            <a:avLst/>
          </a:prstGeom>
          <a:noFill/>
        </p:spPr>
        <p:txBody>
          <a:bodyPr wrap="square" rtlCol="0">
            <a:spAutoFit/>
          </a:bodyPr>
          <a:lstStyle/>
          <a:p>
            <a:pPr algn="just"/>
            <a:r>
              <a:rPr lang="id-ID" sz="1600" b="1" dirty="0">
                <a:solidFill>
                  <a:schemeClr val="bg1"/>
                </a:solidFill>
                <a:latin typeface="Quire Sans" panose="020B0502040400020003" pitchFamily="34" charset="0"/>
                <a:cs typeface="Quire Sans" panose="020B0502040400020003" pitchFamily="34" charset="0"/>
              </a:rPr>
              <a:t>menganalisis dinamika kelompok sosial.</a:t>
            </a:r>
          </a:p>
        </p:txBody>
      </p:sp>
      <p:pic>
        <p:nvPicPr>
          <p:cNvPr id="36" name="Picture 35">
            <a:extLst>
              <a:ext uri="{FF2B5EF4-FFF2-40B4-BE49-F238E27FC236}">
                <a16:creationId xmlns:a16="http://schemas.microsoft.com/office/drawing/2014/main" id="{F2606BB4-8DF0-5C57-A2AA-FBE29E2ACBC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8823" y="1723992"/>
            <a:ext cx="5823932" cy="3887784"/>
          </a:xfrm>
          <a:prstGeom prst="snip2DiagRect">
            <a:avLst>
              <a:gd name="adj1" fmla="val 6856"/>
              <a:gd name="adj2" fmla="val 21811"/>
            </a:avLst>
          </a:prstGeom>
        </p:spPr>
      </p:pic>
    </p:spTree>
    <p:extLst>
      <p:ext uri="{BB962C8B-B14F-4D97-AF65-F5344CB8AC3E}">
        <p14:creationId xmlns:p14="http://schemas.microsoft.com/office/powerpoint/2010/main" val="836208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13" name="Terminator 12">
            <a:extLst>
              <a:ext uri="{FF2B5EF4-FFF2-40B4-BE49-F238E27FC236}">
                <a16:creationId xmlns:a16="http://schemas.microsoft.com/office/drawing/2014/main" id="{C6157942-F28D-F375-5324-C661EFB5F2D9}"/>
              </a:ext>
            </a:extLst>
          </p:cNvPr>
          <p:cNvSpPr/>
          <p:nvPr/>
        </p:nvSpPr>
        <p:spPr>
          <a:xfrm>
            <a:off x="792480" y="393347"/>
            <a:ext cx="1370710" cy="554425"/>
          </a:xfrm>
          <a:prstGeom prst="flowChartTerminator">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Terminator 13">
            <a:extLst>
              <a:ext uri="{FF2B5EF4-FFF2-40B4-BE49-F238E27FC236}">
                <a16:creationId xmlns:a16="http://schemas.microsoft.com/office/drawing/2014/main" id="{D99FF072-04D9-DC9E-1E83-F1B02AEE6892}"/>
              </a:ext>
            </a:extLst>
          </p:cNvPr>
          <p:cNvSpPr/>
          <p:nvPr/>
        </p:nvSpPr>
        <p:spPr>
          <a:xfrm>
            <a:off x="1628297" y="393347"/>
            <a:ext cx="1370710" cy="554425"/>
          </a:xfrm>
          <a:prstGeom prst="flowChartTerminator">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rminator 14">
            <a:extLst>
              <a:ext uri="{FF2B5EF4-FFF2-40B4-BE49-F238E27FC236}">
                <a16:creationId xmlns:a16="http://schemas.microsoft.com/office/drawing/2014/main" id="{469DE09A-2773-40BC-E246-C6DE17965A2A}"/>
              </a:ext>
            </a:extLst>
          </p:cNvPr>
          <p:cNvSpPr/>
          <p:nvPr/>
        </p:nvSpPr>
        <p:spPr>
          <a:xfrm>
            <a:off x="2464114" y="393204"/>
            <a:ext cx="1370710" cy="554425"/>
          </a:xfrm>
          <a:prstGeom prst="flowChartTerminator">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1" name="Rectangle 10">
            <a:extLst>
              <a:ext uri="{FF2B5EF4-FFF2-40B4-BE49-F238E27FC236}">
                <a16:creationId xmlns:a16="http://schemas.microsoft.com/office/drawing/2014/main" id="{E0B7CAC4-3C4F-7476-CAE5-A10925C8DE51}"/>
              </a:ext>
            </a:extLst>
          </p:cNvPr>
          <p:cNvSpPr/>
          <p:nvPr/>
        </p:nvSpPr>
        <p:spPr>
          <a:xfrm>
            <a:off x="816864" y="768096"/>
            <a:ext cx="10582656" cy="176784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600" dirty="0">
              <a:latin typeface="Quire Sans Light" panose="020B0302040400020003" pitchFamily="34" charset="0"/>
            </a:endParaRPr>
          </a:p>
        </p:txBody>
      </p:sp>
      <p:sp>
        <p:nvSpPr>
          <p:cNvPr id="16" name="TextBox 15">
            <a:extLst>
              <a:ext uri="{FF2B5EF4-FFF2-40B4-BE49-F238E27FC236}">
                <a16:creationId xmlns:a16="http://schemas.microsoft.com/office/drawing/2014/main" id="{0BFE017D-63A5-79E0-225D-931AA5CA0527}"/>
              </a:ext>
            </a:extLst>
          </p:cNvPr>
          <p:cNvSpPr txBox="1"/>
          <p:nvPr/>
        </p:nvSpPr>
        <p:spPr>
          <a:xfrm>
            <a:off x="1085088" y="1048512"/>
            <a:ext cx="9924288" cy="1400383"/>
          </a:xfrm>
          <a:prstGeom prst="rect">
            <a:avLst/>
          </a:prstGeom>
          <a:noFill/>
        </p:spPr>
        <p:txBody>
          <a:bodyPr wrap="square" rtlCol="0">
            <a:spAutoFit/>
          </a:bodyPr>
          <a:lstStyle/>
          <a:p>
            <a:pPr algn="just"/>
            <a:r>
              <a:rPr lang="id-ID" sz="1700" dirty="0">
                <a:solidFill>
                  <a:schemeClr val="bg2">
                    <a:lumMod val="10000"/>
                  </a:schemeClr>
                </a:solidFill>
                <a:latin typeface="Quire Sans Light" panose="020B0302040400020003" pitchFamily="34" charset="0"/>
              </a:rPr>
              <a:t>Manusia sebagai anggota dari suatu kelompok sosial berusaha untuk menemukan pola-pola tertentu yang dapat memenuhi kebutuhannya sesuai yang diharapkan, disebut dengan dinamika. Dinamika kelompok adalah gerak sekumpulan orang yang saling berhubungan dan memiliki tujuan bersama yang dapat menimbulkan perubahan dalam masyarakat. Proses perkembangan suatu kelompok dapat dipengaruhi oleh faktor dari dalam dan faktor dari luar.</a:t>
            </a:r>
          </a:p>
        </p:txBody>
      </p:sp>
      <p:sp>
        <p:nvSpPr>
          <p:cNvPr id="17" name="Google Shape;471;p34">
            <a:extLst>
              <a:ext uri="{FF2B5EF4-FFF2-40B4-BE49-F238E27FC236}">
                <a16:creationId xmlns:a16="http://schemas.microsoft.com/office/drawing/2014/main" id="{BE31779C-B6BB-2CC1-B281-EAE48FD5E2F6}"/>
              </a:ext>
            </a:extLst>
          </p:cNvPr>
          <p:cNvSpPr/>
          <p:nvPr/>
        </p:nvSpPr>
        <p:spPr>
          <a:xfrm>
            <a:off x="1583172" y="2827533"/>
            <a:ext cx="3061109" cy="427153"/>
          </a:xfrm>
          <a:prstGeom prst="roundRect">
            <a:avLst>
              <a:gd name="adj" fmla="val 50000"/>
            </a:avLst>
          </a:prstGeom>
          <a:solidFill>
            <a:schemeClr val="accent2"/>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err="1">
                <a:solidFill>
                  <a:schemeClr val="bg1"/>
                </a:solidFill>
              </a:rPr>
              <a:t>Faktor</a:t>
            </a:r>
            <a:r>
              <a:rPr lang="en-US" sz="1600" b="1" dirty="0">
                <a:solidFill>
                  <a:schemeClr val="bg1"/>
                </a:solidFill>
              </a:rPr>
              <a:t> </a:t>
            </a:r>
            <a:r>
              <a:rPr lang="en-US" sz="1600" b="1" dirty="0" err="1">
                <a:solidFill>
                  <a:schemeClr val="bg1"/>
                </a:solidFill>
              </a:rPr>
              <a:t>dari</a:t>
            </a:r>
            <a:r>
              <a:rPr lang="en-US" sz="1600" b="1" dirty="0">
                <a:solidFill>
                  <a:schemeClr val="bg1"/>
                </a:solidFill>
              </a:rPr>
              <a:t> </a:t>
            </a:r>
            <a:r>
              <a:rPr lang="en-US" sz="1600" b="1" dirty="0" err="1">
                <a:solidFill>
                  <a:schemeClr val="bg1"/>
                </a:solidFill>
              </a:rPr>
              <a:t>dalam</a:t>
            </a:r>
            <a:r>
              <a:rPr lang="en-US" sz="1600" b="1" dirty="0">
                <a:solidFill>
                  <a:schemeClr val="bg1"/>
                </a:solidFill>
              </a:rPr>
              <a:t> </a:t>
            </a:r>
            <a:r>
              <a:rPr lang="en-US" sz="1600" b="1" i="1" dirty="0">
                <a:solidFill>
                  <a:schemeClr val="bg1"/>
                </a:solidFill>
              </a:rPr>
              <a:t>(intern)</a:t>
            </a:r>
            <a:endParaRPr sz="1600" b="1" i="1" dirty="0">
              <a:solidFill>
                <a:schemeClr val="bg1"/>
              </a:solidFill>
            </a:endParaRPr>
          </a:p>
        </p:txBody>
      </p:sp>
      <p:sp>
        <p:nvSpPr>
          <p:cNvPr id="18" name="Google Shape;471;p34">
            <a:extLst>
              <a:ext uri="{FF2B5EF4-FFF2-40B4-BE49-F238E27FC236}">
                <a16:creationId xmlns:a16="http://schemas.microsoft.com/office/drawing/2014/main" id="{F52B76FA-E25D-3330-094F-78488BFA3EDA}"/>
              </a:ext>
            </a:extLst>
          </p:cNvPr>
          <p:cNvSpPr/>
          <p:nvPr/>
        </p:nvSpPr>
        <p:spPr>
          <a:xfrm>
            <a:off x="7413607" y="2827533"/>
            <a:ext cx="3061109" cy="427153"/>
          </a:xfrm>
          <a:prstGeom prst="roundRect">
            <a:avLst>
              <a:gd name="adj" fmla="val 50000"/>
            </a:avLst>
          </a:prstGeom>
          <a:solidFill>
            <a:schemeClr val="accent2"/>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err="1">
                <a:solidFill>
                  <a:schemeClr val="bg1"/>
                </a:solidFill>
              </a:rPr>
              <a:t>Faktor</a:t>
            </a:r>
            <a:r>
              <a:rPr lang="en-US" sz="1600" b="1" dirty="0">
                <a:solidFill>
                  <a:schemeClr val="bg1"/>
                </a:solidFill>
              </a:rPr>
              <a:t> </a:t>
            </a:r>
            <a:r>
              <a:rPr lang="en-US" sz="1600" b="1" dirty="0" err="1">
                <a:solidFill>
                  <a:schemeClr val="bg1"/>
                </a:solidFill>
              </a:rPr>
              <a:t>dari</a:t>
            </a:r>
            <a:r>
              <a:rPr lang="en-US" sz="1600" b="1" dirty="0">
                <a:solidFill>
                  <a:schemeClr val="bg1"/>
                </a:solidFill>
              </a:rPr>
              <a:t> </a:t>
            </a:r>
            <a:r>
              <a:rPr lang="en-US" sz="1600" b="1" dirty="0" err="1">
                <a:solidFill>
                  <a:schemeClr val="bg1"/>
                </a:solidFill>
              </a:rPr>
              <a:t>luar</a:t>
            </a:r>
            <a:r>
              <a:rPr lang="en-US" sz="1600" b="1" dirty="0">
                <a:solidFill>
                  <a:schemeClr val="bg1"/>
                </a:solidFill>
              </a:rPr>
              <a:t> </a:t>
            </a:r>
            <a:r>
              <a:rPr lang="en-US" sz="1600" b="1" i="1" dirty="0">
                <a:solidFill>
                  <a:schemeClr val="bg1"/>
                </a:solidFill>
              </a:rPr>
              <a:t>(</a:t>
            </a:r>
            <a:r>
              <a:rPr lang="en-US" sz="1600" b="1" i="1" dirty="0" err="1">
                <a:solidFill>
                  <a:schemeClr val="bg1"/>
                </a:solidFill>
              </a:rPr>
              <a:t>ekstern</a:t>
            </a:r>
            <a:r>
              <a:rPr lang="en-US" sz="1600" b="1" i="1" dirty="0">
                <a:solidFill>
                  <a:schemeClr val="bg1"/>
                </a:solidFill>
              </a:rPr>
              <a:t>)</a:t>
            </a:r>
            <a:endParaRPr sz="1600" b="1" i="1" dirty="0">
              <a:solidFill>
                <a:schemeClr val="bg1"/>
              </a:solidFill>
            </a:endParaRPr>
          </a:p>
        </p:txBody>
      </p:sp>
      <p:cxnSp>
        <p:nvCxnSpPr>
          <p:cNvPr id="20" name="Straight Connector 19">
            <a:extLst>
              <a:ext uri="{FF2B5EF4-FFF2-40B4-BE49-F238E27FC236}">
                <a16:creationId xmlns:a16="http://schemas.microsoft.com/office/drawing/2014/main" id="{FA9C111B-9D4C-9913-D35A-DE808D3A13CE}"/>
              </a:ext>
            </a:extLst>
          </p:cNvPr>
          <p:cNvCxnSpPr/>
          <p:nvPr/>
        </p:nvCxnSpPr>
        <p:spPr>
          <a:xfrm>
            <a:off x="6108192" y="2827533"/>
            <a:ext cx="0" cy="3469552"/>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1" name="TextBox 20">
            <a:extLst>
              <a:ext uri="{FF2B5EF4-FFF2-40B4-BE49-F238E27FC236}">
                <a16:creationId xmlns:a16="http://schemas.microsoft.com/office/drawing/2014/main" id="{6D772B23-15B5-3A24-F2D6-07ED8190D9DB}"/>
              </a:ext>
            </a:extLst>
          </p:cNvPr>
          <p:cNvSpPr txBox="1"/>
          <p:nvPr/>
        </p:nvSpPr>
        <p:spPr>
          <a:xfrm>
            <a:off x="1131693" y="3372774"/>
            <a:ext cx="3913631" cy="2308324"/>
          </a:xfrm>
          <a:prstGeom prst="rect">
            <a:avLst/>
          </a:prstGeom>
          <a:noFill/>
        </p:spPr>
        <p:txBody>
          <a:bodyPr wrap="square" rtlCol="0">
            <a:spAutoFit/>
          </a:bodyPr>
          <a:lstStyle/>
          <a:p>
            <a:pPr marL="285750" indent="-285750" algn="just">
              <a:buFont typeface="Arial" panose="020B0604020202020204" pitchFamily="34" charset="0"/>
              <a:buChar char="•"/>
            </a:pPr>
            <a:r>
              <a:rPr lang="id-ID" sz="1600" dirty="0">
                <a:solidFill>
                  <a:schemeClr val="bg2">
                    <a:lumMod val="10000"/>
                  </a:schemeClr>
                </a:solidFill>
                <a:latin typeface="Quire Sans Light" panose="020B0302040400020003" pitchFamily="34" charset="0"/>
              </a:rPr>
              <a:t>Konflik </a:t>
            </a:r>
            <a:r>
              <a:rPr lang="id-ID" sz="1600" dirty="0" err="1">
                <a:solidFill>
                  <a:schemeClr val="bg2">
                    <a:lumMod val="10000"/>
                  </a:schemeClr>
                </a:solidFill>
                <a:latin typeface="Quire Sans Light" panose="020B0302040400020003" pitchFamily="34" charset="0"/>
              </a:rPr>
              <a:t>antarindividu</a:t>
            </a:r>
            <a:r>
              <a:rPr lang="id-ID" sz="1600" dirty="0">
                <a:solidFill>
                  <a:schemeClr val="bg2">
                    <a:lumMod val="10000"/>
                  </a:schemeClr>
                </a:solidFill>
                <a:latin typeface="Quire Sans Light" panose="020B0302040400020003" pitchFamily="34" charset="0"/>
              </a:rPr>
              <a:t> atau sebagai akibat adanya ketidakseimbangan kekuatan kelompok.</a:t>
            </a:r>
          </a:p>
          <a:p>
            <a:pPr marL="285750" indent="-285750" algn="just">
              <a:buFont typeface="Arial" panose="020B0604020202020204" pitchFamily="34" charset="0"/>
              <a:buChar char="•"/>
            </a:pPr>
            <a:r>
              <a:rPr lang="id-ID" sz="1600" dirty="0">
                <a:solidFill>
                  <a:schemeClr val="bg2">
                    <a:lumMod val="10000"/>
                  </a:schemeClr>
                </a:solidFill>
                <a:latin typeface="Quire Sans Light" panose="020B0302040400020003" pitchFamily="34" charset="0"/>
              </a:rPr>
              <a:t>Adanya perbedaan kepentingan sehingga menimbulkan ketidakadilan atau ketidakseimbangan.</a:t>
            </a:r>
          </a:p>
          <a:p>
            <a:pPr marL="285750" indent="-285750" algn="just">
              <a:buFont typeface="Arial" panose="020B0604020202020204" pitchFamily="34" charset="0"/>
              <a:buChar char="•"/>
            </a:pPr>
            <a:r>
              <a:rPr lang="id-ID" sz="1600" dirty="0">
                <a:solidFill>
                  <a:schemeClr val="bg2">
                    <a:lumMod val="10000"/>
                  </a:schemeClr>
                </a:solidFill>
                <a:latin typeface="Quire Sans Light" panose="020B0302040400020003" pitchFamily="34" charset="0"/>
              </a:rPr>
              <a:t>Adanya perbedaan paham dari tiap anggota kelompok dalam upaya memenuhi berbagai tujuan kelompok.</a:t>
            </a:r>
          </a:p>
        </p:txBody>
      </p:sp>
      <p:sp>
        <p:nvSpPr>
          <p:cNvPr id="22" name="TextBox 21">
            <a:extLst>
              <a:ext uri="{FF2B5EF4-FFF2-40B4-BE49-F238E27FC236}">
                <a16:creationId xmlns:a16="http://schemas.microsoft.com/office/drawing/2014/main" id="{AF404469-BAB6-91A5-4699-FB39B0700D4E}"/>
              </a:ext>
            </a:extLst>
          </p:cNvPr>
          <p:cNvSpPr txBox="1"/>
          <p:nvPr/>
        </p:nvSpPr>
        <p:spPr>
          <a:xfrm>
            <a:off x="6998214" y="3497021"/>
            <a:ext cx="3783575" cy="1569660"/>
          </a:xfrm>
          <a:prstGeom prst="rect">
            <a:avLst/>
          </a:prstGeom>
          <a:noFill/>
        </p:spPr>
        <p:txBody>
          <a:bodyPr wrap="square" rtlCol="0">
            <a:spAutoFit/>
          </a:bodyPr>
          <a:lstStyle/>
          <a:p>
            <a:pPr marL="285750" indent="-285750" algn="just">
              <a:buFont typeface="Arial" panose="020B0604020202020204" pitchFamily="34" charset="0"/>
              <a:buChar char="•"/>
            </a:pPr>
            <a:r>
              <a:rPr lang="id-ID" sz="1600" dirty="0">
                <a:solidFill>
                  <a:schemeClr val="bg2">
                    <a:lumMod val="10000"/>
                  </a:schemeClr>
                </a:solidFill>
                <a:latin typeface="Quire Sans Light" panose="020B0302040400020003" pitchFamily="34" charset="0"/>
              </a:rPr>
              <a:t>Perubahan situasi atau keadaan di mana kelompok tersebut hidup.</a:t>
            </a:r>
          </a:p>
          <a:p>
            <a:pPr marL="285750" indent="-285750" algn="just">
              <a:buFont typeface="Arial" panose="020B0604020202020204" pitchFamily="34" charset="0"/>
              <a:buChar char="•"/>
            </a:pPr>
            <a:r>
              <a:rPr lang="id-ID" sz="1600" dirty="0">
                <a:solidFill>
                  <a:schemeClr val="bg2">
                    <a:lumMod val="10000"/>
                  </a:schemeClr>
                </a:solidFill>
                <a:latin typeface="Quire Sans Light" panose="020B0302040400020003" pitchFamily="34" charset="0"/>
              </a:rPr>
              <a:t>Pergantian anggota kelompok akan memengaruhi perubahan kelompok.</a:t>
            </a:r>
          </a:p>
          <a:p>
            <a:pPr marL="285750" indent="-285750" algn="just">
              <a:buFont typeface="Arial" panose="020B0604020202020204" pitchFamily="34" charset="0"/>
              <a:buChar char="•"/>
            </a:pPr>
            <a:r>
              <a:rPr lang="id-ID" sz="1600" dirty="0">
                <a:solidFill>
                  <a:schemeClr val="bg2">
                    <a:lumMod val="10000"/>
                  </a:schemeClr>
                </a:solidFill>
                <a:latin typeface="Quire Sans Light" panose="020B0302040400020003" pitchFamily="34" charset="0"/>
              </a:rPr>
              <a:t>Perubahan situasi sosial ekonomi kelompok.</a:t>
            </a:r>
          </a:p>
        </p:txBody>
      </p:sp>
    </p:spTree>
    <p:extLst>
      <p:ext uri="{BB962C8B-B14F-4D97-AF65-F5344CB8AC3E}">
        <p14:creationId xmlns:p14="http://schemas.microsoft.com/office/powerpoint/2010/main" val="352596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pic>
        <p:nvPicPr>
          <p:cNvPr id="18" name="Picture 17" descr="A person holding a flag&#10;&#10;Description automatically generated with medium confidence">
            <a:extLst>
              <a:ext uri="{FF2B5EF4-FFF2-40B4-BE49-F238E27FC236}">
                <a16:creationId xmlns:a16="http://schemas.microsoft.com/office/drawing/2014/main" id="{C811F6FF-BE3C-71C2-4A33-9668E1DDEFCD}"/>
              </a:ext>
            </a:extLst>
          </p:cNvPr>
          <p:cNvPicPr>
            <a:picLocks noChangeAspect="1"/>
          </p:cNvPicPr>
          <p:nvPr/>
        </p:nvPicPr>
        <p:blipFill>
          <a:blip r:embed="rId2"/>
          <a:stretch>
            <a:fillRect/>
          </a:stretch>
        </p:blipFill>
        <p:spPr>
          <a:xfrm>
            <a:off x="-960866" y="2567354"/>
            <a:ext cx="5900187" cy="3933458"/>
          </a:xfrm>
          <a:prstGeom prst="rect">
            <a:avLst/>
          </a:prstGeom>
        </p:spPr>
      </p:pic>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 name="Rounded Rectangle 1">
            <a:extLst>
              <a:ext uri="{FF2B5EF4-FFF2-40B4-BE49-F238E27FC236}">
                <a16:creationId xmlns:a16="http://schemas.microsoft.com/office/drawing/2014/main" id="{864FB124-87DD-4BF6-838D-7E66AB9E3A93}"/>
              </a:ext>
            </a:extLst>
          </p:cNvPr>
          <p:cNvSpPr/>
          <p:nvPr/>
        </p:nvSpPr>
        <p:spPr>
          <a:xfrm>
            <a:off x="442913" y="357188"/>
            <a:ext cx="685800" cy="642937"/>
          </a:xfrm>
          <a:prstGeom prst="roundRect">
            <a:avLst/>
          </a:prstGeom>
          <a:solidFill>
            <a:schemeClr val="accent2"/>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10" name="TextBox 9">
            <a:extLst>
              <a:ext uri="{FF2B5EF4-FFF2-40B4-BE49-F238E27FC236}">
                <a16:creationId xmlns:a16="http://schemas.microsoft.com/office/drawing/2014/main" id="{F6E829CB-DE03-1721-3871-2A2D494A4996}"/>
              </a:ext>
            </a:extLst>
          </p:cNvPr>
          <p:cNvSpPr txBox="1"/>
          <p:nvPr/>
        </p:nvSpPr>
        <p:spPr>
          <a:xfrm>
            <a:off x="1243011" y="493990"/>
            <a:ext cx="4672013" cy="461665"/>
          </a:xfrm>
          <a:prstGeom prst="rect">
            <a:avLst/>
          </a:prstGeom>
          <a:noFill/>
        </p:spPr>
        <p:txBody>
          <a:bodyPr wrap="square" rtlCol="0">
            <a:spAutoFit/>
          </a:bodyPr>
          <a:lstStyle/>
          <a:p>
            <a:r>
              <a:rPr lang="id-ID" sz="2400" b="1" dirty="0">
                <a:solidFill>
                  <a:schemeClr val="accent2">
                    <a:lumMod val="50000"/>
                  </a:schemeClr>
                </a:solidFill>
                <a:latin typeface="Eras Demi ITC" panose="020B0602030504020804" pitchFamily="34" charset="77"/>
              </a:rPr>
              <a:t>Kepemimpinan</a:t>
            </a:r>
          </a:p>
        </p:txBody>
      </p:sp>
      <p:sp>
        <p:nvSpPr>
          <p:cNvPr id="11" name="TextBox 10">
            <a:extLst>
              <a:ext uri="{FF2B5EF4-FFF2-40B4-BE49-F238E27FC236}">
                <a16:creationId xmlns:a16="http://schemas.microsoft.com/office/drawing/2014/main" id="{AD280B12-ED3A-2339-DA1A-DC5818826479}"/>
              </a:ext>
            </a:extLst>
          </p:cNvPr>
          <p:cNvSpPr txBox="1"/>
          <p:nvPr/>
        </p:nvSpPr>
        <p:spPr>
          <a:xfrm>
            <a:off x="3718560" y="1130915"/>
            <a:ext cx="7546848" cy="1077218"/>
          </a:xfrm>
          <a:prstGeom prst="rect">
            <a:avLst/>
          </a:prstGeom>
          <a:noFill/>
        </p:spPr>
        <p:txBody>
          <a:bodyPr wrap="square" rtlCol="0">
            <a:spAutoFit/>
          </a:bodyPr>
          <a:lstStyle/>
          <a:p>
            <a:pPr algn="just"/>
            <a:r>
              <a:rPr lang="id-ID" sz="1600" dirty="0">
                <a:solidFill>
                  <a:schemeClr val="tx2">
                    <a:lumMod val="50000"/>
                  </a:schemeClr>
                </a:solidFill>
                <a:latin typeface="Quire Sans Light" panose="020B0302040400020003" pitchFamily="34" charset="0"/>
                <a:cs typeface="Quire Sans" panose="020B0502040400020003" pitchFamily="34" charset="0"/>
              </a:rPr>
              <a:t>Dalam buku </a:t>
            </a:r>
            <a:r>
              <a:rPr lang="id-ID" sz="1600" i="1" dirty="0">
                <a:solidFill>
                  <a:schemeClr val="tx2">
                    <a:lumMod val="50000"/>
                  </a:schemeClr>
                </a:solidFill>
                <a:latin typeface="Quire Sans Light" panose="020B0302040400020003" pitchFamily="34" charset="0"/>
                <a:cs typeface="Quire Sans" panose="020B0502040400020003" pitchFamily="34" charset="0"/>
              </a:rPr>
              <a:t>Sosiologi dengan Pendekatan Membumi </a:t>
            </a:r>
            <a:r>
              <a:rPr lang="id-ID" sz="1600" dirty="0">
                <a:solidFill>
                  <a:schemeClr val="tx2">
                    <a:lumMod val="50000"/>
                  </a:schemeClr>
                </a:solidFill>
                <a:latin typeface="Quire Sans Light" panose="020B0302040400020003" pitchFamily="34" charset="0"/>
                <a:cs typeface="Quire Sans" panose="020B0502040400020003" pitchFamily="34" charset="0"/>
              </a:rPr>
              <a:t>(2007), </a:t>
            </a:r>
            <a:r>
              <a:rPr lang="id-ID" sz="1600" b="1" dirty="0">
                <a:solidFill>
                  <a:schemeClr val="tx2">
                    <a:lumMod val="50000"/>
                  </a:schemeClr>
                </a:solidFill>
                <a:latin typeface="Quire Sans" panose="020B0502040400020003" pitchFamily="34" charset="0"/>
                <a:cs typeface="Quire Sans" panose="020B0502040400020003" pitchFamily="34" charset="0"/>
              </a:rPr>
              <a:t>James M. </a:t>
            </a:r>
            <a:r>
              <a:rPr lang="id-ID" sz="1600" b="1" dirty="0" err="1">
                <a:solidFill>
                  <a:schemeClr val="tx2">
                    <a:lumMod val="50000"/>
                  </a:schemeClr>
                </a:solidFill>
                <a:latin typeface="Quire Sans" panose="020B0502040400020003" pitchFamily="34" charset="0"/>
                <a:cs typeface="Quire Sans" panose="020B0502040400020003" pitchFamily="34" charset="0"/>
              </a:rPr>
              <a:t>Henslin</a:t>
            </a:r>
            <a:r>
              <a:rPr lang="id-ID" sz="1600" b="1" dirty="0">
                <a:solidFill>
                  <a:schemeClr val="tx2">
                    <a:lumMod val="50000"/>
                  </a:schemeClr>
                </a:solidFill>
                <a:latin typeface="Quire Sans" panose="020B0502040400020003" pitchFamily="34" charset="0"/>
                <a:cs typeface="Quire Sans" panose="020B0502040400020003" pitchFamily="34" charset="0"/>
              </a:rPr>
              <a:t> </a:t>
            </a:r>
            <a:r>
              <a:rPr lang="id-ID" sz="1600" dirty="0">
                <a:solidFill>
                  <a:schemeClr val="tx2">
                    <a:lumMod val="50000"/>
                  </a:schemeClr>
                </a:solidFill>
                <a:latin typeface="Quire Sans Light" panose="020B0302040400020003" pitchFamily="34" charset="0"/>
                <a:cs typeface="Quire Sans" panose="020B0502040400020003" pitchFamily="34" charset="0"/>
              </a:rPr>
              <a:t>menyatakan bahwa pemimpin adalah orang yang memengaruhi perilaku, pendapat, dan sikap orang lain. Seseorang bisa jadi pemimpin apabila memiliki tiga hal penting, yaitu kemauan, kemampuan, dan kesempatan. </a:t>
            </a:r>
          </a:p>
        </p:txBody>
      </p:sp>
      <p:sp>
        <p:nvSpPr>
          <p:cNvPr id="12" name="TextBox 11">
            <a:extLst>
              <a:ext uri="{FF2B5EF4-FFF2-40B4-BE49-F238E27FC236}">
                <a16:creationId xmlns:a16="http://schemas.microsoft.com/office/drawing/2014/main" id="{1904280F-ABC6-E3F6-834D-BB1C769046F1}"/>
              </a:ext>
            </a:extLst>
          </p:cNvPr>
          <p:cNvSpPr txBox="1"/>
          <p:nvPr/>
        </p:nvSpPr>
        <p:spPr>
          <a:xfrm>
            <a:off x="3718560" y="2368064"/>
            <a:ext cx="7546848" cy="1569660"/>
          </a:xfrm>
          <a:prstGeom prst="rect">
            <a:avLst/>
          </a:prstGeom>
          <a:noFill/>
        </p:spPr>
        <p:txBody>
          <a:bodyPr wrap="square" rtlCol="0">
            <a:spAutoFit/>
          </a:bodyPr>
          <a:lstStyle/>
          <a:p>
            <a:pPr algn="just"/>
            <a:r>
              <a:rPr lang="id-ID" sz="1600" dirty="0">
                <a:solidFill>
                  <a:schemeClr val="tx2">
                    <a:lumMod val="50000"/>
                  </a:schemeClr>
                </a:solidFill>
                <a:latin typeface="Quire Sans Light" panose="020B0302040400020003" pitchFamily="34" charset="0"/>
                <a:cs typeface="Quire Sans" panose="020B0502040400020003" pitchFamily="34" charset="0"/>
              </a:rPr>
              <a:t>Ada dua tipe pemimpin (</a:t>
            </a:r>
            <a:r>
              <a:rPr lang="id-ID" sz="1600" dirty="0" err="1">
                <a:solidFill>
                  <a:schemeClr val="tx2">
                    <a:lumMod val="50000"/>
                  </a:schemeClr>
                </a:solidFill>
                <a:latin typeface="Quire Sans Light" panose="020B0302040400020003" pitchFamily="34" charset="0"/>
                <a:cs typeface="Quire Sans" panose="020B0502040400020003" pitchFamily="34" charset="0"/>
              </a:rPr>
              <a:t>Henslin</a:t>
            </a:r>
            <a:r>
              <a:rPr lang="id-ID" sz="1600" dirty="0">
                <a:solidFill>
                  <a:schemeClr val="tx2">
                    <a:lumMod val="50000"/>
                  </a:schemeClr>
                </a:solidFill>
                <a:latin typeface="Quire Sans Light" panose="020B0302040400020003" pitchFamily="34" charset="0"/>
                <a:cs typeface="Quire Sans" panose="020B0502040400020003" pitchFamily="34" charset="0"/>
              </a:rPr>
              <a:t>, 2007), yaitu sebagai berikut.</a:t>
            </a:r>
          </a:p>
          <a:p>
            <a:pPr marL="342900" indent="-342900" algn="just">
              <a:buFont typeface="+mj-lt"/>
              <a:buAutoNum type="alphaLcPeriod"/>
            </a:pPr>
            <a:r>
              <a:rPr lang="id-ID" sz="1600" dirty="0">
                <a:solidFill>
                  <a:schemeClr val="tx2">
                    <a:lumMod val="50000"/>
                  </a:schemeClr>
                </a:solidFill>
                <a:latin typeface="Quire Sans Light" panose="020B0302040400020003" pitchFamily="34" charset="0"/>
                <a:cs typeface="Quire Sans" panose="020B0502040400020003" pitchFamily="34" charset="0"/>
              </a:rPr>
              <a:t>Pemimpin instrumental, yaitu pemimpin yang berorientasi pada tugas. Pemimpin ini berupaya mencegah anggota agar tidak teralihkan dan tetap bergerak ke arah tujuannya.</a:t>
            </a:r>
          </a:p>
          <a:p>
            <a:pPr marL="342900" indent="-342900" algn="just">
              <a:buFont typeface="+mj-lt"/>
              <a:buAutoNum type="alphaLcPeriod"/>
            </a:pPr>
            <a:r>
              <a:rPr lang="id-ID" sz="1600" dirty="0">
                <a:solidFill>
                  <a:schemeClr val="tx2">
                    <a:lumMod val="50000"/>
                  </a:schemeClr>
                </a:solidFill>
                <a:latin typeface="Quire Sans Light" panose="020B0302040400020003" pitchFamily="34" charset="0"/>
                <a:cs typeface="Quire Sans" panose="020B0502040400020003" pitchFamily="34" charset="0"/>
              </a:rPr>
              <a:t>Pemimpin ekspresif (pemimpin </a:t>
            </a:r>
            <a:r>
              <a:rPr lang="id-ID" sz="1600" dirty="0" err="1">
                <a:solidFill>
                  <a:schemeClr val="tx2">
                    <a:lumMod val="50000"/>
                  </a:schemeClr>
                </a:solidFill>
                <a:latin typeface="Quire Sans Light" panose="020B0302040400020003" pitchFamily="34" charset="0"/>
                <a:cs typeface="Quire Sans" panose="020B0502040400020003" pitchFamily="34" charset="0"/>
              </a:rPr>
              <a:t>sosioemosional</a:t>
            </a:r>
            <a:r>
              <a:rPr lang="id-ID" sz="1600" dirty="0">
                <a:solidFill>
                  <a:schemeClr val="tx2">
                    <a:lumMod val="50000"/>
                  </a:schemeClr>
                </a:solidFill>
                <a:latin typeface="Quire Sans Light" panose="020B0302040400020003" pitchFamily="34" charset="0"/>
                <a:cs typeface="Quire Sans" panose="020B0502040400020003" pitchFamily="34" charset="0"/>
              </a:rPr>
              <a:t>), yaitu seorang pemimpin tanpa mendapat pengakuan formal sebagai pemimpin. </a:t>
            </a:r>
          </a:p>
        </p:txBody>
      </p:sp>
      <p:sp>
        <p:nvSpPr>
          <p:cNvPr id="13" name="TextBox 12">
            <a:extLst>
              <a:ext uri="{FF2B5EF4-FFF2-40B4-BE49-F238E27FC236}">
                <a16:creationId xmlns:a16="http://schemas.microsoft.com/office/drawing/2014/main" id="{7F057CE3-9632-3964-5306-64B4BE71C435}"/>
              </a:ext>
            </a:extLst>
          </p:cNvPr>
          <p:cNvSpPr txBox="1"/>
          <p:nvPr/>
        </p:nvSpPr>
        <p:spPr>
          <a:xfrm>
            <a:off x="3718560" y="4097655"/>
            <a:ext cx="7546848" cy="1569660"/>
          </a:xfrm>
          <a:prstGeom prst="rect">
            <a:avLst/>
          </a:prstGeom>
          <a:noFill/>
        </p:spPr>
        <p:txBody>
          <a:bodyPr wrap="square" rtlCol="0">
            <a:spAutoFit/>
          </a:bodyPr>
          <a:lstStyle/>
          <a:p>
            <a:pPr algn="just"/>
            <a:r>
              <a:rPr lang="id-ID" sz="1600" dirty="0">
                <a:solidFill>
                  <a:schemeClr val="tx2">
                    <a:lumMod val="50000"/>
                  </a:schemeClr>
                </a:solidFill>
                <a:latin typeface="Quire Sans Light" panose="020B0302040400020003" pitchFamily="34" charset="0"/>
                <a:cs typeface="Quire Sans" panose="020B0502040400020003" pitchFamily="34" charset="0"/>
              </a:rPr>
              <a:t>Kepemimpinan akan menjadi faktor penentu keberhasilan dalam suatu organisasi karena kepemimpinan menjadi titik pusat adanya perubahan yang signifikan dalam organisasi. Ada tiga gaya dasar kepemimpinan, yaitu sebagai berikut.</a:t>
            </a:r>
          </a:p>
          <a:p>
            <a:pPr marL="342900" indent="-342900" algn="just">
              <a:buFont typeface="+mj-lt"/>
              <a:buAutoNum type="alphaLcPeriod"/>
            </a:pPr>
            <a:r>
              <a:rPr lang="id-ID" sz="1600" dirty="0">
                <a:solidFill>
                  <a:schemeClr val="tx2">
                    <a:lumMod val="50000"/>
                  </a:schemeClr>
                </a:solidFill>
                <a:latin typeface="Quire Sans Light" panose="020B0302040400020003" pitchFamily="34" charset="0"/>
                <a:cs typeface="Quire Sans" panose="020B0502040400020003" pitchFamily="34" charset="0"/>
              </a:rPr>
              <a:t>Pemimpin otoriter, yaitu seseorang yang memberikan perintah.</a:t>
            </a:r>
          </a:p>
          <a:p>
            <a:pPr marL="342900" indent="-342900" algn="just">
              <a:buFont typeface="+mj-lt"/>
              <a:buAutoNum type="alphaLcPeriod"/>
            </a:pPr>
            <a:r>
              <a:rPr lang="id-ID" sz="1600" dirty="0">
                <a:solidFill>
                  <a:schemeClr val="tx2">
                    <a:lumMod val="50000"/>
                  </a:schemeClr>
                </a:solidFill>
                <a:latin typeface="Quire Sans Light" panose="020B0302040400020003" pitchFamily="34" charset="0"/>
                <a:cs typeface="Quire Sans" panose="020B0502040400020003" pitchFamily="34" charset="0"/>
              </a:rPr>
              <a:t>Pemimpin demokratis, yaitu seseorang yang berupaya mencapai konsensus. </a:t>
            </a:r>
          </a:p>
          <a:p>
            <a:pPr marL="342900" indent="-342900" algn="just">
              <a:buFont typeface="+mj-lt"/>
              <a:buAutoNum type="alphaLcPeriod"/>
            </a:pPr>
            <a:r>
              <a:rPr lang="id-ID" sz="1600" dirty="0">
                <a:solidFill>
                  <a:schemeClr val="tx2">
                    <a:lumMod val="50000"/>
                  </a:schemeClr>
                </a:solidFill>
                <a:latin typeface="Quire Sans Light" panose="020B0302040400020003" pitchFamily="34" charset="0"/>
                <a:cs typeface="Quire Sans" panose="020B0502040400020003" pitchFamily="34" charset="0"/>
              </a:rPr>
              <a:t>Pemimpin </a:t>
            </a:r>
            <a:r>
              <a:rPr lang="id-ID" sz="1600" i="1" dirty="0" err="1">
                <a:solidFill>
                  <a:schemeClr val="tx2">
                    <a:lumMod val="50000"/>
                  </a:schemeClr>
                </a:solidFill>
                <a:latin typeface="Quire Sans Light" panose="020B0302040400020003" pitchFamily="34" charset="0"/>
                <a:cs typeface="Quire Sans" panose="020B0502040400020003" pitchFamily="34" charset="0"/>
              </a:rPr>
              <a:t>laissez-faire</a:t>
            </a:r>
            <a:r>
              <a:rPr lang="id-ID" sz="1600" i="1" dirty="0">
                <a:solidFill>
                  <a:schemeClr val="tx2">
                    <a:lumMod val="50000"/>
                  </a:schemeClr>
                </a:solidFill>
                <a:latin typeface="Quire Sans Light" panose="020B0302040400020003" pitchFamily="34" charset="0"/>
                <a:cs typeface="Quire Sans" panose="020B0502040400020003" pitchFamily="34" charset="0"/>
              </a:rPr>
              <a:t>, </a:t>
            </a:r>
            <a:r>
              <a:rPr lang="id-ID" sz="1600" dirty="0">
                <a:solidFill>
                  <a:schemeClr val="tx2">
                    <a:lumMod val="50000"/>
                  </a:schemeClr>
                </a:solidFill>
                <a:latin typeface="Quire Sans Light" panose="020B0302040400020003" pitchFamily="34" charset="0"/>
                <a:cs typeface="Quire Sans" panose="020B0502040400020003" pitchFamily="34" charset="0"/>
              </a:rPr>
              <a:t>yaitu seseorang yang permisif.</a:t>
            </a:r>
          </a:p>
        </p:txBody>
      </p:sp>
    </p:spTree>
    <p:extLst>
      <p:ext uri="{BB962C8B-B14F-4D97-AF65-F5344CB8AC3E}">
        <p14:creationId xmlns:p14="http://schemas.microsoft.com/office/powerpoint/2010/main" val="27640281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 name="Rounded Rectangle 1">
            <a:extLst>
              <a:ext uri="{FF2B5EF4-FFF2-40B4-BE49-F238E27FC236}">
                <a16:creationId xmlns:a16="http://schemas.microsoft.com/office/drawing/2014/main" id="{47792501-35D6-8A34-0787-E22942E574F1}"/>
              </a:ext>
            </a:extLst>
          </p:cNvPr>
          <p:cNvSpPr/>
          <p:nvPr/>
        </p:nvSpPr>
        <p:spPr>
          <a:xfrm>
            <a:off x="442913" y="357188"/>
            <a:ext cx="685800" cy="642937"/>
          </a:xfrm>
          <a:prstGeom prst="roundRect">
            <a:avLst/>
          </a:prstGeom>
          <a:solidFill>
            <a:schemeClr val="accent2"/>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10" name="TextBox 9">
            <a:extLst>
              <a:ext uri="{FF2B5EF4-FFF2-40B4-BE49-F238E27FC236}">
                <a16:creationId xmlns:a16="http://schemas.microsoft.com/office/drawing/2014/main" id="{155525F2-43A1-B1DE-8939-AF8DD51F1B86}"/>
              </a:ext>
            </a:extLst>
          </p:cNvPr>
          <p:cNvSpPr txBox="1"/>
          <p:nvPr/>
        </p:nvSpPr>
        <p:spPr>
          <a:xfrm>
            <a:off x="1243011" y="493990"/>
            <a:ext cx="4672013" cy="461665"/>
          </a:xfrm>
          <a:prstGeom prst="rect">
            <a:avLst/>
          </a:prstGeom>
          <a:noFill/>
        </p:spPr>
        <p:txBody>
          <a:bodyPr wrap="square" rtlCol="0">
            <a:spAutoFit/>
          </a:bodyPr>
          <a:lstStyle/>
          <a:p>
            <a:r>
              <a:rPr lang="id-ID" sz="2400" b="1" dirty="0">
                <a:solidFill>
                  <a:schemeClr val="accent2">
                    <a:lumMod val="50000"/>
                  </a:schemeClr>
                </a:solidFill>
                <a:latin typeface="Eras Demi ITC" panose="020B0602030504020804" pitchFamily="34" charset="77"/>
              </a:rPr>
              <a:t>Kepemimpinan</a:t>
            </a:r>
          </a:p>
        </p:txBody>
      </p:sp>
      <p:sp>
        <p:nvSpPr>
          <p:cNvPr id="11" name="Google Shape;471;p34">
            <a:extLst>
              <a:ext uri="{FF2B5EF4-FFF2-40B4-BE49-F238E27FC236}">
                <a16:creationId xmlns:a16="http://schemas.microsoft.com/office/drawing/2014/main" id="{A65FB6E6-98D6-E7A7-056E-C5D925689E90}"/>
              </a:ext>
            </a:extLst>
          </p:cNvPr>
          <p:cNvSpPr/>
          <p:nvPr/>
        </p:nvSpPr>
        <p:spPr>
          <a:xfrm>
            <a:off x="1243011" y="1063367"/>
            <a:ext cx="3658173" cy="427153"/>
          </a:xfrm>
          <a:prstGeom prst="roundRect">
            <a:avLst>
              <a:gd name="adj" fmla="val 50000"/>
            </a:avLst>
          </a:prstGeom>
          <a:solidFill>
            <a:schemeClr val="accent2"/>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342900" lvl="0" indent="-342900" algn="ctr" rtl="0">
              <a:spcBef>
                <a:spcPts val="0"/>
              </a:spcBef>
              <a:spcAft>
                <a:spcPts val="0"/>
              </a:spcAft>
              <a:buFont typeface="+mj-lt"/>
              <a:buAutoNum type="alphaLcPeriod"/>
            </a:pPr>
            <a:r>
              <a:rPr lang="en-US" sz="1600" b="1" dirty="0" err="1">
                <a:solidFill>
                  <a:schemeClr val="bg1"/>
                </a:solidFill>
                <a:latin typeface="Quire Sans" panose="020B0502040400020003" pitchFamily="34" charset="0"/>
                <a:cs typeface="Quire Sans" panose="020B0502040400020003" pitchFamily="34" charset="0"/>
              </a:rPr>
              <a:t>Kepemimpinan</a:t>
            </a:r>
            <a:r>
              <a:rPr lang="en-US" sz="1600" b="1" dirty="0">
                <a:solidFill>
                  <a:schemeClr val="bg1"/>
                </a:solidFill>
                <a:latin typeface="Quire Sans" panose="020B0502040400020003" pitchFamily="34" charset="0"/>
                <a:cs typeface="Quire Sans" panose="020B0502040400020003" pitchFamily="34" charset="0"/>
              </a:rPr>
              <a:t> </a:t>
            </a:r>
            <a:r>
              <a:rPr lang="en-US" sz="1600" b="1" dirty="0" err="1">
                <a:solidFill>
                  <a:schemeClr val="bg1"/>
                </a:solidFill>
                <a:latin typeface="Quire Sans" panose="020B0502040400020003" pitchFamily="34" charset="0"/>
                <a:cs typeface="Quire Sans" panose="020B0502040400020003" pitchFamily="34" charset="0"/>
              </a:rPr>
              <a:t>transformasional</a:t>
            </a:r>
            <a:endParaRPr sz="1600" b="1" dirty="0">
              <a:solidFill>
                <a:schemeClr val="bg1"/>
              </a:solidFill>
              <a:latin typeface="Quire Sans" panose="020B0502040400020003" pitchFamily="34" charset="0"/>
              <a:cs typeface="Quire Sans" panose="020B0502040400020003" pitchFamily="34" charset="0"/>
            </a:endParaRPr>
          </a:p>
        </p:txBody>
      </p:sp>
      <p:sp>
        <p:nvSpPr>
          <p:cNvPr id="12" name="Rectangle 11">
            <a:extLst>
              <a:ext uri="{FF2B5EF4-FFF2-40B4-BE49-F238E27FC236}">
                <a16:creationId xmlns:a16="http://schemas.microsoft.com/office/drawing/2014/main" id="{DA99A669-976E-C7BF-8888-48D8A2103264}"/>
              </a:ext>
            </a:extLst>
          </p:cNvPr>
          <p:cNvSpPr/>
          <p:nvPr/>
        </p:nvSpPr>
        <p:spPr>
          <a:xfrm>
            <a:off x="1243011" y="1592902"/>
            <a:ext cx="4649790" cy="432021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id-ID" sz="1600" dirty="0">
                <a:solidFill>
                  <a:schemeClr val="bg2">
                    <a:lumMod val="10000"/>
                  </a:schemeClr>
                </a:solidFill>
                <a:latin typeface="Quire Sans Light" panose="020B0302040400020003" pitchFamily="34" charset="0"/>
              </a:rPr>
              <a:t>Kepemimpinan </a:t>
            </a:r>
            <a:r>
              <a:rPr lang="id-ID" sz="1600" dirty="0" err="1">
                <a:solidFill>
                  <a:schemeClr val="bg2">
                    <a:lumMod val="10000"/>
                  </a:schemeClr>
                </a:solidFill>
                <a:latin typeface="Quire Sans Light" panose="020B0302040400020003" pitchFamily="34" charset="0"/>
              </a:rPr>
              <a:t>transformasional</a:t>
            </a:r>
            <a:r>
              <a:rPr lang="id-ID" sz="1600" dirty="0">
                <a:solidFill>
                  <a:schemeClr val="bg2">
                    <a:lumMod val="10000"/>
                  </a:schemeClr>
                </a:solidFill>
                <a:latin typeface="Quire Sans Light" panose="020B0302040400020003" pitchFamily="34" charset="0"/>
              </a:rPr>
              <a:t>, yaitu kepemimpinan yang bertujuan untuk perubahan. Secara alamiah, kepemimpinan adalah adanya pergerakan untuk mencapai tujuan dan tujuan yang dimaksud adalah perubahan. Salah satu ciri kepemimpinan ini adalah memperhatikan perkembangan dan perubahan prestasi dari para pengikutnya. </a:t>
            </a:r>
          </a:p>
          <a:p>
            <a:pPr algn="just"/>
            <a:r>
              <a:rPr lang="id-ID" sz="1600" dirty="0">
                <a:solidFill>
                  <a:schemeClr val="bg2">
                    <a:lumMod val="10000"/>
                  </a:schemeClr>
                </a:solidFill>
                <a:latin typeface="Quire Sans Light" panose="020B0302040400020003" pitchFamily="34" charset="0"/>
                <a:cs typeface="Quire Sans" panose="020B0502040400020003" pitchFamily="34" charset="0"/>
              </a:rPr>
              <a:t>Terdapat empat faktor pada kepemimpinan ini, yaitu sebagai berikut.</a:t>
            </a:r>
          </a:p>
          <a:p>
            <a:pPr marL="342900" indent="-342900" algn="just">
              <a:buFont typeface="+mj-lt"/>
              <a:buAutoNum type="arabicParenR"/>
            </a:pPr>
            <a:r>
              <a:rPr lang="id-ID" sz="1600" dirty="0">
                <a:solidFill>
                  <a:schemeClr val="bg2">
                    <a:lumMod val="10000"/>
                  </a:schemeClr>
                </a:solidFill>
                <a:latin typeface="Quire Sans Light" panose="020B0302040400020003" pitchFamily="34" charset="0"/>
                <a:cs typeface="Quire Sans" panose="020B0502040400020003" pitchFamily="34" charset="0"/>
              </a:rPr>
              <a:t>Karisma dan idealisme (</a:t>
            </a:r>
            <a:r>
              <a:rPr lang="id-ID" sz="1600" i="1" dirty="0" err="1">
                <a:solidFill>
                  <a:schemeClr val="bg2">
                    <a:lumMod val="10000"/>
                  </a:schemeClr>
                </a:solidFill>
                <a:latin typeface="Quire Sans Light" panose="020B0302040400020003" pitchFamily="34" charset="0"/>
                <a:cs typeface="Quire Sans" panose="020B0502040400020003" pitchFamily="34" charset="0"/>
              </a:rPr>
              <a:t>idealized</a:t>
            </a:r>
            <a:r>
              <a:rPr lang="id-ID" sz="1600" i="1" dirty="0">
                <a:solidFill>
                  <a:schemeClr val="bg2">
                    <a:lumMod val="10000"/>
                  </a:schemeClr>
                </a:solidFill>
                <a:latin typeface="Quire Sans Light" panose="020B0302040400020003" pitchFamily="34" charset="0"/>
                <a:cs typeface="Quire Sans" panose="020B0502040400020003" pitchFamily="34" charset="0"/>
              </a:rPr>
              <a:t> </a:t>
            </a:r>
            <a:r>
              <a:rPr lang="id-ID" sz="1600" i="1" dirty="0" err="1">
                <a:solidFill>
                  <a:schemeClr val="bg2">
                    <a:lumMod val="10000"/>
                  </a:schemeClr>
                </a:solidFill>
                <a:latin typeface="Quire Sans Light" panose="020B0302040400020003" pitchFamily="34" charset="0"/>
                <a:cs typeface="Quire Sans" panose="020B0502040400020003" pitchFamily="34" charset="0"/>
              </a:rPr>
              <a:t>influence</a:t>
            </a:r>
            <a:r>
              <a:rPr lang="id-ID" sz="1600" dirty="0">
                <a:solidFill>
                  <a:schemeClr val="bg2">
                    <a:lumMod val="10000"/>
                  </a:schemeClr>
                </a:solidFill>
                <a:latin typeface="Quire Sans Light" panose="020B0302040400020003" pitchFamily="34" charset="0"/>
                <a:cs typeface="Quire Sans" panose="020B0502040400020003" pitchFamily="34" charset="0"/>
              </a:rPr>
              <a:t>)</a:t>
            </a:r>
          </a:p>
          <a:p>
            <a:pPr marL="342900" indent="-342900" algn="just">
              <a:buFont typeface="+mj-lt"/>
              <a:buAutoNum type="arabicParenR"/>
            </a:pPr>
            <a:r>
              <a:rPr lang="id-ID" sz="1600" dirty="0">
                <a:solidFill>
                  <a:schemeClr val="bg2">
                    <a:lumMod val="10000"/>
                  </a:schemeClr>
                </a:solidFill>
                <a:latin typeface="Quire Sans Light" panose="020B0302040400020003" pitchFamily="34" charset="0"/>
                <a:cs typeface="Quire Sans" panose="020B0502040400020003" pitchFamily="34" charset="0"/>
              </a:rPr>
              <a:t>Motivasi </a:t>
            </a:r>
            <a:r>
              <a:rPr lang="id-ID" sz="1600" dirty="0" err="1">
                <a:solidFill>
                  <a:schemeClr val="bg2">
                    <a:lumMod val="10000"/>
                  </a:schemeClr>
                </a:solidFill>
                <a:latin typeface="Quire Sans Light" panose="020B0302040400020003" pitchFamily="34" charset="0"/>
                <a:cs typeface="Quire Sans" panose="020B0502040400020003" pitchFamily="34" charset="0"/>
              </a:rPr>
              <a:t>inspirasional</a:t>
            </a:r>
            <a:r>
              <a:rPr lang="id-ID" sz="1600" dirty="0">
                <a:solidFill>
                  <a:schemeClr val="bg2">
                    <a:lumMod val="10000"/>
                  </a:schemeClr>
                </a:solidFill>
                <a:latin typeface="Quire Sans Light" panose="020B0302040400020003" pitchFamily="34" charset="0"/>
                <a:cs typeface="Quire Sans" panose="020B0502040400020003" pitchFamily="34" charset="0"/>
              </a:rPr>
              <a:t> (</a:t>
            </a:r>
            <a:r>
              <a:rPr lang="id-ID" sz="1600" i="1" dirty="0" err="1">
                <a:solidFill>
                  <a:schemeClr val="bg2">
                    <a:lumMod val="10000"/>
                  </a:schemeClr>
                </a:solidFill>
                <a:latin typeface="Quire Sans Light" panose="020B0302040400020003" pitchFamily="34" charset="0"/>
                <a:cs typeface="Quire Sans" panose="020B0502040400020003" pitchFamily="34" charset="0"/>
              </a:rPr>
              <a:t>inspirational</a:t>
            </a:r>
            <a:r>
              <a:rPr lang="id-ID" sz="1600" i="1" dirty="0">
                <a:solidFill>
                  <a:schemeClr val="bg2">
                    <a:lumMod val="10000"/>
                  </a:schemeClr>
                </a:solidFill>
                <a:latin typeface="Quire Sans Light" panose="020B0302040400020003" pitchFamily="34" charset="0"/>
                <a:cs typeface="Quire Sans" panose="020B0502040400020003" pitchFamily="34" charset="0"/>
              </a:rPr>
              <a:t> </a:t>
            </a:r>
            <a:r>
              <a:rPr lang="id-ID" sz="1600" i="1" dirty="0" err="1">
                <a:solidFill>
                  <a:schemeClr val="bg2">
                    <a:lumMod val="10000"/>
                  </a:schemeClr>
                </a:solidFill>
                <a:latin typeface="Quire Sans Light" panose="020B0302040400020003" pitchFamily="34" charset="0"/>
                <a:cs typeface="Quire Sans" panose="020B0502040400020003" pitchFamily="34" charset="0"/>
              </a:rPr>
              <a:t>motivation</a:t>
            </a:r>
            <a:r>
              <a:rPr lang="id-ID" sz="1600" dirty="0">
                <a:solidFill>
                  <a:schemeClr val="bg2">
                    <a:lumMod val="10000"/>
                  </a:schemeClr>
                </a:solidFill>
                <a:latin typeface="Quire Sans Light" panose="020B0302040400020003" pitchFamily="34" charset="0"/>
                <a:cs typeface="Quire Sans" panose="020B0502040400020003" pitchFamily="34" charset="0"/>
              </a:rPr>
              <a:t>)</a:t>
            </a:r>
          </a:p>
          <a:p>
            <a:pPr marL="342900" indent="-342900" algn="just">
              <a:buFont typeface="+mj-lt"/>
              <a:buAutoNum type="arabicParenR"/>
            </a:pPr>
            <a:r>
              <a:rPr lang="id-ID" sz="1600" dirty="0">
                <a:solidFill>
                  <a:schemeClr val="bg2">
                    <a:lumMod val="10000"/>
                  </a:schemeClr>
                </a:solidFill>
                <a:latin typeface="Quire Sans Light" panose="020B0302040400020003" pitchFamily="34" charset="0"/>
                <a:cs typeface="Quire Sans" panose="020B0502040400020003" pitchFamily="34" charset="0"/>
              </a:rPr>
              <a:t>Stimulasi intelektual (</a:t>
            </a:r>
            <a:r>
              <a:rPr lang="id-ID" sz="1600" i="1" dirty="0" err="1">
                <a:solidFill>
                  <a:schemeClr val="bg2">
                    <a:lumMod val="10000"/>
                  </a:schemeClr>
                </a:solidFill>
                <a:latin typeface="Quire Sans Light" panose="020B0302040400020003" pitchFamily="34" charset="0"/>
                <a:cs typeface="Quire Sans" panose="020B0502040400020003" pitchFamily="34" charset="0"/>
              </a:rPr>
              <a:t>intellectual</a:t>
            </a:r>
            <a:r>
              <a:rPr lang="id-ID" sz="1600" i="1" dirty="0">
                <a:solidFill>
                  <a:schemeClr val="bg2">
                    <a:lumMod val="10000"/>
                  </a:schemeClr>
                </a:solidFill>
                <a:latin typeface="Quire Sans Light" panose="020B0302040400020003" pitchFamily="34" charset="0"/>
                <a:cs typeface="Quire Sans" panose="020B0502040400020003" pitchFamily="34" charset="0"/>
              </a:rPr>
              <a:t> </a:t>
            </a:r>
            <a:r>
              <a:rPr lang="id-ID" sz="1600" i="1" dirty="0" err="1">
                <a:solidFill>
                  <a:schemeClr val="bg2">
                    <a:lumMod val="10000"/>
                  </a:schemeClr>
                </a:solidFill>
                <a:latin typeface="Quire Sans Light" panose="020B0302040400020003" pitchFamily="34" charset="0"/>
                <a:cs typeface="Quire Sans" panose="020B0502040400020003" pitchFamily="34" charset="0"/>
              </a:rPr>
              <a:t>stimulation</a:t>
            </a:r>
            <a:r>
              <a:rPr lang="id-ID" sz="1600" dirty="0">
                <a:solidFill>
                  <a:schemeClr val="bg2">
                    <a:lumMod val="10000"/>
                  </a:schemeClr>
                </a:solidFill>
                <a:latin typeface="Quire Sans Light" panose="020B0302040400020003" pitchFamily="34" charset="0"/>
                <a:cs typeface="Quire Sans" panose="020B0502040400020003" pitchFamily="34" charset="0"/>
              </a:rPr>
              <a:t>)</a:t>
            </a:r>
          </a:p>
          <a:p>
            <a:pPr marL="342900" indent="-342900" algn="just">
              <a:buFont typeface="+mj-lt"/>
              <a:buAutoNum type="arabicParenR"/>
            </a:pPr>
            <a:r>
              <a:rPr lang="id-ID" sz="1600" dirty="0">
                <a:solidFill>
                  <a:schemeClr val="bg2">
                    <a:lumMod val="10000"/>
                  </a:schemeClr>
                </a:solidFill>
                <a:latin typeface="Quire Sans Light" panose="020B0302040400020003" pitchFamily="34" charset="0"/>
                <a:cs typeface="Quire Sans" panose="020B0502040400020003" pitchFamily="34" charset="0"/>
              </a:rPr>
              <a:t>Perhatian pada individu (</a:t>
            </a:r>
            <a:r>
              <a:rPr lang="id-ID" sz="1600" i="1" dirty="0" err="1">
                <a:solidFill>
                  <a:schemeClr val="bg2">
                    <a:lumMod val="10000"/>
                  </a:schemeClr>
                </a:solidFill>
                <a:latin typeface="Quire Sans Light" panose="020B0302040400020003" pitchFamily="34" charset="0"/>
                <a:cs typeface="Quire Sans" panose="020B0502040400020003" pitchFamily="34" charset="0"/>
              </a:rPr>
              <a:t>individualized</a:t>
            </a:r>
            <a:r>
              <a:rPr lang="id-ID" sz="1600" i="1" dirty="0">
                <a:solidFill>
                  <a:schemeClr val="bg2">
                    <a:lumMod val="10000"/>
                  </a:schemeClr>
                </a:solidFill>
                <a:latin typeface="Quire Sans Light" panose="020B0302040400020003" pitchFamily="34" charset="0"/>
                <a:cs typeface="Quire Sans" panose="020B0502040400020003" pitchFamily="34" charset="0"/>
              </a:rPr>
              <a:t> </a:t>
            </a:r>
            <a:r>
              <a:rPr lang="id-ID" sz="1600" i="1" dirty="0" err="1">
                <a:solidFill>
                  <a:schemeClr val="bg2">
                    <a:lumMod val="10000"/>
                  </a:schemeClr>
                </a:solidFill>
                <a:latin typeface="Quire Sans Light" panose="020B0302040400020003" pitchFamily="34" charset="0"/>
                <a:cs typeface="Quire Sans" panose="020B0502040400020003" pitchFamily="34" charset="0"/>
              </a:rPr>
              <a:t>consideration</a:t>
            </a:r>
            <a:r>
              <a:rPr lang="id-ID" sz="1600" dirty="0">
                <a:solidFill>
                  <a:schemeClr val="bg2">
                    <a:lumMod val="10000"/>
                  </a:schemeClr>
                </a:solidFill>
                <a:latin typeface="Quire Sans Light" panose="020B0302040400020003" pitchFamily="34" charset="0"/>
                <a:cs typeface="Quire Sans" panose="020B0502040400020003" pitchFamily="34" charset="0"/>
              </a:rPr>
              <a:t>)</a:t>
            </a:r>
          </a:p>
          <a:p>
            <a:pPr algn="just"/>
            <a:endParaRPr lang="id-ID" sz="1600" dirty="0">
              <a:solidFill>
                <a:schemeClr val="bg2">
                  <a:lumMod val="10000"/>
                </a:schemeClr>
              </a:solidFill>
              <a:latin typeface="Quire Sans Light" panose="020B0302040400020003" pitchFamily="34" charset="0"/>
            </a:endParaRPr>
          </a:p>
        </p:txBody>
      </p:sp>
      <p:sp>
        <p:nvSpPr>
          <p:cNvPr id="22" name="Google Shape;471;p34">
            <a:extLst>
              <a:ext uri="{FF2B5EF4-FFF2-40B4-BE49-F238E27FC236}">
                <a16:creationId xmlns:a16="http://schemas.microsoft.com/office/drawing/2014/main" id="{AC78ED64-22E8-F197-51E7-D83A51E01442}"/>
              </a:ext>
            </a:extLst>
          </p:cNvPr>
          <p:cNvSpPr/>
          <p:nvPr/>
        </p:nvSpPr>
        <p:spPr>
          <a:xfrm>
            <a:off x="6299200" y="1063367"/>
            <a:ext cx="3658173" cy="427153"/>
          </a:xfrm>
          <a:prstGeom prst="roundRect">
            <a:avLst>
              <a:gd name="adj" fmla="val 50000"/>
            </a:avLst>
          </a:prstGeom>
          <a:solidFill>
            <a:schemeClr val="accent2"/>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342900" lvl="0" indent="-342900" algn="ctr" rtl="0">
              <a:spcBef>
                <a:spcPts val="0"/>
              </a:spcBef>
              <a:spcAft>
                <a:spcPts val="0"/>
              </a:spcAft>
              <a:buFont typeface="+mj-lt"/>
              <a:buAutoNum type="alphaLcPeriod" startAt="2"/>
            </a:pPr>
            <a:r>
              <a:rPr lang="en-US" sz="1600" b="1" dirty="0" err="1">
                <a:solidFill>
                  <a:schemeClr val="bg1"/>
                </a:solidFill>
                <a:latin typeface="Quire Sans" panose="020B0502040400020003" pitchFamily="34" charset="0"/>
                <a:cs typeface="Quire Sans" panose="020B0502040400020003" pitchFamily="34" charset="0"/>
              </a:rPr>
              <a:t>Kepemimpinan</a:t>
            </a:r>
            <a:r>
              <a:rPr lang="en-US" sz="1600" b="1" dirty="0">
                <a:solidFill>
                  <a:schemeClr val="bg1"/>
                </a:solidFill>
                <a:latin typeface="Quire Sans" panose="020B0502040400020003" pitchFamily="34" charset="0"/>
                <a:cs typeface="Quire Sans" panose="020B0502040400020003" pitchFamily="34" charset="0"/>
              </a:rPr>
              <a:t> </a:t>
            </a:r>
            <a:r>
              <a:rPr lang="en-US" sz="1600" b="1" dirty="0" err="1">
                <a:solidFill>
                  <a:schemeClr val="bg1"/>
                </a:solidFill>
                <a:latin typeface="Quire Sans" panose="020B0502040400020003" pitchFamily="34" charset="0"/>
                <a:cs typeface="Quire Sans" panose="020B0502040400020003" pitchFamily="34" charset="0"/>
              </a:rPr>
              <a:t>transaksional</a:t>
            </a:r>
            <a:endParaRPr sz="1600" b="1" dirty="0">
              <a:solidFill>
                <a:schemeClr val="bg1"/>
              </a:solidFill>
              <a:latin typeface="Quire Sans" panose="020B0502040400020003" pitchFamily="34" charset="0"/>
              <a:cs typeface="Quire Sans" panose="020B0502040400020003" pitchFamily="34" charset="0"/>
            </a:endParaRPr>
          </a:p>
        </p:txBody>
      </p:sp>
      <p:sp>
        <p:nvSpPr>
          <p:cNvPr id="23" name="TextBox 22">
            <a:extLst>
              <a:ext uri="{FF2B5EF4-FFF2-40B4-BE49-F238E27FC236}">
                <a16:creationId xmlns:a16="http://schemas.microsoft.com/office/drawing/2014/main" id="{5FD38340-03B6-D8A5-35DF-29C7B729C337}"/>
              </a:ext>
            </a:extLst>
          </p:cNvPr>
          <p:cNvSpPr txBox="1"/>
          <p:nvPr/>
        </p:nvSpPr>
        <p:spPr>
          <a:xfrm>
            <a:off x="6299200" y="1597383"/>
            <a:ext cx="4882323" cy="4031873"/>
          </a:xfrm>
          <a:prstGeom prst="rect">
            <a:avLst/>
          </a:prstGeom>
          <a:noFill/>
        </p:spPr>
        <p:txBody>
          <a:bodyPr wrap="square" rtlCol="0">
            <a:spAutoFit/>
          </a:bodyPr>
          <a:lstStyle/>
          <a:p>
            <a:pPr algn="just"/>
            <a:r>
              <a:rPr lang="id-ID" sz="1600" dirty="0">
                <a:solidFill>
                  <a:schemeClr val="tx2">
                    <a:lumMod val="50000"/>
                  </a:schemeClr>
                </a:solidFill>
                <a:latin typeface="Quire Sans Light" panose="020B0302040400020003" pitchFamily="34" charset="0"/>
                <a:cs typeface="Quire Sans" panose="020B0502040400020003" pitchFamily="34" charset="0"/>
              </a:rPr>
              <a:t>Kepemimpinan </a:t>
            </a:r>
            <a:r>
              <a:rPr lang="id-ID" sz="1600" dirty="0" err="1">
                <a:solidFill>
                  <a:schemeClr val="tx2">
                    <a:lumMod val="50000"/>
                  </a:schemeClr>
                </a:solidFill>
                <a:latin typeface="Quire Sans Light" panose="020B0302040400020003" pitchFamily="34" charset="0"/>
                <a:cs typeface="Quire Sans" panose="020B0502040400020003" pitchFamily="34" charset="0"/>
              </a:rPr>
              <a:t>transaksional</a:t>
            </a:r>
            <a:r>
              <a:rPr lang="id-ID" sz="1600" dirty="0">
                <a:solidFill>
                  <a:schemeClr val="tx2">
                    <a:lumMod val="50000"/>
                  </a:schemeClr>
                </a:solidFill>
                <a:latin typeface="Quire Sans Light" panose="020B0302040400020003" pitchFamily="34" charset="0"/>
                <a:cs typeface="Quire Sans" panose="020B0502040400020003" pitchFamily="34" charset="0"/>
              </a:rPr>
              <a:t> adalah kepemimpinan yang sifatnya kontraktual. Pemimpin menawarkan sesuatu untuk mendapatkan loyalitas dari pengikutnya. Pengikut mau bekerja sama karena ada imbalan </a:t>
            </a:r>
            <a:r>
              <a:rPr lang="id-ID" sz="1600" i="1" dirty="0">
                <a:solidFill>
                  <a:schemeClr val="tx2">
                    <a:lumMod val="50000"/>
                  </a:schemeClr>
                </a:solidFill>
                <a:latin typeface="Quire Sans Light" panose="020B0302040400020003" pitchFamily="34" charset="0"/>
                <a:cs typeface="Quire Sans" panose="020B0502040400020003" pitchFamily="34" charset="0"/>
              </a:rPr>
              <a:t>(</a:t>
            </a:r>
            <a:r>
              <a:rPr lang="id-ID" sz="1600" i="1" dirty="0" err="1">
                <a:solidFill>
                  <a:schemeClr val="tx2">
                    <a:lumMod val="50000"/>
                  </a:schemeClr>
                </a:solidFill>
                <a:latin typeface="Quire Sans Light" panose="020B0302040400020003" pitchFamily="34" charset="0"/>
                <a:cs typeface="Quire Sans" panose="020B0502040400020003" pitchFamily="34" charset="0"/>
              </a:rPr>
              <a:t>reward</a:t>
            </a:r>
            <a:r>
              <a:rPr lang="id-ID" sz="1600" i="1" dirty="0">
                <a:solidFill>
                  <a:schemeClr val="tx2">
                    <a:lumMod val="50000"/>
                  </a:schemeClr>
                </a:solidFill>
                <a:latin typeface="Quire Sans Light" panose="020B0302040400020003" pitchFamily="34" charset="0"/>
                <a:cs typeface="Quire Sans" panose="020B0502040400020003" pitchFamily="34" charset="0"/>
              </a:rPr>
              <a:t>) </a:t>
            </a:r>
            <a:r>
              <a:rPr lang="id-ID" sz="1600" dirty="0">
                <a:solidFill>
                  <a:schemeClr val="tx2">
                    <a:lumMod val="50000"/>
                  </a:schemeClr>
                </a:solidFill>
                <a:latin typeface="Quire Sans Light" panose="020B0302040400020003" pitchFamily="34" charset="0"/>
                <a:cs typeface="Quire Sans" panose="020B0502040400020003" pitchFamily="34" charset="0"/>
              </a:rPr>
              <a:t>yang akan diterima dari pemimpin. Unsur-unsur dalam kepemimpinan </a:t>
            </a:r>
            <a:r>
              <a:rPr lang="id-ID" sz="1600" dirty="0" err="1">
                <a:solidFill>
                  <a:schemeClr val="tx2">
                    <a:lumMod val="50000"/>
                  </a:schemeClr>
                </a:solidFill>
                <a:latin typeface="Quire Sans Light" panose="020B0302040400020003" pitchFamily="34" charset="0"/>
                <a:cs typeface="Quire Sans" panose="020B0502040400020003" pitchFamily="34" charset="0"/>
              </a:rPr>
              <a:t>transaksional</a:t>
            </a:r>
            <a:r>
              <a:rPr lang="id-ID" sz="1600" dirty="0">
                <a:solidFill>
                  <a:schemeClr val="tx2">
                    <a:lumMod val="50000"/>
                  </a:schemeClr>
                </a:solidFill>
                <a:latin typeface="Quire Sans Light" panose="020B0302040400020003" pitchFamily="34" charset="0"/>
                <a:cs typeface="Quire Sans" panose="020B0502040400020003" pitchFamily="34" charset="0"/>
              </a:rPr>
              <a:t> antara lain sebagai berikut.</a:t>
            </a:r>
          </a:p>
          <a:p>
            <a:pPr marL="342900" indent="-342900" algn="just">
              <a:buFont typeface="+mj-lt"/>
              <a:buAutoNum type="arabicParenR"/>
            </a:pPr>
            <a:r>
              <a:rPr lang="id-ID" sz="1600" dirty="0">
                <a:solidFill>
                  <a:schemeClr val="tx2">
                    <a:lumMod val="50000"/>
                  </a:schemeClr>
                </a:solidFill>
                <a:latin typeface="Quire Sans Light" panose="020B0302040400020003" pitchFamily="34" charset="0"/>
                <a:cs typeface="Quire Sans" panose="020B0502040400020003" pitchFamily="34" charset="0"/>
              </a:rPr>
              <a:t>Unsur kerja sama antara pengikut dan pemimpin yang bersifat kontraktual.</a:t>
            </a:r>
          </a:p>
          <a:p>
            <a:pPr marL="342900" indent="-342900" algn="just">
              <a:buFont typeface="+mj-lt"/>
              <a:buAutoNum type="arabicParenR"/>
            </a:pPr>
            <a:r>
              <a:rPr lang="id-ID" sz="1600" dirty="0">
                <a:solidFill>
                  <a:schemeClr val="tx2">
                    <a:lumMod val="50000"/>
                  </a:schemeClr>
                </a:solidFill>
                <a:latin typeface="Quire Sans Light" panose="020B0302040400020003" pitchFamily="34" charset="0"/>
                <a:cs typeface="Quire Sans" panose="020B0502040400020003" pitchFamily="34" charset="0"/>
              </a:rPr>
              <a:t>Unsur-unsur prestasi yang terukur.</a:t>
            </a:r>
          </a:p>
          <a:p>
            <a:pPr marL="342900" indent="-342900" algn="just">
              <a:buFont typeface="+mj-lt"/>
              <a:buAutoNum type="arabicParenR"/>
            </a:pPr>
            <a:r>
              <a:rPr lang="id-ID" sz="1600" dirty="0">
                <a:solidFill>
                  <a:schemeClr val="tx2">
                    <a:lumMod val="50000"/>
                  </a:schemeClr>
                </a:solidFill>
                <a:latin typeface="Quire Sans Light" panose="020B0302040400020003" pitchFamily="34" charset="0"/>
                <a:cs typeface="Quire Sans" panose="020B0502040400020003" pitchFamily="34" charset="0"/>
              </a:rPr>
              <a:t>Unsur imbalan </a:t>
            </a:r>
            <a:r>
              <a:rPr lang="id-ID" sz="1600" i="1" dirty="0">
                <a:solidFill>
                  <a:schemeClr val="tx2">
                    <a:lumMod val="50000"/>
                  </a:schemeClr>
                </a:solidFill>
                <a:latin typeface="Quire Sans Light" panose="020B0302040400020003" pitchFamily="34" charset="0"/>
                <a:cs typeface="Quire Sans" panose="020B0502040400020003" pitchFamily="34" charset="0"/>
              </a:rPr>
              <a:t>(</a:t>
            </a:r>
            <a:r>
              <a:rPr lang="id-ID" sz="1600" i="1" dirty="0" err="1">
                <a:solidFill>
                  <a:schemeClr val="tx2">
                    <a:lumMod val="50000"/>
                  </a:schemeClr>
                </a:solidFill>
                <a:latin typeface="Quire Sans Light" panose="020B0302040400020003" pitchFamily="34" charset="0"/>
                <a:cs typeface="Quire Sans" panose="020B0502040400020003" pitchFamily="34" charset="0"/>
              </a:rPr>
              <a:t>reward</a:t>
            </a:r>
            <a:r>
              <a:rPr lang="id-ID" sz="1600" i="1" dirty="0">
                <a:solidFill>
                  <a:schemeClr val="tx2">
                    <a:lumMod val="50000"/>
                  </a:schemeClr>
                </a:solidFill>
                <a:latin typeface="Quire Sans Light" panose="020B0302040400020003" pitchFamily="34" charset="0"/>
                <a:cs typeface="Quire Sans" panose="020B0502040400020003" pitchFamily="34" charset="0"/>
              </a:rPr>
              <a:t>) </a:t>
            </a:r>
            <a:r>
              <a:rPr lang="id-ID" sz="1600" dirty="0">
                <a:solidFill>
                  <a:schemeClr val="tx2">
                    <a:lumMod val="50000"/>
                  </a:schemeClr>
                </a:solidFill>
                <a:latin typeface="Quire Sans Light" panose="020B0302040400020003" pitchFamily="34" charset="0"/>
                <a:cs typeface="Quire Sans" panose="020B0502040400020003" pitchFamily="34" charset="0"/>
              </a:rPr>
              <a:t>yang ditukarkan dengan loyalitas.</a:t>
            </a:r>
          </a:p>
          <a:p>
            <a:pPr marL="342900" indent="-342900" algn="just">
              <a:buFont typeface="+mj-lt"/>
              <a:buAutoNum type="arabicParenR"/>
            </a:pPr>
            <a:r>
              <a:rPr lang="id-ID" sz="1600" dirty="0">
                <a:solidFill>
                  <a:schemeClr val="tx2">
                    <a:lumMod val="50000"/>
                  </a:schemeClr>
                </a:solidFill>
                <a:latin typeface="Quire Sans Light" panose="020B0302040400020003" pitchFamily="34" charset="0"/>
                <a:cs typeface="Quire Sans" panose="020B0502040400020003" pitchFamily="34" charset="0"/>
              </a:rPr>
              <a:t>Kepemimpinan dengan pola seperti ini akan berjalan dengan baik jika ketiga unsur tersebut terpenuhi dan memenuhi harapan kedua belah pihak.</a:t>
            </a:r>
          </a:p>
        </p:txBody>
      </p:sp>
    </p:spTree>
    <p:extLst>
      <p:ext uri="{BB962C8B-B14F-4D97-AF65-F5344CB8AC3E}">
        <p14:creationId xmlns:p14="http://schemas.microsoft.com/office/powerpoint/2010/main" val="24410856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 name="Rounded Rectangle 1">
            <a:extLst>
              <a:ext uri="{FF2B5EF4-FFF2-40B4-BE49-F238E27FC236}">
                <a16:creationId xmlns:a16="http://schemas.microsoft.com/office/drawing/2014/main" id="{39EAEC36-E73B-0ACB-87C2-CB18C29D9F07}"/>
              </a:ext>
            </a:extLst>
          </p:cNvPr>
          <p:cNvSpPr/>
          <p:nvPr/>
        </p:nvSpPr>
        <p:spPr>
          <a:xfrm>
            <a:off x="442913" y="357188"/>
            <a:ext cx="685800" cy="642937"/>
          </a:xfrm>
          <a:prstGeom prst="roundRect">
            <a:avLst/>
          </a:prstGeom>
          <a:solidFill>
            <a:schemeClr val="accent2"/>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10" name="TextBox 9">
            <a:extLst>
              <a:ext uri="{FF2B5EF4-FFF2-40B4-BE49-F238E27FC236}">
                <a16:creationId xmlns:a16="http://schemas.microsoft.com/office/drawing/2014/main" id="{EA69D9E4-B4FF-2927-4BCE-9C6C4A808191}"/>
              </a:ext>
            </a:extLst>
          </p:cNvPr>
          <p:cNvSpPr txBox="1"/>
          <p:nvPr/>
        </p:nvSpPr>
        <p:spPr>
          <a:xfrm>
            <a:off x="1243011" y="493990"/>
            <a:ext cx="4672013" cy="461665"/>
          </a:xfrm>
          <a:prstGeom prst="rect">
            <a:avLst/>
          </a:prstGeom>
          <a:noFill/>
        </p:spPr>
        <p:txBody>
          <a:bodyPr wrap="square" rtlCol="0">
            <a:spAutoFit/>
          </a:bodyPr>
          <a:lstStyle/>
          <a:p>
            <a:r>
              <a:rPr lang="id-ID" sz="2400" b="1" dirty="0">
                <a:solidFill>
                  <a:schemeClr val="accent2">
                    <a:lumMod val="50000"/>
                  </a:schemeClr>
                </a:solidFill>
                <a:latin typeface="Eras Demi ITC" panose="020B0602030504020804" pitchFamily="34" charset="77"/>
              </a:rPr>
              <a:t>Organisasi</a:t>
            </a:r>
          </a:p>
        </p:txBody>
      </p:sp>
      <p:sp>
        <p:nvSpPr>
          <p:cNvPr id="11" name="TextBox 10">
            <a:extLst>
              <a:ext uri="{FF2B5EF4-FFF2-40B4-BE49-F238E27FC236}">
                <a16:creationId xmlns:a16="http://schemas.microsoft.com/office/drawing/2014/main" id="{F7457BC9-B109-B174-E7A1-2033B13F0FF2}"/>
              </a:ext>
            </a:extLst>
          </p:cNvPr>
          <p:cNvSpPr txBox="1"/>
          <p:nvPr/>
        </p:nvSpPr>
        <p:spPr>
          <a:xfrm>
            <a:off x="1327274" y="955655"/>
            <a:ext cx="10267318" cy="1323439"/>
          </a:xfrm>
          <a:prstGeom prst="rect">
            <a:avLst/>
          </a:prstGeom>
          <a:solidFill>
            <a:schemeClr val="bg1"/>
          </a:solidFill>
          <a:ln>
            <a:noFill/>
          </a:ln>
        </p:spPr>
        <p:txBody>
          <a:bodyPr wrap="square" rtlCol="0">
            <a:spAutoFit/>
          </a:bodyPr>
          <a:lstStyle/>
          <a:p>
            <a:pPr algn="just"/>
            <a:r>
              <a:rPr lang="id-ID" sz="1600" dirty="0">
                <a:latin typeface="Quire Sans Light" panose="020B0302040400020003" pitchFamily="34" charset="0"/>
              </a:rPr>
              <a:t>Menurut Sondang </a:t>
            </a:r>
            <a:r>
              <a:rPr lang="id-ID" sz="1600" dirty="0" err="1">
                <a:latin typeface="Quire Sans Light" panose="020B0302040400020003" pitchFamily="34" charset="0"/>
              </a:rPr>
              <a:t>P</a:t>
            </a:r>
            <a:r>
              <a:rPr lang="id-ID" sz="1600" dirty="0">
                <a:latin typeface="Quire Sans Light" panose="020B0302040400020003" pitchFamily="34" charset="0"/>
              </a:rPr>
              <a:t>. Siagian, organisasi adalah suatu bentuk persetujuan antara dua orang atau lebih yang bekerja bersama serta secara formal terikat dalam rangka pencapaian tujuan yang telah ditentukan dalam ikatan itu terdapat seseorang atau sekelompok orang yang disebut bawahan. Istilah organisasi memiliki dua arti umum, yaitu:</a:t>
            </a:r>
          </a:p>
          <a:p>
            <a:pPr marL="342900" indent="-342900" algn="just">
              <a:buFont typeface="+mj-lt"/>
              <a:buAutoNum type="alphaLcPeriod"/>
            </a:pPr>
            <a:r>
              <a:rPr lang="id-ID" sz="1600" dirty="0">
                <a:latin typeface="Quire Sans Light" panose="020B0302040400020003" pitchFamily="34" charset="0"/>
              </a:rPr>
              <a:t>mengacu pada suatu lembaga dan</a:t>
            </a:r>
          </a:p>
          <a:p>
            <a:pPr marL="342900" indent="-342900" algn="just">
              <a:buFont typeface="+mj-lt"/>
              <a:buAutoNum type="alphaLcPeriod"/>
            </a:pPr>
            <a:r>
              <a:rPr lang="id-ID" sz="1600" dirty="0">
                <a:latin typeface="Quire Sans Light" panose="020B0302040400020003" pitchFamily="34" charset="0"/>
              </a:rPr>
              <a:t>mengacu pada proses pengorganisasian sebagai salah satu di antara fungsi manajemen.</a:t>
            </a:r>
          </a:p>
        </p:txBody>
      </p:sp>
      <p:sp>
        <p:nvSpPr>
          <p:cNvPr id="14" name="Rounded Rectangle 13">
            <a:extLst>
              <a:ext uri="{FF2B5EF4-FFF2-40B4-BE49-F238E27FC236}">
                <a16:creationId xmlns:a16="http://schemas.microsoft.com/office/drawing/2014/main" id="{037258A8-5F29-AC26-F65B-118CA7B717C3}"/>
              </a:ext>
            </a:extLst>
          </p:cNvPr>
          <p:cNvSpPr/>
          <p:nvPr/>
        </p:nvSpPr>
        <p:spPr>
          <a:xfrm>
            <a:off x="1327274" y="2751300"/>
            <a:ext cx="2092397" cy="616945"/>
          </a:xfrm>
          <a:prstGeom prst="roundRect">
            <a:avLst>
              <a:gd name="adj" fmla="val 45238"/>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Rectangle 14">
            <a:extLst>
              <a:ext uri="{FF2B5EF4-FFF2-40B4-BE49-F238E27FC236}">
                <a16:creationId xmlns:a16="http://schemas.microsoft.com/office/drawing/2014/main" id="{27B7C738-436A-4C18-D908-D16979397DD6}"/>
              </a:ext>
            </a:extLst>
          </p:cNvPr>
          <p:cNvSpPr/>
          <p:nvPr/>
        </p:nvSpPr>
        <p:spPr>
          <a:xfrm>
            <a:off x="1334838" y="3129521"/>
            <a:ext cx="4645153" cy="242450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16" name="Rounded Rectangle 15">
            <a:extLst>
              <a:ext uri="{FF2B5EF4-FFF2-40B4-BE49-F238E27FC236}">
                <a16:creationId xmlns:a16="http://schemas.microsoft.com/office/drawing/2014/main" id="{5AABEB73-615B-30CA-B0B1-00B27DAE4F19}"/>
              </a:ext>
            </a:extLst>
          </p:cNvPr>
          <p:cNvSpPr/>
          <p:nvPr/>
        </p:nvSpPr>
        <p:spPr>
          <a:xfrm>
            <a:off x="6941875" y="2751300"/>
            <a:ext cx="2092397" cy="616945"/>
          </a:xfrm>
          <a:prstGeom prst="roundRect">
            <a:avLst>
              <a:gd name="adj" fmla="val 45238"/>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 name="Rectangle 16">
            <a:extLst>
              <a:ext uri="{FF2B5EF4-FFF2-40B4-BE49-F238E27FC236}">
                <a16:creationId xmlns:a16="http://schemas.microsoft.com/office/drawing/2014/main" id="{A3F66304-A92C-603B-8036-31E0F72DDFAE}"/>
              </a:ext>
            </a:extLst>
          </p:cNvPr>
          <p:cNvSpPr/>
          <p:nvPr/>
        </p:nvSpPr>
        <p:spPr>
          <a:xfrm>
            <a:off x="6949439" y="3129522"/>
            <a:ext cx="4645153" cy="242450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700" b="1" dirty="0">
              <a:solidFill>
                <a:schemeClr val="bg2">
                  <a:lumMod val="10000"/>
                </a:schemeClr>
              </a:solidFill>
              <a:latin typeface="Quire Sans" panose="020B0502040400020003" pitchFamily="34" charset="0"/>
              <a:cs typeface="Quire Sans" panose="020B0502040400020003" pitchFamily="34" charset="0"/>
            </a:endParaRPr>
          </a:p>
        </p:txBody>
      </p:sp>
      <p:sp>
        <p:nvSpPr>
          <p:cNvPr id="18" name="TextBox 17">
            <a:extLst>
              <a:ext uri="{FF2B5EF4-FFF2-40B4-BE49-F238E27FC236}">
                <a16:creationId xmlns:a16="http://schemas.microsoft.com/office/drawing/2014/main" id="{40B76C48-F952-AAB1-2307-1CD6A4756110}"/>
              </a:ext>
            </a:extLst>
          </p:cNvPr>
          <p:cNvSpPr txBox="1"/>
          <p:nvPr/>
        </p:nvSpPr>
        <p:spPr>
          <a:xfrm>
            <a:off x="1257623" y="2785233"/>
            <a:ext cx="2210816" cy="338554"/>
          </a:xfrm>
          <a:prstGeom prst="rect">
            <a:avLst/>
          </a:prstGeom>
          <a:noFill/>
        </p:spPr>
        <p:txBody>
          <a:bodyPr wrap="square" rtlCol="0">
            <a:spAutoFit/>
          </a:bodyPr>
          <a:lstStyle/>
          <a:p>
            <a:pPr algn="ctr"/>
            <a:r>
              <a:rPr lang="id-ID" sz="1600" b="1" dirty="0">
                <a:solidFill>
                  <a:schemeClr val="bg2">
                    <a:lumMod val="10000"/>
                  </a:schemeClr>
                </a:solidFill>
                <a:latin typeface="Quire Sans" panose="020B0502040400020003" pitchFamily="34" charset="0"/>
                <a:cs typeface="Quire Sans" panose="020B0502040400020003" pitchFamily="34" charset="0"/>
              </a:rPr>
              <a:t>Unsur Organisasi</a:t>
            </a:r>
          </a:p>
        </p:txBody>
      </p:sp>
      <p:sp>
        <p:nvSpPr>
          <p:cNvPr id="19" name="TextBox 18">
            <a:extLst>
              <a:ext uri="{FF2B5EF4-FFF2-40B4-BE49-F238E27FC236}">
                <a16:creationId xmlns:a16="http://schemas.microsoft.com/office/drawing/2014/main" id="{183037DF-8A67-61B9-A4E8-F15D9D765857}"/>
              </a:ext>
            </a:extLst>
          </p:cNvPr>
          <p:cNvSpPr txBox="1"/>
          <p:nvPr/>
        </p:nvSpPr>
        <p:spPr>
          <a:xfrm>
            <a:off x="6882665" y="2764644"/>
            <a:ext cx="2210816" cy="338554"/>
          </a:xfrm>
          <a:prstGeom prst="rect">
            <a:avLst/>
          </a:prstGeom>
          <a:noFill/>
        </p:spPr>
        <p:txBody>
          <a:bodyPr wrap="square" rtlCol="0">
            <a:spAutoFit/>
          </a:bodyPr>
          <a:lstStyle/>
          <a:p>
            <a:pPr algn="ctr"/>
            <a:r>
              <a:rPr lang="id-ID" sz="1600" b="1" dirty="0">
                <a:solidFill>
                  <a:schemeClr val="bg2">
                    <a:lumMod val="10000"/>
                  </a:schemeClr>
                </a:solidFill>
                <a:latin typeface="Quire Sans" panose="020B0502040400020003" pitchFamily="34" charset="0"/>
                <a:cs typeface="Quire Sans" panose="020B0502040400020003" pitchFamily="34" charset="0"/>
              </a:rPr>
              <a:t>Ciri-ciri Organisasi</a:t>
            </a:r>
          </a:p>
        </p:txBody>
      </p:sp>
      <p:sp>
        <p:nvSpPr>
          <p:cNvPr id="20" name="TextBox 19">
            <a:extLst>
              <a:ext uri="{FF2B5EF4-FFF2-40B4-BE49-F238E27FC236}">
                <a16:creationId xmlns:a16="http://schemas.microsoft.com/office/drawing/2014/main" id="{A7D9C789-57E7-B425-0E4C-5487CD50E0F5}"/>
              </a:ext>
            </a:extLst>
          </p:cNvPr>
          <p:cNvSpPr txBox="1"/>
          <p:nvPr/>
        </p:nvSpPr>
        <p:spPr>
          <a:xfrm>
            <a:off x="1422400" y="3184747"/>
            <a:ext cx="4492624" cy="2308324"/>
          </a:xfrm>
          <a:prstGeom prst="rect">
            <a:avLst/>
          </a:prstGeom>
          <a:noFill/>
        </p:spPr>
        <p:txBody>
          <a:bodyPr wrap="square" rtlCol="0">
            <a:spAutoFit/>
          </a:bodyPr>
          <a:lstStyle/>
          <a:p>
            <a:pPr marL="342900" indent="-342900" algn="just">
              <a:buFont typeface="+mj-lt"/>
              <a:buAutoNum type="alphaLcPeriod"/>
            </a:pPr>
            <a:r>
              <a:rPr lang="id-ID" sz="1600" dirty="0">
                <a:latin typeface="Quire Sans Light" panose="020B0302040400020003" pitchFamily="34" charset="0"/>
              </a:rPr>
              <a:t>Anggota organisasi, terdiri atas pemimpin dan orang-orang yang bekerja di bawahnya.</a:t>
            </a:r>
          </a:p>
          <a:p>
            <a:pPr marL="342900" indent="-342900" algn="just">
              <a:buFont typeface="+mj-lt"/>
              <a:buAutoNum type="alphaLcPeriod"/>
            </a:pPr>
            <a:r>
              <a:rPr lang="id-ID" sz="1600" dirty="0">
                <a:latin typeface="Quire Sans Light" panose="020B0302040400020003" pitchFamily="34" charset="0"/>
              </a:rPr>
              <a:t>Kerja sama mewujudkan tujuan organisasi.</a:t>
            </a:r>
          </a:p>
          <a:p>
            <a:pPr marL="342900" indent="-342900" algn="just">
              <a:buFont typeface="+mj-lt"/>
              <a:buAutoNum type="alphaLcPeriod"/>
            </a:pPr>
            <a:r>
              <a:rPr lang="id-ID" sz="1600" dirty="0">
                <a:latin typeface="Quire Sans Light" panose="020B0302040400020003" pitchFamily="34" charset="0"/>
              </a:rPr>
              <a:t>Lingkungan, kondisi sosial, budaya, ekonomi, dan teknologi sebagai pendukung mencapai tujuan organisasi.</a:t>
            </a:r>
          </a:p>
          <a:p>
            <a:pPr marL="342900" indent="-342900" algn="just">
              <a:buFont typeface="+mj-lt"/>
              <a:buAutoNum type="alphaLcPeriod"/>
            </a:pPr>
            <a:r>
              <a:rPr lang="id-ID" sz="1600" dirty="0">
                <a:latin typeface="Quire Sans Light" panose="020B0302040400020003" pitchFamily="34" charset="0"/>
              </a:rPr>
              <a:t>Peralatan sebagai sarana mencapai tujuan.</a:t>
            </a:r>
          </a:p>
          <a:p>
            <a:pPr marL="342900" indent="-342900" algn="just">
              <a:buFont typeface="+mj-lt"/>
              <a:buAutoNum type="alphaLcPeriod"/>
            </a:pPr>
            <a:r>
              <a:rPr lang="id-ID" sz="1600" dirty="0">
                <a:latin typeface="Quire Sans Light" panose="020B0302040400020003" pitchFamily="34" charset="0"/>
              </a:rPr>
              <a:t>Komunikasi, unsur yang memengaruhi anggota saling bekerja sama.</a:t>
            </a:r>
          </a:p>
        </p:txBody>
      </p:sp>
      <p:sp>
        <p:nvSpPr>
          <p:cNvPr id="21" name="TextBox 20">
            <a:extLst>
              <a:ext uri="{FF2B5EF4-FFF2-40B4-BE49-F238E27FC236}">
                <a16:creationId xmlns:a16="http://schemas.microsoft.com/office/drawing/2014/main" id="{22A149B3-8E01-D363-AF92-23FC048088A1}"/>
              </a:ext>
            </a:extLst>
          </p:cNvPr>
          <p:cNvSpPr txBox="1"/>
          <p:nvPr/>
        </p:nvSpPr>
        <p:spPr>
          <a:xfrm>
            <a:off x="7120925" y="3550384"/>
            <a:ext cx="4302180" cy="1569660"/>
          </a:xfrm>
          <a:prstGeom prst="rect">
            <a:avLst/>
          </a:prstGeom>
          <a:noFill/>
        </p:spPr>
        <p:txBody>
          <a:bodyPr wrap="square" rtlCol="0">
            <a:spAutoFit/>
          </a:bodyPr>
          <a:lstStyle/>
          <a:p>
            <a:pPr marL="342900" indent="-342900" algn="just">
              <a:buFont typeface="+mj-lt"/>
              <a:buAutoNum type="alphaLcPeriod"/>
            </a:pPr>
            <a:r>
              <a:rPr lang="id-ID" sz="1600" dirty="0">
                <a:latin typeface="Quire Sans Light" panose="020B0302040400020003" pitchFamily="34" charset="0"/>
              </a:rPr>
              <a:t>Mempunyai tujuan dan sasaran.</a:t>
            </a:r>
          </a:p>
          <a:p>
            <a:pPr marL="342900" indent="-342900" algn="just">
              <a:buFont typeface="+mj-lt"/>
              <a:buAutoNum type="alphaLcPeriod"/>
            </a:pPr>
            <a:r>
              <a:rPr lang="id-ID" sz="1600" dirty="0">
                <a:latin typeface="Quire Sans Light" panose="020B0302040400020003" pitchFamily="34" charset="0"/>
              </a:rPr>
              <a:t>Mempunyai keterikatan formal dan tata tertib yang harus ditaati.</a:t>
            </a:r>
          </a:p>
          <a:p>
            <a:pPr marL="342900" indent="-342900" algn="just">
              <a:buFont typeface="+mj-lt"/>
              <a:buAutoNum type="alphaLcPeriod"/>
            </a:pPr>
            <a:r>
              <a:rPr lang="id-ID" sz="1600" dirty="0">
                <a:latin typeface="Quire Sans Light" panose="020B0302040400020003" pitchFamily="34" charset="0"/>
              </a:rPr>
              <a:t>Adanya kerja sama dari anggota organisasi.</a:t>
            </a:r>
          </a:p>
          <a:p>
            <a:pPr marL="342900" indent="-342900" algn="just">
              <a:buFont typeface="+mj-lt"/>
              <a:buAutoNum type="alphaLcPeriod"/>
            </a:pPr>
            <a:r>
              <a:rPr lang="id-ID" sz="1600" dirty="0">
                <a:latin typeface="Quire Sans Light" panose="020B0302040400020003" pitchFamily="34" charset="0"/>
              </a:rPr>
              <a:t>Mempunyai koordinasi tugas dan wewenang.</a:t>
            </a:r>
          </a:p>
        </p:txBody>
      </p:sp>
    </p:spTree>
    <p:extLst>
      <p:ext uri="{BB962C8B-B14F-4D97-AF65-F5344CB8AC3E}">
        <p14:creationId xmlns:p14="http://schemas.microsoft.com/office/powerpoint/2010/main" val="38719902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807D3E6-3A5C-6A11-4DB3-4E9967AC5D06}"/>
              </a:ext>
            </a:extLst>
          </p:cNvPr>
          <p:cNvSpPr/>
          <p:nvPr/>
        </p:nvSpPr>
        <p:spPr>
          <a:xfrm>
            <a:off x="2299716" y="3458278"/>
            <a:ext cx="8709660" cy="209180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a:extLst>
              <a:ext uri="{FF2B5EF4-FFF2-40B4-BE49-F238E27FC236}">
                <a16:creationId xmlns:a16="http://schemas.microsoft.com/office/drawing/2014/main" id="{A3CFD84A-7DF4-47CB-B7EC-FB0318869CF9}"/>
              </a:ext>
            </a:extLst>
          </p:cNvPr>
          <p:cNvSpPr/>
          <p:nvPr/>
        </p:nvSpPr>
        <p:spPr>
          <a:xfrm>
            <a:off x="2299716" y="1459246"/>
            <a:ext cx="8709660" cy="171372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 name="Rounded Rectangle 1">
            <a:extLst>
              <a:ext uri="{FF2B5EF4-FFF2-40B4-BE49-F238E27FC236}">
                <a16:creationId xmlns:a16="http://schemas.microsoft.com/office/drawing/2014/main" id="{A67E0202-2097-6519-5614-39B5033CA185}"/>
              </a:ext>
            </a:extLst>
          </p:cNvPr>
          <p:cNvSpPr/>
          <p:nvPr/>
        </p:nvSpPr>
        <p:spPr>
          <a:xfrm>
            <a:off x="442913" y="357188"/>
            <a:ext cx="685800" cy="642937"/>
          </a:xfrm>
          <a:prstGeom prst="roundRect">
            <a:avLst/>
          </a:prstGeom>
          <a:solidFill>
            <a:schemeClr val="accent2"/>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0" name="TextBox 9">
            <a:extLst>
              <a:ext uri="{FF2B5EF4-FFF2-40B4-BE49-F238E27FC236}">
                <a16:creationId xmlns:a16="http://schemas.microsoft.com/office/drawing/2014/main" id="{C5EF95D1-6882-6206-FE8E-E97A036ACB4A}"/>
              </a:ext>
            </a:extLst>
          </p:cNvPr>
          <p:cNvSpPr txBox="1"/>
          <p:nvPr/>
        </p:nvSpPr>
        <p:spPr>
          <a:xfrm>
            <a:off x="1243011" y="493990"/>
            <a:ext cx="4672013" cy="461665"/>
          </a:xfrm>
          <a:prstGeom prst="rect">
            <a:avLst/>
          </a:prstGeom>
          <a:noFill/>
        </p:spPr>
        <p:txBody>
          <a:bodyPr wrap="square" rtlCol="0">
            <a:spAutoFit/>
          </a:bodyPr>
          <a:lstStyle/>
          <a:p>
            <a:r>
              <a:rPr lang="id-ID" sz="2400" b="1" dirty="0">
                <a:solidFill>
                  <a:schemeClr val="accent2">
                    <a:lumMod val="50000"/>
                  </a:schemeClr>
                </a:solidFill>
                <a:latin typeface="Eras Demi ITC" panose="020B0602030504020804" pitchFamily="34" charset="77"/>
              </a:rPr>
              <a:t>Jejaring Sosial</a:t>
            </a:r>
          </a:p>
        </p:txBody>
      </p:sp>
      <p:pic>
        <p:nvPicPr>
          <p:cNvPr id="12" name="Picture 11">
            <a:extLst>
              <a:ext uri="{FF2B5EF4-FFF2-40B4-BE49-F238E27FC236}">
                <a16:creationId xmlns:a16="http://schemas.microsoft.com/office/drawing/2014/main" id="{5A990599-FC45-8A75-E85E-72DEB1F25384}"/>
              </a:ext>
            </a:extLst>
          </p:cNvPr>
          <p:cNvPicPr>
            <a:picLocks noChangeAspect="1"/>
          </p:cNvPicPr>
          <p:nvPr/>
        </p:nvPicPr>
        <p:blipFill>
          <a:blip r:embed="rId5"/>
          <a:stretch>
            <a:fillRect/>
          </a:stretch>
        </p:blipFill>
        <p:spPr>
          <a:xfrm>
            <a:off x="597408" y="1787979"/>
            <a:ext cx="3404616" cy="3404616"/>
          </a:xfrm>
          <a:prstGeom prst="rect">
            <a:avLst/>
          </a:prstGeom>
        </p:spPr>
      </p:pic>
      <p:sp>
        <p:nvSpPr>
          <p:cNvPr id="15" name="TextBox 14">
            <a:extLst>
              <a:ext uri="{FF2B5EF4-FFF2-40B4-BE49-F238E27FC236}">
                <a16:creationId xmlns:a16="http://schemas.microsoft.com/office/drawing/2014/main" id="{3AB1F8CD-9291-6DFB-F0E9-109E191222BA}"/>
              </a:ext>
            </a:extLst>
          </p:cNvPr>
          <p:cNvSpPr txBox="1"/>
          <p:nvPr/>
        </p:nvSpPr>
        <p:spPr>
          <a:xfrm>
            <a:off x="4026408" y="1663446"/>
            <a:ext cx="6800088" cy="1323439"/>
          </a:xfrm>
          <a:prstGeom prst="rect">
            <a:avLst/>
          </a:prstGeom>
          <a:noFill/>
        </p:spPr>
        <p:txBody>
          <a:bodyPr wrap="square" rtlCol="0">
            <a:spAutoFit/>
          </a:bodyPr>
          <a:lstStyle/>
          <a:p>
            <a:pPr algn="just"/>
            <a:r>
              <a:rPr lang="id-ID" sz="1600" dirty="0">
                <a:solidFill>
                  <a:schemeClr val="tx2">
                    <a:lumMod val="50000"/>
                  </a:schemeClr>
                </a:solidFill>
                <a:latin typeface="Quire Sans Light" panose="020B0302040400020003" pitchFamily="34" charset="0"/>
              </a:rPr>
              <a:t>Dalam sosiologi, jejaring sosial dijelaskan sebagai seluruh hubungan, baik langsung maupun tidak langsung, antara satu orang atau kelompok dengan orang atau kelompok lain. Hubungan yang terjalin melalui media sosial, seperti Facebook, Instagram, Twitter, dan </a:t>
            </a:r>
            <a:r>
              <a:rPr lang="id-ID" sz="1600" dirty="0" err="1">
                <a:solidFill>
                  <a:schemeClr val="tx2">
                    <a:lumMod val="50000"/>
                  </a:schemeClr>
                </a:solidFill>
                <a:latin typeface="Quire Sans Light" panose="020B0302040400020003" pitchFamily="34" charset="0"/>
              </a:rPr>
              <a:t>TikTok</a:t>
            </a:r>
            <a:r>
              <a:rPr lang="id-ID" sz="1600" dirty="0">
                <a:solidFill>
                  <a:schemeClr val="tx2">
                    <a:lumMod val="50000"/>
                  </a:schemeClr>
                </a:solidFill>
                <a:latin typeface="Quire Sans Light" panose="020B0302040400020003" pitchFamily="34" charset="0"/>
              </a:rPr>
              <a:t> memungkinkan individu untuk berhubungan dengan orang-orang di luar lingkungan keluarga atau temannya.</a:t>
            </a:r>
          </a:p>
        </p:txBody>
      </p:sp>
      <p:sp>
        <p:nvSpPr>
          <p:cNvPr id="11" name="TextBox 10">
            <a:extLst>
              <a:ext uri="{FF2B5EF4-FFF2-40B4-BE49-F238E27FC236}">
                <a16:creationId xmlns:a16="http://schemas.microsoft.com/office/drawing/2014/main" id="{FA2807B9-7F40-B061-915B-8B3861E1CD99}"/>
              </a:ext>
            </a:extLst>
          </p:cNvPr>
          <p:cNvSpPr txBox="1"/>
          <p:nvPr/>
        </p:nvSpPr>
        <p:spPr>
          <a:xfrm>
            <a:off x="4105656" y="3582872"/>
            <a:ext cx="6800088" cy="1815882"/>
          </a:xfrm>
          <a:prstGeom prst="rect">
            <a:avLst/>
          </a:prstGeom>
          <a:noFill/>
        </p:spPr>
        <p:txBody>
          <a:bodyPr wrap="square" rtlCol="0">
            <a:spAutoFit/>
          </a:bodyPr>
          <a:lstStyle/>
          <a:p>
            <a:pPr algn="just"/>
            <a:r>
              <a:rPr lang="id-ID" sz="1600" dirty="0">
                <a:solidFill>
                  <a:schemeClr val="tx2">
                    <a:lumMod val="50000"/>
                  </a:schemeClr>
                </a:solidFill>
                <a:latin typeface="Quire Sans Light" panose="020B0302040400020003" pitchFamily="34" charset="0"/>
              </a:rPr>
              <a:t>Melalui jejaring sosial, seseorang dapat </a:t>
            </a:r>
            <a:r>
              <a:rPr lang="id-ID" sz="1600" dirty="0" err="1">
                <a:solidFill>
                  <a:schemeClr val="tx2">
                    <a:lumMod val="50000"/>
                  </a:schemeClr>
                </a:solidFill>
                <a:latin typeface="Quire Sans Light" panose="020B0302040400020003" pitchFamily="34" charset="0"/>
              </a:rPr>
              <a:t>mempeluas</a:t>
            </a:r>
            <a:r>
              <a:rPr lang="id-ID" sz="1600" dirty="0">
                <a:solidFill>
                  <a:schemeClr val="tx2">
                    <a:lumMod val="50000"/>
                  </a:schemeClr>
                </a:solidFill>
                <a:latin typeface="Quire Sans Light" panose="020B0302040400020003" pitchFamily="34" charset="0"/>
              </a:rPr>
              <a:t> pergaulannya serta memudahkan penerimaan dan penyebaran informasi. Berikut ini adalah beberapa fungsi jejaring sosial.</a:t>
            </a:r>
          </a:p>
          <a:p>
            <a:pPr marL="342900" indent="-342900" algn="just">
              <a:buFont typeface="+mj-lt"/>
              <a:buAutoNum type="alphaLcPeriod"/>
            </a:pPr>
            <a:r>
              <a:rPr lang="id-ID" sz="1600" dirty="0">
                <a:solidFill>
                  <a:schemeClr val="tx2">
                    <a:lumMod val="50000"/>
                  </a:schemeClr>
                </a:solidFill>
                <a:latin typeface="Quire Sans Light" panose="020B0302040400020003" pitchFamily="34" charset="0"/>
              </a:rPr>
              <a:t>Berguna bagi individu maupun kelompok yang menginginkan suatu kemajuan.</a:t>
            </a:r>
          </a:p>
          <a:p>
            <a:pPr marL="342900" indent="-342900" algn="just">
              <a:buFont typeface="+mj-lt"/>
              <a:buAutoNum type="alphaLcPeriod"/>
            </a:pPr>
            <a:r>
              <a:rPr lang="id-ID" sz="1600" dirty="0">
                <a:solidFill>
                  <a:schemeClr val="tx2">
                    <a:lumMod val="50000"/>
                  </a:schemeClr>
                </a:solidFill>
                <a:latin typeface="Quire Sans Light" panose="020B0302040400020003" pitchFamily="34" charset="0"/>
              </a:rPr>
              <a:t>Mengembangkan efektivitas dalam gagasan baru.</a:t>
            </a:r>
          </a:p>
          <a:p>
            <a:pPr marL="342900" indent="-342900" algn="just">
              <a:buFont typeface="+mj-lt"/>
              <a:buAutoNum type="alphaLcPeriod"/>
            </a:pPr>
            <a:r>
              <a:rPr lang="id-ID" sz="1600" dirty="0">
                <a:solidFill>
                  <a:schemeClr val="tx2">
                    <a:lumMod val="50000"/>
                  </a:schemeClr>
                </a:solidFill>
                <a:latin typeface="Quire Sans Light" panose="020B0302040400020003" pitchFamily="34" charset="0"/>
              </a:rPr>
              <a:t>Membentuk jalinan kerja sama </a:t>
            </a:r>
            <a:r>
              <a:rPr lang="id-ID" sz="1600" dirty="0" err="1">
                <a:solidFill>
                  <a:schemeClr val="tx2">
                    <a:lumMod val="50000"/>
                  </a:schemeClr>
                </a:solidFill>
                <a:latin typeface="Quire Sans Light" panose="020B0302040400020003" pitchFamily="34" charset="0"/>
              </a:rPr>
              <a:t>antarindividu</a:t>
            </a:r>
            <a:r>
              <a:rPr lang="id-ID" sz="1600" dirty="0">
                <a:solidFill>
                  <a:schemeClr val="tx2">
                    <a:lumMod val="50000"/>
                  </a:schemeClr>
                </a:solidFill>
                <a:latin typeface="Quire Sans Light" panose="020B0302040400020003" pitchFamily="34" charset="0"/>
              </a:rPr>
              <a:t> maupun kelompok.</a:t>
            </a:r>
          </a:p>
        </p:txBody>
      </p:sp>
    </p:spTree>
    <p:extLst>
      <p:ext uri="{BB962C8B-B14F-4D97-AF65-F5344CB8AC3E}">
        <p14:creationId xmlns:p14="http://schemas.microsoft.com/office/powerpoint/2010/main" val="11044520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380DDDE0-2DB6-D2FA-7155-EB73527BB007}"/>
              </a:ext>
            </a:extLst>
          </p:cNvPr>
          <p:cNvSpPr/>
          <p:nvPr/>
        </p:nvSpPr>
        <p:spPr>
          <a:xfrm>
            <a:off x="442913" y="357188"/>
            <a:ext cx="685800" cy="642937"/>
          </a:xfrm>
          <a:prstGeom prst="roundRect">
            <a:avLst/>
          </a:prstGeom>
          <a:solidFill>
            <a:schemeClr val="accent2"/>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4.</a:t>
            </a:r>
          </a:p>
        </p:txBody>
      </p:sp>
      <p:sp>
        <p:nvSpPr>
          <p:cNvPr id="10" name="TextBox 9">
            <a:extLst>
              <a:ext uri="{FF2B5EF4-FFF2-40B4-BE49-F238E27FC236}">
                <a16:creationId xmlns:a16="http://schemas.microsoft.com/office/drawing/2014/main" id="{86E64722-612F-2B9A-4F13-4F3E33090F37}"/>
              </a:ext>
            </a:extLst>
          </p:cNvPr>
          <p:cNvSpPr txBox="1"/>
          <p:nvPr/>
        </p:nvSpPr>
        <p:spPr>
          <a:xfrm>
            <a:off x="1243011" y="493990"/>
            <a:ext cx="4672013" cy="461665"/>
          </a:xfrm>
          <a:prstGeom prst="rect">
            <a:avLst/>
          </a:prstGeom>
          <a:noFill/>
        </p:spPr>
        <p:txBody>
          <a:bodyPr wrap="square" rtlCol="0">
            <a:spAutoFit/>
          </a:bodyPr>
          <a:lstStyle/>
          <a:p>
            <a:r>
              <a:rPr lang="id-ID" sz="2400" b="1" dirty="0">
                <a:solidFill>
                  <a:schemeClr val="accent2">
                    <a:lumMod val="50000"/>
                  </a:schemeClr>
                </a:solidFill>
                <a:latin typeface="Eras Demi ITC" panose="020B0602030504020804" pitchFamily="34" charset="77"/>
              </a:rPr>
              <a:t>Konformitas</a:t>
            </a:r>
          </a:p>
        </p:txBody>
      </p:sp>
      <p:sp>
        <p:nvSpPr>
          <p:cNvPr id="11" name="Terminator 10">
            <a:extLst>
              <a:ext uri="{FF2B5EF4-FFF2-40B4-BE49-F238E27FC236}">
                <a16:creationId xmlns:a16="http://schemas.microsoft.com/office/drawing/2014/main" id="{7D96463D-A058-640B-0F34-A24E9BCF8DC6}"/>
              </a:ext>
            </a:extLst>
          </p:cNvPr>
          <p:cNvSpPr/>
          <p:nvPr/>
        </p:nvSpPr>
        <p:spPr>
          <a:xfrm>
            <a:off x="1280160" y="1286411"/>
            <a:ext cx="1259675" cy="554425"/>
          </a:xfrm>
          <a:prstGeom prst="flowChartTerminator">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rminator 11">
            <a:extLst>
              <a:ext uri="{FF2B5EF4-FFF2-40B4-BE49-F238E27FC236}">
                <a16:creationId xmlns:a16="http://schemas.microsoft.com/office/drawing/2014/main" id="{EDE39A36-16C6-A85A-C6BA-DA0DA7775C51}"/>
              </a:ext>
            </a:extLst>
          </p:cNvPr>
          <p:cNvSpPr/>
          <p:nvPr/>
        </p:nvSpPr>
        <p:spPr>
          <a:xfrm>
            <a:off x="2115977" y="1286411"/>
            <a:ext cx="1259675" cy="554425"/>
          </a:xfrm>
          <a:prstGeom prst="flowChartTerminator">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rminator 12">
            <a:extLst>
              <a:ext uri="{FF2B5EF4-FFF2-40B4-BE49-F238E27FC236}">
                <a16:creationId xmlns:a16="http://schemas.microsoft.com/office/drawing/2014/main" id="{C0D8C2AD-44F6-5900-838C-26A0367F5D16}"/>
              </a:ext>
            </a:extLst>
          </p:cNvPr>
          <p:cNvSpPr/>
          <p:nvPr/>
        </p:nvSpPr>
        <p:spPr>
          <a:xfrm>
            <a:off x="2951794" y="1286268"/>
            <a:ext cx="1259675" cy="554425"/>
          </a:xfrm>
          <a:prstGeom prst="flowChartTerminator">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a:extLst>
              <a:ext uri="{FF2B5EF4-FFF2-40B4-BE49-F238E27FC236}">
                <a16:creationId xmlns:a16="http://schemas.microsoft.com/office/drawing/2014/main" id="{A89477C9-DD75-0CBB-008D-CA3E131DD216}"/>
              </a:ext>
            </a:extLst>
          </p:cNvPr>
          <p:cNvSpPr/>
          <p:nvPr/>
        </p:nvSpPr>
        <p:spPr>
          <a:xfrm>
            <a:off x="1308682" y="1676509"/>
            <a:ext cx="9120108" cy="3340656"/>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d-ID" sz="1600" dirty="0">
              <a:latin typeface="Quire Sans Light" panose="020B0302040400020003" pitchFamily="34" charset="0"/>
            </a:endParaRPr>
          </a:p>
        </p:txBody>
      </p:sp>
      <p:sp>
        <p:nvSpPr>
          <p:cNvPr id="15" name="TextBox 14">
            <a:extLst>
              <a:ext uri="{FF2B5EF4-FFF2-40B4-BE49-F238E27FC236}">
                <a16:creationId xmlns:a16="http://schemas.microsoft.com/office/drawing/2014/main" id="{B60E38C1-9017-C72A-382A-CB1F8B20AFC5}"/>
              </a:ext>
            </a:extLst>
          </p:cNvPr>
          <p:cNvSpPr txBox="1"/>
          <p:nvPr/>
        </p:nvSpPr>
        <p:spPr>
          <a:xfrm>
            <a:off x="1422399" y="1840693"/>
            <a:ext cx="8751747" cy="1323439"/>
          </a:xfrm>
          <a:prstGeom prst="rect">
            <a:avLst/>
          </a:prstGeom>
          <a:noFill/>
        </p:spPr>
        <p:txBody>
          <a:bodyPr wrap="square" rtlCol="0">
            <a:spAutoFit/>
          </a:bodyPr>
          <a:lstStyle/>
          <a:p>
            <a:pPr algn="just"/>
            <a:r>
              <a:rPr lang="id-ID" sz="1600" dirty="0">
                <a:latin typeface="Quire Sans Light" panose="020B0302040400020003" pitchFamily="34" charset="0"/>
              </a:rPr>
              <a:t>Menurut </a:t>
            </a:r>
            <a:r>
              <a:rPr lang="id-ID" sz="1600" b="1" dirty="0">
                <a:latin typeface="Quire Sans" panose="020B0502040400020003" pitchFamily="34" charset="0"/>
                <a:cs typeface="Quire Sans" panose="020B0502040400020003" pitchFamily="34" charset="0"/>
              </a:rPr>
              <a:t>Jon M. </a:t>
            </a:r>
            <a:r>
              <a:rPr lang="id-ID" sz="1600" b="1" dirty="0" err="1">
                <a:latin typeface="Quire Sans" panose="020B0502040400020003" pitchFamily="34" charset="0"/>
                <a:cs typeface="Quire Sans" panose="020B0502040400020003" pitchFamily="34" charset="0"/>
              </a:rPr>
              <a:t>Shepard</a:t>
            </a:r>
            <a:r>
              <a:rPr lang="id-ID" sz="1600" dirty="0">
                <a:latin typeface="Quire Sans Light" panose="020B0302040400020003" pitchFamily="34" charset="0"/>
              </a:rPr>
              <a:t>, konformitas merupakan bentuk interaksi ketika seseorang berperilaku terhadap orang lain sesuai dengan harapan kelompok atau masyarakat tempat tinggalnya. Konformitas berarti proses penyesuaian diri dalam masyarakat dengan cara menaati norma dan nilai yang dianut masyarakat. Pada dasarnya, kita semua cenderung bersifat </a:t>
            </a:r>
            <a:r>
              <a:rPr lang="id-ID" sz="1600" dirty="0" err="1">
                <a:latin typeface="Quire Sans Light" panose="020B0302040400020003" pitchFamily="34" charset="0"/>
              </a:rPr>
              <a:t>konformis</a:t>
            </a:r>
            <a:r>
              <a:rPr lang="id-ID" sz="1600" dirty="0">
                <a:latin typeface="Quire Sans Light" panose="020B0302040400020003" pitchFamily="34" charset="0"/>
              </a:rPr>
              <a:t>, menyesuaikan diri dengan orang lain atau dengan kelompok kita berinteraksi sehari-hari.</a:t>
            </a:r>
          </a:p>
        </p:txBody>
      </p:sp>
      <p:sp>
        <p:nvSpPr>
          <p:cNvPr id="16" name="TextBox 15">
            <a:extLst>
              <a:ext uri="{FF2B5EF4-FFF2-40B4-BE49-F238E27FC236}">
                <a16:creationId xmlns:a16="http://schemas.microsoft.com/office/drawing/2014/main" id="{94339796-A2BF-9A05-F792-5DF0369A8C8F}"/>
              </a:ext>
            </a:extLst>
          </p:cNvPr>
          <p:cNvSpPr txBox="1"/>
          <p:nvPr/>
        </p:nvSpPr>
        <p:spPr>
          <a:xfrm>
            <a:off x="1422399" y="3443646"/>
            <a:ext cx="7732610" cy="1323439"/>
          </a:xfrm>
          <a:prstGeom prst="rect">
            <a:avLst/>
          </a:prstGeom>
          <a:noFill/>
        </p:spPr>
        <p:txBody>
          <a:bodyPr wrap="square" rtlCol="0">
            <a:spAutoFit/>
          </a:bodyPr>
          <a:lstStyle/>
          <a:p>
            <a:pPr algn="just"/>
            <a:r>
              <a:rPr lang="id-ID" sz="1600" dirty="0">
                <a:latin typeface="Quire Sans Light" panose="020B0302040400020003" pitchFamily="34" charset="0"/>
              </a:rPr>
              <a:t>Konformitas pada masyarakat tradisional berbeda dengan masyarakat modern. Konformitas masyarakat tradisional terhadap norma dan nilai sosial yang berlaku sangat kuat. Sementara pada masyarakat modern, anggota-anggotanya selalu berusaha menyesuaikan diri dengan perubahan-perubahan. Oleh karena itu, </a:t>
            </a:r>
            <a:r>
              <a:rPr lang="id-ID" sz="1600" dirty="0" err="1">
                <a:latin typeface="Quire Sans Light" panose="020B0302040400020003" pitchFamily="34" charset="0"/>
              </a:rPr>
              <a:t>konnformitas</a:t>
            </a:r>
            <a:r>
              <a:rPr lang="id-ID" sz="1600" dirty="0">
                <a:latin typeface="Quire Sans Light" panose="020B0302040400020003" pitchFamily="34" charset="0"/>
              </a:rPr>
              <a:t> di daerah perkotaan sangat kecil dibandingkan dengan daerah perdesaan. </a:t>
            </a:r>
          </a:p>
        </p:txBody>
      </p:sp>
      <p:pic>
        <p:nvPicPr>
          <p:cNvPr id="20" name="Picture 19" descr="A group of people holding a puzzle piece&#10;&#10;Description automatically generated with medium confidence">
            <a:extLst>
              <a:ext uri="{FF2B5EF4-FFF2-40B4-BE49-F238E27FC236}">
                <a16:creationId xmlns:a16="http://schemas.microsoft.com/office/drawing/2014/main" id="{0D9A1DDE-FDCB-3F5E-21C9-E3EFA5D4A1A3}"/>
              </a:ext>
            </a:extLst>
          </p:cNvPr>
          <p:cNvPicPr>
            <a:picLocks noChangeAspect="1"/>
          </p:cNvPicPr>
          <p:nvPr/>
        </p:nvPicPr>
        <p:blipFill>
          <a:blip r:embed="rId2"/>
          <a:stretch>
            <a:fillRect/>
          </a:stretch>
        </p:blipFill>
        <p:spPr>
          <a:xfrm>
            <a:off x="8855907" y="3328316"/>
            <a:ext cx="3373200" cy="3373200"/>
          </a:xfrm>
          <a:prstGeom prst="rect">
            <a:avLst/>
          </a:prstGeom>
        </p:spPr>
      </p:pic>
      <p:grpSp>
        <p:nvGrpSpPr>
          <p:cNvPr id="2" name="Group 1">
            <a:extLst>
              <a:ext uri="{FF2B5EF4-FFF2-40B4-BE49-F238E27FC236}">
                <a16:creationId xmlns:a16="http://schemas.microsoft.com/office/drawing/2014/main" id="{E587F10C-44EF-F75B-2E20-68F51CD7899A}"/>
              </a:ext>
            </a:extLst>
          </p:cNvPr>
          <p:cNvGrpSpPr/>
          <p:nvPr/>
        </p:nvGrpSpPr>
        <p:grpSpPr>
          <a:xfrm>
            <a:off x="11575" y="5736169"/>
            <a:ext cx="12192000" cy="1121834"/>
            <a:chOff x="0" y="4302125"/>
            <a:chExt cx="9144000" cy="841375"/>
          </a:xfrm>
        </p:grpSpPr>
        <p:grpSp>
          <p:nvGrpSpPr>
            <p:cNvPr id="3" name="Group 2">
              <a:extLst>
                <a:ext uri="{FF2B5EF4-FFF2-40B4-BE49-F238E27FC236}">
                  <a16:creationId xmlns:a16="http://schemas.microsoft.com/office/drawing/2014/main" id="{0D802CC2-5463-ECA5-E1C3-5DC057E5AE57}"/>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5BFB718F-42FC-DAF8-0E1A-200825F00A07}"/>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FFC5225-ECDB-C55F-5EFA-BB4FDF151114}"/>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D10A84A6-6EB2-B6E4-FA4E-7596717529B9}"/>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CBBC437A-C613-1836-062B-F8CF5ED00A75}"/>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89A28209-058B-CA0B-4A0D-C3B8C0D2EAD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Tree>
    <p:extLst>
      <p:ext uri="{BB962C8B-B14F-4D97-AF65-F5344CB8AC3E}">
        <p14:creationId xmlns:p14="http://schemas.microsoft.com/office/powerpoint/2010/main" val="2052466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9F2A1A2-4763-A393-904D-ADDAC4ED4D9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637006" y="567000"/>
            <a:ext cx="7723719" cy="5724000"/>
          </a:xfrm>
          <a:prstGeom prst="flowChartOnlineStorage">
            <a:avLst/>
          </a:prstGeom>
        </p:spPr>
      </p:pic>
      <p:grpSp>
        <p:nvGrpSpPr>
          <p:cNvPr id="2" name="Group 1">
            <a:extLst>
              <a:ext uri="{FF2B5EF4-FFF2-40B4-BE49-F238E27FC236}">
                <a16:creationId xmlns:a16="http://schemas.microsoft.com/office/drawing/2014/main" id="{442181BE-AB82-F355-561E-E3B45D7F7308}"/>
              </a:ext>
            </a:extLst>
          </p:cNvPr>
          <p:cNvGrpSpPr/>
          <p:nvPr/>
        </p:nvGrpSpPr>
        <p:grpSpPr>
          <a:xfrm>
            <a:off x="0" y="5736169"/>
            <a:ext cx="12192000" cy="1121834"/>
            <a:chOff x="0" y="4302125"/>
            <a:chExt cx="9144000" cy="841375"/>
          </a:xfrm>
        </p:grpSpPr>
        <p:grpSp>
          <p:nvGrpSpPr>
            <p:cNvPr id="3" name="Group 2">
              <a:extLst>
                <a:ext uri="{FF2B5EF4-FFF2-40B4-BE49-F238E27FC236}">
                  <a16:creationId xmlns:a16="http://schemas.microsoft.com/office/drawing/2014/main" id="{E1D795ED-E7A7-78C0-BA95-B921298C00CE}"/>
                </a:ext>
              </a:extLst>
            </p:cNvPr>
            <p:cNvGrpSpPr/>
            <p:nvPr/>
          </p:nvGrpSpPr>
          <p:grpSpPr>
            <a:xfrm>
              <a:off x="0" y="4302125"/>
              <a:ext cx="9144000" cy="841375"/>
              <a:chOff x="0" y="4302125"/>
              <a:chExt cx="9144000" cy="841375"/>
            </a:xfrm>
          </p:grpSpPr>
          <p:grpSp>
            <p:nvGrpSpPr>
              <p:cNvPr id="5" name="Group 4">
                <a:extLst>
                  <a:ext uri="{FF2B5EF4-FFF2-40B4-BE49-F238E27FC236}">
                    <a16:creationId xmlns:a16="http://schemas.microsoft.com/office/drawing/2014/main" id="{62F5F49A-D71F-6A5C-89F3-BB63FA6AAB43}"/>
                  </a:ext>
                </a:extLst>
              </p:cNvPr>
              <p:cNvGrpSpPr/>
              <p:nvPr/>
            </p:nvGrpSpPr>
            <p:grpSpPr>
              <a:xfrm>
                <a:off x="0" y="4302125"/>
                <a:ext cx="9144000" cy="841375"/>
                <a:chOff x="0" y="4302125"/>
                <a:chExt cx="9144000" cy="841375"/>
              </a:xfrm>
            </p:grpSpPr>
            <p:pic>
              <p:nvPicPr>
                <p:cNvPr id="7" name="Picture 2" descr="E:\ELISA\ERLANGGA LISA\2017\TEMPLATE PPT\SMP PPKN kelas X kelompok wajib\SMP PPKN kelas X kelompok wajib.png">
                  <a:extLst>
                    <a:ext uri="{FF2B5EF4-FFF2-40B4-BE49-F238E27FC236}">
                      <a16:creationId xmlns:a16="http://schemas.microsoft.com/office/drawing/2014/main" id="{A075E040-EC2F-E9BA-A880-05EF19A35F43}"/>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8" name="TextBox 16">
                  <a:extLst>
                    <a:ext uri="{FF2B5EF4-FFF2-40B4-BE49-F238E27FC236}">
                      <a16:creationId xmlns:a16="http://schemas.microsoft.com/office/drawing/2014/main" id="{19BB321F-EDDA-A3FF-0A3A-A00654FCEFD2}"/>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6" name="Picture 5" descr="A picture containing text&#10;&#10;Description automatically generated">
                <a:extLst>
                  <a:ext uri="{FF2B5EF4-FFF2-40B4-BE49-F238E27FC236}">
                    <a16:creationId xmlns:a16="http://schemas.microsoft.com/office/drawing/2014/main" id="{33373F6D-7E0F-9AFE-A7E7-BFF30B12F88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4" name="Rectangle 3">
              <a:extLst>
                <a:ext uri="{FF2B5EF4-FFF2-40B4-BE49-F238E27FC236}">
                  <a16:creationId xmlns:a16="http://schemas.microsoft.com/office/drawing/2014/main" id="{952C5141-AAD8-5B0F-1064-465907950A36}"/>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2" name="TextBox 11">
            <a:extLst>
              <a:ext uri="{FF2B5EF4-FFF2-40B4-BE49-F238E27FC236}">
                <a16:creationId xmlns:a16="http://schemas.microsoft.com/office/drawing/2014/main" id="{6761472A-EF07-F2F1-42A4-505923A72100}"/>
              </a:ext>
            </a:extLst>
          </p:cNvPr>
          <p:cNvSpPr txBox="1"/>
          <p:nvPr/>
        </p:nvSpPr>
        <p:spPr>
          <a:xfrm>
            <a:off x="711200" y="1682368"/>
            <a:ext cx="4183380" cy="3493264"/>
          </a:xfrm>
          <a:prstGeom prst="rect">
            <a:avLst/>
          </a:prstGeom>
          <a:noFill/>
        </p:spPr>
        <p:txBody>
          <a:bodyPr wrap="square" rtlCol="0">
            <a:spAutoFit/>
          </a:bodyPr>
          <a:lstStyle/>
          <a:p>
            <a:r>
              <a:rPr lang="id-ID" sz="1700" dirty="0">
                <a:latin typeface="Baghdad" pitchFamily="2" charset="-78"/>
                <a:cs typeface="Baghdad" pitchFamily="2" charset="-78"/>
              </a:rPr>
              <a:t>Perhatikan gambar dan jawablah pertanyaan-pertanyaan berikut.</a:t>
            </a:r>
          </a:p>
          <a:p>
            <a:pPr marL="342900" indent="-342900">
              <a:buFont typeface="+mj-lt"/>
              <a:buAutoNum type="arabicPeriod"/>
            </a:pPr>
            <a:r>
              <a:rPr lang="id-ID" sz="1700" dirty="0">
                <a:latin typeface="Baghdad" pitchFamily="2" charset="-78"/>
                <a:cs typeface="Baghdad" pitchFamily="2" charset="-78"/>
              </a:rPr>
              <a:t>Apakah kumpulan orang pada gambar tersebut merupakan kelompok sosial? Jika ya, mengapa mereka disebut sebagai kelompok sosial?</a:t>
            </a:r>
          </a:p>
          <a:p>
            <a:pPr marL="342900" indent="-342900">
              <a:buFont typeface="+mj-lt"/>
              <a:buAutoNum type="arabicPeriod"/>
            </a:pPr>
            <a:r>
              <a:rPr lang="id-ID" sz="1700" dirty="0">
                <a:latin typeface="Baghdad" pitchFamily="2" charset="-78"/>
                <a:cs typeface="Baghdad" pitchFamily="2" charset="-78"/>
              </a:rPr>
              <a:t>Apa saja ciri-ciri yang dapat digunakan untuk mengidentifikasi suatu kelompok sosial?</a:t>
            </a:r>
          </a:p>
          <a:p>
            <a:pPr marL="342900" indent="-342900">
              <a:buFont typeface="+mj-lt"/>
              <a:buAutoNum type="arabicPeriod"/>
            </a:pPr>
            <a:r>
              <a:rPr lang="id-ID" sz="1700" dirty="0">
                <a:latin typeface="Baghdad" pitchFamily="2" charset="-78"/>
                <a:cs typeface="Baghdad" pitchFamily="2" charset="-78"/>
              </a:rPr>
              <a:t>Bagaimana proses terbentuknya suatu kelompok sosial?</a:t>
            </a:r>
          </a:p>
          <a:p>
            <a:pPr marL="342900" indent="-342900">
              <a:buFont typeface="+mj-lt"/>
              <a:buAutoNum type="arabicPeriod"/>
            </a:pPr>
            <a:r>
              <a:rPr lang="id-ID" sz="1700" dirty="0">
                <a:latin typeface="Baghdad" pitchFamily="2" charset="-78"/>
                <a:cs typeface="Baghdad" pitchFamily="2" charset="-78"/>
              </a:rPr>
              <a:t>Bagaimana dinamika pada kelompok sosial?</a:t>
            </a:r>
          </a:p>
        </p:txBody>
      </p:sp>
    </p:spTree>
    <p:extLst>
      <p:ext uri="{BB962C8B-B14F-4D97-AF65-F5344CB8AC3E}">
        <p14:creationId xmlns:p14="http://schemas.microsoft.com/office/powerpoint/2010/main" val="1368149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pic>
        <p:nvPicPr>
          <p:cNvPr id="13" name="Picture 12" descr="A group of people standing together&#10;&#10;Description automatically generated with medium confidence">
            <a:extLst>
              <a:ext uri="{FF2B5EF4-FFF2-40B4-BE49-F238E27FC236}">
                <a16:creationId xmlns:a16="http://schemas.microsoft.com/office/drawing/2014/main" id="{579A2686-ECCF-57AE-2DC3-80C5ACA996C8}"/>
              </a:ext>
            </a:extLst>
          </p:cNvPr>
          <p:cNvPicPr>
            <a:picLocks noChangeAspect="1"/>
          </p:cNvPicPr>
          <p:nvPr/>
        </p:nvPicPr>
        <p:blipFill>
          <a:blip r:embed="rId5"/>
          <a:stretch>
            <a:fillRect/>
          </a:stretch>
        </p:blipFill>
        <p:spPr>
          <a:xfrm>
            <a:off x="593964" y="880855"/>
            <a:ext cx="5115030" cy="4491246"/>
          </a:xfrm>
          <a:prstGeom prst="rect">
            <a:avLst/>
          </a:prstGeom>
        </p:spPr>
      </p:pic>
      <p:sp>
        <p:nvSpPr>
          <p:cNvPr id="14" name="TextBox 13">
            <a:extLst>
              <a:ext uri="{FF2B5EF4-FFF2-40B4-BE49-F238E27FC236}">
                <a16:creationId xmlns:a16="http://schemas.microsoft.com/office/drawing/2014/main" id="{50B52633-0F30-5F99-30B2-A246428E4895}"/>
              </a:ext>
            </a:extLst>
          </p:cNvPr>
          <p:cNvSpPr txBox="1"/>
          <p:nvPr/>
        </p:nvSpPr>
        <p:spPr>
          <a:xfrm>
            <a:off x="5414406" y="2834090"/>
            <a:ext cx="6472794" cy="615553"/>
          </a:xfrm>
          <a:prstGeom prst="rect">
            <a:avLst/>
          </a:prstGeom>
          <a:noFill/>
        </p:spPr>
        <p:txBody>
          <a:bodyPr wrap="square" rtlCol="0">
            <a:spAutoFit/>
          </a:bodyPr>
          <a:lstStyle/>
          <a:p>
            <a:pPr marL="514350" indent="-514350">
              <a:buFont typeface="+mj-lt"/>
              <a:buAutoNum type="alphaUcPeriod"/>
            </a:pPr>
            <a:r>
              <a:rPr lang="id-ID" sz="3400" dirty="0">
                <a:solidFill>
                  <a:srgbClr val="0168CD"/>
                </a:solidFill>
                <a:latin typeface="Cooper Black" panose="0208090404030B020404" pitchFamily="18" charset="77"/>
                <a:ea typeface="Dotum" panose="020B0600000101010101" pitchFamily="34" charset="-127"/>
              </a:rPr>
              <a:t>Hakikat Kelompok Sosial</a:t>
            </a:r>
          </a:p>
        </p:txBody>
      </p:sp>
    </p:spTree>
    <p:extLst>
      <p:ext uri="{BB962C8B-B14F-4D97-AF65-F5344CB8AC3E}">
        <p14:creationId xmlns:p14="http://schemas.microsoft.com/office/powerpoint/2010/main" val="802357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18" name="Terminator 17">
            <a:extLst>
              <a:ext uri="{FF2B5EF4-FFF2-40B4-BE49-F238E27FC236}">
                <a16:creationId xmlns:a16="http://schemas.microsoft.com/office/drawing/2014/main" id="{30397BE1-792B-FF88-65FD-DEF2F91FBEA8}"/>
              </a:ext>
            </a:extLst>
          </p:cNvPr>
          <p:cNvSpPr/>
          <p:nvPr/>
        </p:nvSpPr>
        <p:spPr>
          <a:xfrm>
            <a:off x="1243012" y="1187738"/>
            <a:ext cx="1370710" cy="554425"/>
          </a:xfrm>
          <a:prstGeom prst="flowChartTerminator">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ounded Rectangle 14">
            <a:extLst>
              <a:ext uri="{FF2B5EF4-FFF2-40B4-BE49-F238E27FC236}">
                <a16:creationId xmlns:a16="http://schemas.microsoft.com/office/drawing/2014/main" id="{8015DDDF-62E5-0B60-23CD-B406C356AA08}"/>
              </a:ext>
            </a:extLst>
          </p:cNvPr>
          <p:cNvSpPr/>
          <p:nvPr/>
        </p:nvSpPr>
        <p:spPr>
          <a:xfrm>
            <a:off x="442913" y="357188"/>
            <a:ext cx="685800" cy="642937"/>
          </a:xfrm>
          <a:prstGeom prst="round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1.</a:t>
            </a:r>
          </a:p>
        </p:txBody>
      </p:sp>
      <p:sp>
        <p:nvSpPr>
          <p:cNvPr id="16" name="TextBox 15">
            <a:extLst>
              <a:ext uri="{FF2B5EF4-FFF2-40B4-BE49-F238E27FC236}">
                <a16:creationId xmlns:a16="http://schemas.microsoft.com/office/drawing/2014/main" id="{6CFEDE01-2800-51D9-619D-DC35EF02EFEE}"/>
              </a:ext>
            </a:extLst>
          </p:cNvPr>
          <p:cNvSpPr txBox="1"/>
          <p:nvPr/>
        </p:nvSpPr>
        <p:spPr>
          <a:xfrm>
            <a:off x="1243011" y="493990"/>
            <a:ext cx="4672013" cy="461665"/>
          </a:xfrm>
          <a:prstGeom prst="rect">
            <a:avLst/>
          </a:prstGeom>
          <a:noFill/>
        </p:spPr>
        <p:txBody>
          <a:bodyPr wrap="square" rtlCol="0">
            <a:spAutoFit/>
          </a:bodyPr>
          <a:lstStyle/>
          <a:p>
            <a:r>
              <a:rPr lang="id-ID" sz="2400" b="1" dirty="0">
                <a:solidFill>
                  <a:schemeClr val="accent5">
                    <a:lumMod val="50000"/>
                  </a:schemeClr>
                </a:solidFill>
                <a:latin typeface="Eras Demi ITC" panose="020B0602030504020804" pitchFamily="34" charset="77"/>
              </a:rPr>
              <a:t>Pengertian Kelompok Sosial</a:t>
            </a:r>
          </a:p>
        </p:txBody>
      </p:sp>
      <p:sp>
        <p:nvSpPr>
          <p:cNvPr id="19" name="Terminator 18">
            <a:extLst>
              <a:ext uri="{FF2B5EF4-FFF2-40B4-BE49-F238E27FC236}">
                <a16:creationId xmlns:a16="http://schemas.microsoft.com/office/drawing/2014/main" id="{76DE9BA5-C78D-4359-10A4-10DD54837CBF}"/>
              </a:ext>
            </a:extLst>
          </p:cNvPr>
          <p:cNvSpPr/>
          <p:nvPr/>
        </p:nvSpPr>
        <p:spPr>
          <a:xfrm>
            <a:off x="2078829" y="1187738"/>
            <a:ext cx="1370710" cy="554425"/>
          </a:xfrm>
          <a:prstGeom prst="flowChartTerminator">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Terminator 19">
            <a:extLst>
              <a:ext uri="{FF2B5EF4-FFF2-40B4-BE49-F238E27FC236}">
                <a16:creationId xmlns:a16="http://schemas.microsoft.com/office/drawing/2014/main" id="{E5F73488-B4D4-B328-24EC-7B990E1344A0}"/>
              </a:ext>
            </a:extLst>
          </p:cNvPr>
          <p:cNvSpPr/>
          <p:nvPr/>
        </p:nvSpPr>
        <p:spPr>
          <a:xfrm>
            <a:off x="2914646" y="1187595"/>
            <a:ext cx="1370710" cy="554425"/>
          </a:xfrm>
          <a:prstGeom prst="flowChartTerminator">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ounded Rectangle 16">
            <a:extLst>
              <a:ext uri="{FF2B5EF4-FFF2-40B4-BE49-F238E27FC236}">
                <a16:creationId xmlns:a16="http://schemas.microsoft.com/office/drawing/2014/main" id="{8FA98865-E5C4-CABA-9428-96A20096CE11}"/>
              </a:ext>
            </a:extLst>
          </p:cNvPr>
          <p:cNvSpPr/>
          <p:nvPr/>
        </p:nvSpPr>
        <p:spPr>
          <a:xfrm>
            <a:off x="1243011" y="1516571"/>
            <a:ext cx="9457940" cy="4219598"/>
          </a:xfrm>
          <a:prstGeom prst="roundRect">
            <a:avLst>
              <a:gd name="adj" fmla="val 1975"/>
            </a:avLst>
          </a:prstGeom>
          <a:solidFill>
            <a:schemeClr val="accent5">
              <a:lumMod val="20000"/>
              <a:lumOff val="80000"/>
            </a:schemeClr>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just"/>
            <a:r>
              <a:rPr lang="id-ID" sz="1600" dirty="0">
                <a:latin typeface="Quire Sans" panose="020B0502040400020003" pitchFamily="34" charset="0"/>
                <a:cs typeface="Quire Sans" panose="020B0502040400020003" pitchFamily="34" charset="0"/>
              </a:rPr>
              <a:t>Sejak dilahirkan manusia diperkirakan sudah mempunyai dua hasrat atau kebutuhan pokok bagi kehidupannya, yaitu: </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keinginan untuk menjadi satu dengan manusia lain di sekelilingnya; dan</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keinginan untuk menjadi satu dengan lingkungan alamnya.</a:t>
            </a:r>
          </a:p>
          <a:p>
            <a:pPr marL="342900" indent="-342900" algn="just">
              <a:buFont typeface="+mj-lt"/>
              <a:buAutoNum type="alphaLcPeriod"/>
            </a:pPr>
            <a:endParaRPr lang="id-ID" sz="1600" dirty="0">
              <a:latin typeface="Quire Sans" panose="020B0502040400020003" pitchFamily="34" charset="0"/>
              <a:cs typeface="Quire Sans" panose="020B0502040400020003" pitchFamily="34" charset="0"/>
            </a:endParaRPr>
          </a:p>
          <a:p>
            <a:pPr algn="just"/>
            <a:r>
              <a:rPr lang="id-ID" sz="1600" dirty="0">
                <a:latin typeface="Quire Sans" panose="020B0502040400020003" pitchFamily="34" charset="0"/>
                <a:cs typeface="Quire Sans" panose="020B0502040400020003" pitchFamily="34" charset="0"/>
              </a:rPr>
              <a:t>Berikut beberapa pandangan para ahli tentang pengertian kelompok sosial.</a:t>
            </a:r>
          </a:p>
          <a:p>
            <a:pPr marL="342900" indent="-342900" algn="just">
              <a:buFont typeface="+mj-lt"/>
              <a:buAutoNum type="alphaLcPeriod"/>
            </a:pPr>
            <a:r>
              <a:rPr lang="id-ID" sz="1600" b="1" dirty="0">
                <a:latin typeface="Quire Sans" panose="020B0502040400020003" pitchFamily="34" charset="0"/>
                <a:cs typeface="Quire Sans" panose="020B0502040400020003" pitchFamily="34" charset="0"/>
              </a:rPr>
              <a:t>Roland L. Warren </a:t>
            </a:r>
            <a:r>
              <a:rPr lang="id-ID" sz="1600" dirty="0">
                <a:latin typeface="Quire Sans" panose="020B0502040400020003" pitchFamily="34" charset="0"/>
                <a:cs typeface="Quire Sans" panose="020B0502040400020003" pitchFamily="34" charset="0"/>
              </a:rPr>
              <a:t>berpendapat bahwa kelompok sosial merupakan kelompok yang terdiri atas dua atau lebih manusia dan di antara mereka terdapat beberapa pola interaksi yang dapat dipahami oleh anggota atau orang lain secara keseluruhan.</a:t>
            </a:r>
          </a:p>
          <a:p>
            <a:pPr marL="342900" indent="-342900" algn="just">
              <a:buFont typeface="+mj-lt"/>
              <a:buAutoNum type="alphaLcPeriod"/>
            </a:pPr>
            <a:r>
              <a:rPr lang="id-ID" sz="1600" b="1" dirty="0">
                <a:latin typeface="Quire Sans" panose="020B0502040400020003" pitchFamily="34" charset="0"/>
                <a:cs typeface="Quire Sans" panose="020B0502040400020003" pitchFamily="34" charset="0"/>
              </a:rPr>
              <a:t>Mayor Polak </a:t>
            </a:r>
            <a:r>
              <a:rPr lang="id-ID" sz="1600" dirty="0">
                <a:latin typeface="Quire Sans" panose="020B0502040400020003" pitchFamily="34" charset="0"/>
                <a:cs typeface="Quire Sans" panose="020B0502040400020003" pitchFamily="34" charset="0"/>
              </a:rPr>
              <a:t>berpendapat bahwa kelompok sosial adalah sejumlah orang yang saling </a:t>
            </a:r>
            <a:r>
              <a:rPr lang="id-ID" sz="1600" dirty="0" err="1">
                <a:latin typeface="Quire Sans" panose="020B0502040400020003" pitchFamily="34" charset="0"/>
                <a:cs typeface="Quire Sans" panose="020B0502040400020003" pitchFamily="34" charset="0"/>
              </a:rPr>
              <a:t>behubungan</a:t>
            </a:r>
            <a:r>
              <a:rPr lang="id-ID" sz="1600" dirty="0">
                <a:latin typeface="Quire Sans" panose="020B0502040400020003" pitchFamily="34" charset="0"/>
                <a:cs typeface="Quire Sans" panose="020B0502040400020003" pitchFamily="34" charset="0"/>
              </a:rPr>
              <a:t> dalam sebuah struktur.</a:t>
            </a:r>
          </a:p>
          <a:p>
            <a:pPr algn="just"/>
            <a:endParaRPr lang="id-ID" sz="1600" dirty="0">
              <a:latin typeface="Quire Sans" panose="020B0502040400020003" pitchFamily="34" charset="0"/>
              <a:cs typeface="Quire Sans" panose="020B0502040400020003" pitchFamily="34" charset="0"/>
            </a:endParaRPr>
          </a:p>
        </p:txBody>
      </p:sp>
      <p:pic>
        <p:nvPicPr>
          <p:cNvPr id="33" name="Picture 32" descr="A group of people hugging each other&#10;&#10;Description automatically generated">
            <a:extLst>
              <a:ext uri="{FF2B5EF4-FFF2-40B4-BE49-F238E27FC236}">
                <a16:creationId xmlns:a16="http://schemas.microsoft.com/office/drawing/2014/main" id="{CBC13CF1-DDC6-9DDC-C9D4-A93C904A681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71114" y="4542675"/>
            <a:ext cx="3153032" cy="2102021"/>
          </a:xfrm>
          <a:prstGeom prst="rect">
            <a:avLst/>
          </a:prstGeom>
        </p:spPr>
      </p:pic>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Tree>
    <p:extLst>
      <p:ext uri="{BB962C8B-B14F-4D97-AF65-F5344CB8AC3E}">
        <p14:creationId xmlns:p14="http://schemas.microsoft.com/office/powerpoint/2010/main" val="3399038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18" name="Terminator 17">
            <a:extLst>
              <a:ext uri="{FF2B5EF4-FFF2-40B4-BE49-F238E27FC236}">
                <a16:creationId xmlns:a16="http://schemas.microsoft.com/office/drawing/2014/main" id="{30397BE1-792B-FF88-65FD-DEF2F91FBEA8}"/>
              </a:ext>
            </a:extLst>
          </p:cNvPr>
          <p:cNvSpPr/>
          <p:nvPr/>
        </p:nvSpPr>
        <p:spPr>
          <a:xfrm>
            <a:off x="1243012" y="1187738"/>
            <a:ext cx="1370710" cy="554425"/>
          </a:xfrm>
          <a:prstGeom prst="flowChartTerminator">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ounded Rectangle 14">
            <a:extLst>
              <a:ext uri="{FF2B5EF4-FFF2-40B4-BE49-F238E27FC236}">
                <a16:creationId xmlns:a16="http://schemas.microsoft.com/office/drawing/2014/main" id="{8015DDDF-62E5-0B60-23CD-B406C356AA08}"/>
              </a:ext>
            </a:extLst>
          </p:cNvPr>
          <p:cNvSpPr/>
          <p:nvPr/>
        </p:nvSpPr>
        <p:spPr>
          <a:xfrm>
            <a:off x="442913" y="357188"/>
            <a:ext cx="685800" cy="642937"/>
          </a:xfrm>
          <a:prstGeom prst="round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2.</a:t>
            </a:r>
          </a:p>
        </p:txBody>
      </p:sp>
      <p:sp>
        <p:nvSpPr>
          <p:cNvPr id="16" name="TextBox 15">
            <a:extLst>
              <a:ext uri="{FF2B5EF4-FFF2-40B4-BE49-F238E27FC236}">
                <a16:creationId xmlns:a16="http://schemas.microsoft.com/office/drawing/2014/main" id="{6CFEDE01-2800-51D9-619D-DC35EF02EFEE}"/>
              </a:ext>
            </a:extLst>
          </p:cNvPr>
          <p:cNvSpPr txBox="1"/>
          <p:nvPr/>
        </p:nvSpPr>
        <p:spPr>
          <a:xfrm>
            <a:off x="1243011" y="493990"/>
            <a:ext cx="6022762" cy="461665"/>
          </a:xfrm>
          <a:prstGeom prst="rect">
            <a:avLst/>
          </a:prstGeom>
          <a:noFill/>
        </p:spPr>
        <p:txBody>
          <a:bodyPr wrap="square" rtlCol="0">
            <a:spAutoFit/>
          </a:bodyPr>
          <a:lstStyle/>
          <a:p>
            <a:r>
              <a:rPr lang="id-ID" sz="2400" b="1" dirty="0">
                <a:solidFill>
                  <a:schemeClr val="accent5">
                    <a:lumMod val="50000"/>
                  </a:schemeClr>
                </a:solidFill>
                <a:latin typeface="Eras Demi ITC" panose="020B0602030504020804" pitchFamily="34" charset="77"/>
              </a:rPr>
              <a:t>Syarat dan </a:t>
            </a:r>
            <a:r>
              <a:rPr lang="id-ID" sz="2400" b="1" dirty="0" err="1">
                <a:solidFill>
                  <a:schemeClr val="accent5">
                    <a:lumMod val="50000"/>
                  </a:schemeClr>
                </a:solidFill>
                <a:latin typeface="Eras Demi ITC" panose="020B0602030504020804" pitchFamily="34" charset="77"/>
              </a:rPr>
              <a:t>Ciri-Ciri</a:t>
            </a:r>
            <a:r>
              <a:rPr lang="id-ID" sz="2400" b="1" dirty="0">
                <a:solidFill>
                  <a:schemeClr val="accent5">
                    <a:lumMod val="50000"/>
                  </a:schemeClr>
                </a:solidFill>
                <a:latin typeface="Eras Demi ITC" panose="020B0602030504020804" pitchFamily="34" charset="77"/>
              </a:rPr>
              <a:t> Kelompok Sosial</a:t>
            </a:r>
          </a:p>
        </p:txBody>
      </p:sp>
      <p:sp>
        <p:nvSpPr>
          <p:cNvPr id="19" name="Terminator 18">
            <a:extLst>
              <a:ext uri="{FF2B5EF4-FFF2-40B4-BE49-F238E27FC236}">
                <a16:creationId xmlns:a16="http://schemas.microsoft.com/office/drawing/2014/main" id="{76DE9BA5-C78D-4359-10A4-10DD54837CBF}"/>
              </a:ext>
            </a:extLst>
          </p:cNvPr>
          <p:cNvSpPr/>
          <p:nvPr/>
        </p:nvSpPr>
        <p:spPr>
          <a:xfrm>
            <a:off x="2078829" y="1187738"/>
            <a:ext cx="1370710" cy="554425"/>
          </a:xfrm>
          <a:prstGeom prst="flowChartTerminator">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Terminator 19">
            <a:extLst>
              <a:ext uri="{FF2B5EF4-FFF2-40B4-BE49-F238E27FC236}">
                <a16:creationId xmlns:a16="http://schemas.microsoft.com/office/drawing/2014/main" id="{E5F73488-B4D4-B328-24EC-7B990E1344A0}"/>
              </a:ext>
            </a:extLst>
          </p:cNvPr>
          <p:cNvSpPr/>
          <p:nvPr/>
        </p:nvSpPr>
        <p:spPr>
          <a:xfrm>
            <a:off x="2914646" y="1187595"/>
            <a:ext cx="1370710" cy="554425"/>
          </a:xfrm>
          <a:prstGeom prst="flowChartTerminator">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ounded Rectangle 16">
            <a:extLst>
              <a:ext uri="{FF2B5EF4-FFF2-40B4-BE49-F238E27FC236}">
                <a16:creationId xmlns:a16="http://schemas.microsoft.com/office/drawing/2014/main" id="{8FA98865-E5C4-CABA-9428-96A20096CE11}"/>
              </a:ext>
            </a:extLst>
          </p:cNvPr>
          <p:cNvSpPr/>
          <p:nvPr/>
        </p:nvSpPr>
        <p:spPr>
          <a:xfrm>
            <a:off x="1243011" y="1516571"/>
            <a:ext cx="4654869" cy="3994149"/>
          </a:xfrm>
          <a:prstGeom prst="roundRect">
            <a:avLst>
              <a:gd name="adj" fmla="val 1975"/>
            </a:avLst>
          </a:prstGeom>
          <a:solidFill>
            <a:schemeClr val="accent5">
              <a:lumMod val="20000"/>
              <a:lumOff val="80000"/>
            </a:schemeClr>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just"/>
            <a:endParaRPr lang="id-ID" dirty="0"/>
          </a:p>
        </p:txBody>
      </p:sp>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12" name="Terminator 11">
            <a:extLst>
              <a:ext uri="{FF2B5EF4-FFF2-40B4-BE49-F238E27FC236}">
                <a16:creationId xmlns:a16="http://schemas.microsoft.com/office/drawing/2014/main" id="{B723117A-4D64-128C-340C-1983D9A204CE}"/>
              </a:ext>
            </a:extLst>
          </p:cNvPr>
          <p:cNvSpPr/>
          <p:nvPr/>
        </p:nvSpPr>
        <p:spPr>
          <a:xfrm>
            <a:off x="6733698" y="1206728"/>
            <a:ext cx="1370710" cy="554425"/>
          </a:xfrm>
          <a:prstGeom prst="flowChartTerminator">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rminator 12">
            <a:extLst>
              <a:ext uri="{FF2B5EF4-FFF2-40B4-BE49-F238E27FC236}">
                <a16:creationId xmlns:a16="http://schemas.microsoft.com/office/drawing/2014/main" id="{626D84AB-4C7C-A254-7B67-0B904C7BC025}"/>
              </a:ext>
            </a:extLst>
          </p:cNvPr>
          <p:cNvSpPr/>
          <p:nvPr/>
        </p:nvSpPr>
        <p:spPr>
          <a:xfrm>
            <a:off x="7569515" y="1206728"/>
            <a:ext cx="1370710" cy="554425"/>
          </a:xfrm>
          <a:prstGeom prst="flowChartTerminator">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Terminator 13">
            <a:extLst>
              <a:ext uri="{FF2B5EF4-FFF2-40B4-BE49-F238E27FC236}">
                <a16:creationId xmlns:a16="http://schemas.microsoft.com/office/drawing/2014/main" id="{4FF03F64-3C90-D074-5D25-685742BE7541}"/>
              </a:ext>
            </a:extLst>
          </p:cNvPr>
          <p:cNvSpPr/>
          <p:nvPr/>
        </p:nvSpPr>
        <p:spPr>
          <a:xfrm>
            <a:off x="8405332" y="1206585"/>
            <a:ext cx="1370710" cy="554425"/>
          </a:xfrm>
          <a:prstGeom prst="flowChartTerminator">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ounded Rectangle 20">
            <a:extLst>
              <a:ext uri="{FF2B5EF4-FFF2-40B4-BE49-F238E27FC236}">
                <a16:creationId xmlns:a16="http://schemas.microsoft.com/office/drawing/2014/main" id="{F2F50306-03A9-4199-983F-5FC1F73E41EA}"/>
              </a:ext>
            </a:extLst>
          </p:cNvPr>
          <p:cNvSpPr/>
          <p:nvPr/>
        </p:nvSpPr>
        <p:spPr>
          <a:xfrm>
            <a:off x="6733697" y="1535561"/>
            <a:ext cx="4654869" cy="3994149"/>
          </a:xfrm>
          <a:prstGeom prst="roundRect">
            <a:avLst>
              <a:gd name="adj" fmla="val 1975"/>
            </a:avLst>
          </a:prstGeom>
          <a:solidFill>
            <a:schemeClr val="accent5">
              <a:lumMod val="20000"/>
              <a:lumOff val="80000"/>
            </a:schemeClr>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just"/>
            <a:endParaRPr lang="id-ID" dirty="0"/>
          </a:p>
        </p:txBody>
      </p:sp>
      <p:sp>
        <p:nvSpPr>
          <p:cNvPr id="22" name="TextBox 21">
            <a:extLst>
              <a:ext uri="{FF2B5EF4-FFF2-40B4-BE49-F238E27FC236}">
                <a16:creationId xmlns:a16="http://schemas.microsoft.com/office/drawing/2014/main" id="{616C4B44-9C08-D03F-EC02-CF7E50EB20A6}"/>
              </a:ext>
            </a:extLst>
          </p:cNvPr>
          <p:cNvSpPr txBox="1"/>
          <p:nvPr/>
        </p:nvSpPr>
        <p:spPr>
          <a:xfrm>
            <a:off x="1436556" y="2009141"/>
            <a:ext cx="4326890" cy="3046988"/>
          </a:xfrm>
          <a:prstGeom prst="rect">
            <a:avLst/>
          </a:prstGeom>
          <a:noFill/>
        </p:spPr>
        <p:txBody>
          <a:bodyPr wrap="square" rtlCol="0">
            <a:spAutoFit/>
          </a:bodyPr>
          <a:lstStyle/>
          <a:p>
            <a:pPr algn="just"/>
            <a:r>
              <a:rPr lang="id-ID" sz="1600" dirty="0">
                <a:latin typeface="Quire Sans" panose="020B0502040400020003" pitchFamily="34" charset="0"/>
                <a:cs typeface="Quire Sans" panose="020B0502040400020003" pitchFamily="34" charset="0"/>
              </a:rPr>
              <a:t>Kelompok sosial memiliki ciri-ciri sebagai berikut.</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Satu kesatuan yang nyata, dapat dikenal, dan dapat dibedakan kelompok sosialnya.</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Tiap kelompok sosial memiliki kepentingan dan mempertahankan nilai yang sama.</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Tiap kelompok sosial memiliki struktur sosial.</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Tiap anggota kelompok sosial memiliki peran berbeda.</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Tiap kelompok sosial memiliki norma yang mengatur peran anggota.</a:t>
            </a:r>
          </a:p>
        </p:txBody>
      </p:sp>
      <p:sp>
        <p:nvSpPr>
          <p:cNvPr id="23" name="TextBox 22">
            <a:extLst>
              <a:ext uri="{FF2B5EF4-FFF2-40B4-BE49-F238E27FC236}">
                <a16:creationId xmlns:a16="http://schemas.microsoft.com/office/drawing/2014/main" id="{CB8E3DA5-2EAB-98B7-353D-5E520E3E8C68}"/>
              </a:ext>
            </a:extLst>
          </p:cNvPr>
          <p:cNvSpPr txBox="1"/>
          <p:nvPr/>
        </p:nvSpPr>
        <p:spPr>
          <a:xfrm>
            <a:off x="6927242" y="2049860"/>
            <a:ext cx="4326890" cy="2800767"/>
          </a:xfrm>
          <a:prstGeom prst="rect">
            <a:avLst/>
          </a:prstGeom>
          <a:noFill/>
        </p:spPr>
        <p:txBody>
          <a:bodyPr wrap="square" rtlCol="0">
            <a:spAutoFit/>
          </a:bodyPr>
          <a:lstStyle/>
          <a:p>
            <a:pPr algn="just"/>
            <a:r>
              <a:rPr lang="id-ID" sz="1600" dirty="0">
                <a:latin typeface="Quire Sans" panose="020B0502040400020003" pitchFamily="34" charset="0"/>
                <a:cs typeface="Quire Sans" panose="020B0502040400020003" pitchFamily="34" charset="0"/>
              </a:rPr>
              <a:t>Menurut </a:t>
            </a:r>
            <a:r>
              <a:rPr lang="id-ID" sz="1600" b="1" dirty="0" err="1">
                <a:latin typeface="Quire Sans" panose="020B0502040400020003" pitchFamily="34" charset="0"/>
                <a:cs typeface="Quire Sans" panose="020B0502040400020003" pitchFamily="34" charset="0"/>
              </a:rPr>
              <a:t>Soerjono</a:t>
            </a:r>
            <a:r>
              <a:rPr lang="id-ID" sz="1600" b="1" dirty="0">
                <a:latin typeface="Quire Sans" panose="020B0502040400020003" pitchFamily="34" charset="0"/>
                <a:cs typeface="Quire Sans" panose="020B0502040400020003" pitchFamily="34" charset="0"/>
              </a:rPr>
              <a:t> </a:t>
            </a:r>
            <a:r>
              <a:rPr lang="id-ID" sz="1600" b="1" dirty="0" err="1">
                <a:latin typeface="Quire Sans" panose="020B0502040400020003" pitchFamily="34" charset="0"/>
                <a:cs typeface="Quire Sans" panose="020B0502040400020003" pitchFamily="34" charset="0"/>
              </a:rPr>
              <a:t>Soekanto</a:t>
            </a:r>
            <a:r>
              <a:rPr lang="id-ID" sz="1600" dirty="0">
                <a:latin typeface="Quire Sans" panose="020B0502040400020003" pitchFamily="34" charset="0"/>
                <a:cs typeface="Quire Sans" panose="020B0502040400020003" pitchFamily="34" charset="0"/>
              </a:rPr>
              <a:t>, kelompok sosial memiliki beberapa persyaratan sebagai berikut.</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Adanya kesadaran sebagai bagian dari kelompok.</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Ada hubungan timbal balik antara anggota yang satu dengan yang lain.</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Ada suatu faktor pengikat yang dimiliki bersama oleh anggota-anggota.</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Memiliki struktur, kaidah, dan pola perilaku yang sama.</a:t>
            </a:r>
          </a:p>
          <a:p>
            <a:pPr marL="342900" indent="-342900" algn="just">
              <a:buFont typeface="+mj-lt"/>
              <a:buAutoNum type="alphaLcPeriod"/>
            </a:pPr>
            <a:r>
              <a:rPr lang="id-ID" sz="1600" dirty="0">
                <a:latin typeface="Quire Sans" panose="020B0502040400020003" pitchFamily="34" charset="0"/>
                <a:cs typeface="Quire Sans" panose="020B0502040400020003" pitchFamily="34" charset="0"/>
              </a:rPr>
              <a:t>Memiliki sistem dan proses.</a:t>
            </a:r>
          </a:p>
        </p:txBody>
      </p:sp>
    </p:spTree>
    <p:extLst>
      <p:ext uri="{BB962C8B-B14F-4D97-AF65-F5344CB8AC3E}">
        <p14:creationId xmlns:p14="http://schemas.microsoft.com/office/powerpoint/2010/main" val="512234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 name="Rounded Rectangle 1">
            <a:extLst>
              <a:ext uri="{FF2B5EF4-FFF2-40B4-BE49-F238E27FC236}">
                <a16:creationId xmlns:a16="http://schemas.microsoft.com/office/drawing/2014/main" id="{766852D8-D9E4-DC84-FDF9-588AADDA253D}"/>
              </a:ext>
            </a:extLst>
          </p:cNvPr>
          <p:cNvSpPr/>
          <p:nvPr/>
        </p:nvSpPr>
        <p:spPr>
          <a:xfrm>
            <a:off x="442913" y="357188"/>
            <a:ext cx="685800" cy="642937"/>
          </a:xfrm>
          <a:prstGeom prst="round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0" name="TextBox 9">
            <a:extLst>
              <a:ext uri="{FF2B5EF4-FFF2-40B4-BE49-F238E27FC236}">
                <a16:creationId xmlns:a16="http://schemas.microsoft.com/office/drawing/2014/main" id="{CFC23047-F9D8-6D26-20C7-4EBABBA5B44D}"/>
              </a:ext>
            </a:extLst>
          </p:cNvPr>
          <p:cNvSpPr txBox="1"/>
          <p:nvPr/>
        </p:nvSpPr>
        <p:spPr>
          <a:xfrm>
            <a:off x="1243011" y="493990"/>
            <a:ext cx="6022762" cy="461665"/>
          </a:xfrm>
          <a:prstGeom prst="rect">
            <a:avLst/>
          </a:prstGeom>
          <a:noFill/>
        </p:spPr>
        <p:txBody>
          <a:bodyPr wrap="square" rtlCol="0">
            <a:spAutoFit/>
          </a:bodyPr>
          <a:lstStyle/>
          <a:p>
            <a:r>
              <a:rPr lang="id-ID" sz="2400" b="1" dirty="0">
                <a:solidFill>
                  <a:schemeClr val="accent5">
                    <a:lumMod val="50000"/>
                  </a:schemeClr>
                </a:solidFill>
                <a:latin typeface="Eras Demi ITC" panose="020B0602030504020804" pitchFamily="34" charset="77"/>
              </a:rPr>
              <a:t>Proses Pembentukan Kelompok Sosial</a:t>
            </a:r>
          </a:p>
        </p:txBody>
      </p:sp>
      <p:graphicFrame>
        <p:nvGraphicFramePr>
          <p:cNvPr id="12" name="Diagram 11">
            <a:extLst>
              <a:ext uri="{FF2B5EF4-FFF2-40B4-BE49-F238E27FC236}">
                <a16:creationId xmlns:a16="http://schemas.microsoft.com/office/drawing/2014/main" id="{3809459F-1E08-0C63-FC0D-E65C784F90B8}"/>
              </a:ext>
            </a:extLst>
          </p:cNvPr>
          <p:cNvGraphicFramePr/>
          <p:nvPr>
            <p:extLst>
              <p:ext uri="{D42A27DB-BD31-4B8C-83A1-F6EECF244321}">
                <p14:modId xmlns:p14="http://schemas.microsoft.com/office/powerpoint/2010/main" val="4131546971"/>
              </p:ext>
            </p:extLst>
          </p:nvPr>
        </p:nvGraphicFramePr>
        <p:xfrm>
          <a:off x="1485104" y="-459826"/>
          <a:ext cx="9221789"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3" name="TextBox 12">
            <a:extLst>
              <a:ext uri="{FF2B5EF4-FFF2-40B4-BE49-F238E27FC236}">
                <a16:creationId xmlns:a16="http://schemas.microsoft.com/office/drawing/2014/main" id="{D7E5CC6F-FF9C-4E01-D7E4-68ADAF9A8D7C}"/>
              </a:ext>
            </a:extLst>
          </p:cNvPr>
          <p:cNvSpPr txBox="1"/>
          <p:nvPr/>
        </p:nvSpPr>
        <p:spPr>
          <a:xfrm>
            <a:off x="1243012" y="955655"/>
            <a:ext cx="9705978" cy="584775"/>
          </a:xfrm>
          <a:prstGeom prst="rect">
            <a:avLst/>
          </a:prstGeom>
          <a:noFill/>
        </p:spPr>
        <p:txBody>
          <a:bodyPr wrap="square" rtlCol="0">
            <a:spAutoFit/>
          </a:bodyPr>
          <a:lstStyle/>
          <a:p>
            <a:r>
              <a:rPr lang="id-ID" sz="1600" dirty="0" err="1">
                <a:latin typeface="Quire Sans" panose="020B0502040400020003" pitchFamily="34" charset="0"/>
                <a:cs typeface="Quire Sans" panose="020B0502040400020003" pitchFamily="34" charset="0"/>
              </a:rPr>
              <a:t>Bruce</a:t>
            </a:r>
            <a:r>
              <a:rPr lang="id-ID" sz="1600" dirty="0">
                <a:latin typeface="Quire Sans" panose="020B0502040400020003" pitchFamily="34" charset="0"/>
                <a:cs typeface="Quire Sans" panose="020B0502040400020003" pitchFamily="34" charset="0"/>
              </a:rPr>
              <a:t> </a:t>
            </a:r>
            <a:r>
              <a:rPr lang="id-ID" sz="1600" dirty="0" err="1">
                <a:latin typeface="Quire Sans" panose="020B0502040400020003" pitchFamily="34" charset="0"/>
                <a:cs typeface="Quire Sans" panose="020B0502040400020003" pitchFamily="34" charset="0"/>
              </a:rPr>
              <a:t>Tuckman</a:t>
            </a:r>
            <a:r>
              <a:rPr lang="id-ID" sz="1600" dirty="0">
                <a:latin typeface="Quire Sans" panose="020B0502040400020003" pitchFamily="34" charset="0"/>
                <a:cs typeface="Quire Sans" panose="020B0502040400020003" pitchFamily="34" charset="0"/>
              </a:rPr>
              <a:t> menyebutkan terdapat lima tahap dalam proses pembentukan dan perkembangan kelompok, yaitu:</a:t>
            </a:r>
          </a:p>
        </p:txBody>
      </p:sp>
      <p:sp>
        <p:nvSpPr>
          <p:cNvPr id="14" name="TextBox 13">
            <a:extLst>
              <a:ext uri="{FF2B5EF4-FFF2-40B4-BE49-F238E27FC236}">
                <a16:creationId xmlns:a16="http://schemas.microsoft.com/office/drawing/2014/main" id="{86C0BBFD-C08E-9236-4766-9818478E088D}"/>
              </a:ext>
            </a:extLst>
          </p:cNvPr>
          <p:cNvSpPr txBox="1"/>
          <p:nvPr/>
        </p:nvSpPr>
        <p:spPr>
          <a:xfrm>
            <a:off x="1243011" y="2958585"/>
            <a:ext cx="9705977" cy="2554545"/>
          </a:xfrm>
          <a:prstGeom prst="rect">
            <a:avLst/>
          </a:prstGeom>
          <a:noFill/>
        </p:spPr>
        <p:txBody>
          <a:bodyPr wrap="square" rtlCol="0">
            <a:spAutoFit/>
          </a:bodyPr>
          <a:lstStyle/>
          <a:p>
            <a:pPr marL="342900" indent="-342900" algn="just">
              <a:buFont typeface="+mj-lt"/>
              <a:buAutoNum type="alphaLcPeriod"/>
            </a:pPr>
            <a:r>
              <a:rPr lang="id-ID" sz="1600" dirty="0">
                <a:latin typeface="Quire Sans Light" panose="020B0302040400020003" pitchFamily="34" charset="0"/>
              </a:rPr>
              <a:t>Pada tahap </a:t>
            </a:r>
            <a:r>
              <a:rPr lang="id-ID" sz="1600" i="1" dirty="0" err="1">
                <a:latin typeface="Quire Sans Light" panose="020B0302040400020003" pitchFamily="34" charset="0"/>
              </a:rPr>
              <a:t>forming</a:t>
            </a:r>
            <a:r>
              <a:rPr lang="id-ID" sz="1600" i="1" dirty="0">
                <a:latin typeface="Quire Sans Light" panose="020B0302040400020003" pitchFamily="34" charset="0"/>
              </a:rPr>
              <a:t>, </a:t>
            </a:r>
            <a:r>
              <a:rPr lang="id-ID" sz="1600" dirty="0">
                <a:latin typeface="Quire Sans Light" panose="020B0302040400020003" pitchFamily="34" charset="0"/>
              </a:rPr>
              <a:t>para anggota kelompok masih saling mempelajari perilaku satu sama lain dan tugas-tugas yang harus dilakukan. Anggota kelompok mencari sosok yang dianggap memiliki jiwa kepemimpinan.</a:t>
            </a:r>
          </a:p>
          <a:p>
            <a:pPr marL="342900" indent="-342900" algn="just">
              <a:buFont typeface="+mj-lt"/>
              <a:buAutoNum type="alphaLcPeriod"/>
            </a:pPr>
            <a:r>
              <a:rPr lang="id-ID" sz="1600" dirty="0">
                <a:latin typeface="Quire Sans Light" panose="020B0302040400020003" pitchFamily="34" charset="0"/>
              </a:rPr>
              <a:t>Pada tahap </a:t>
            </a:r>
            <a:r>
              <a:rPr lang="id-ID" sz="1600" i="1" dirty="0" err="1">
                <a:latin typeface="Quire Sans Light" panose="020B0302040400020003" pitchFamily="34" charset="0"/>
              </a:rPr>
              <a:t>storming</a:t>
            </a:r>
            <a:r>
              <a:rPr lang="id-ID" sz="1600" i="1" dirty="0">
                <a:latin typeface="Quire Sans Light" panose="020B0302040400020003" pitchFamily="34" charset="0"/>
              </a:rPr>
              <a:t>, </a:t>
            </a:r>
            <a:r>
              <a:rPr lang="id-ID" sz="1600" dirty="0">
                <a:latin typeface="Quire Sans Light" panose="020B0302040400020003" pitchFamily="34" charset="0"/>
              </a:rPr>
              <a:t>terjadi persaingan dan konflik </a:t>
            </a:r>
            <a:r>
              <a:rPr lang="id-ID" sz="1600" dirty="0" err="1">
                <a:latin typeface="Quire Sans Light" panose="020B0302040400020003" pitchFamily="34" charset="0"/>
              </a:rPr>
              <a:t>antaranggota</a:t>
            </a:r>
            <a:r>
              <a:rPr lang="id-ID" sz="1600" dirty="0">
                <a:latin typeface="Quire Sans Light" panose="020B0302040400020003" pitchFamily="34" charset="0"/>
              </a:rPr>
              <a:t> yang saling mempertahankan pendapatnya. Terjadi penolakan-penolakan dari anggota kelompok terhadap batasan, tugas, dan tujuan.</a:t>
            </a:r>
          </a:p>
          <a:p>
            <a:pPr marL="342900" indent="-342900" algn="just">
              <a:buFont typeface="+mj-lt"/>
              <a:buAutoNum type="alphaLcPeriod"/>
            </a:pPr>
            <a:r>
              <a:rPr lang="id-ID" sz="1600" dirty="0">
                <a:latin typeface="Quire Sans Light" panose="020B0302040400020003" pitchFamily="34" charset="0"/>
              </a:rPr>
              <a:t>Pada tahap </a:t>
            </a:r>
            <a:r>
              <a:rPr lang="id-ID" sz="1600" i="1" dirty="0" err="1">
                <a:latin typeface="Quire Sans Light" panose="020B0302040400020003" pitchFamily="34" charset="0"/>
              </a:rPr>
              <a:t>norming</a:t>
            </a:r>
            <a:r>
              <a:rPr lang="id-ID" sz="1600" i="1" dirty="0">
                <a:latin typeface="Quire Sans Light" panose="020B0302040400020003" pitchFamily="34" charset="0"/>
              </a:rPr>
              <a:t>, </a:t>
            </a:r>
            <a:r>
              <a:rPr lang="id-ID" sz="1600" dirty="0">
                <a:latin typeface="Quire Sans Light" panose="020B0302040400020003" pitchFamily="34" charset="0"/>
              </a:rPr>
              <a:t>terjadi konsensus atau kesepakatan dalam kelompok. Komunikasi </a:t>
            </a:r>
            <a:r>
              <a:rPr lang="id-ID" sz="1600" dirty="0" err="1">
                <a:latin typeface="Quire Sans Light" panose="020B0302040400020003" pitchFamily="34" charset="0"/>
              </a:rPr>
              <a:t>antaranggota</a:t>
            </a:r>
            <a:r>
              <a:rPr lang="id-ID" sz="1600" dirty="0">
                <a:latin typeface="Quire Sans Light" panose="020B0302040400020003" pitchFamily="34" charset="0"/>
              </a:rPr>
              <a:t> mulai membaik sehingga tercapai kesepakatan tentang tujuan dan peraturan dalam kelompok.</a:t>
            </a:r>
          </a:p>
          <a:p>
            <a:pPr marL="342900" indent="-342900" algn="just">
              <a:buFont typeface="+mj-lt"/>
              <a:buAutoNum type="alphaLcPeriod"/>
            </a:pPr>
            <a:r>
              <a:rPr lang="id-ID" sz="1600" dirty="0">
                <a:latin typeface="Quire Sans Light" panose="020B0302040400020003" pitchFamily="34" charset="0"/>
              </a:rPr>
              <a:t>Pada tahap </a:t>
            </a:r>
            <a:r>
              <a:rPr lang="id-ID" sz="1600" i="1" dirty="0" err="1">
                <a:latin typeface="Quire Sans Light" panose="020B0302040400020003" pitchFamily="34" charset="0"/>
              </a:rPr>
              <a:t>performing</a:t>
            </a:r>
            <a:r>
              <a:rPr lang="id-ID" sz="1600" i="1" dirty="0">
                <a:latin typeface="Quire Sans Light" panose="020B0302040400020003" pitchFamily="34" charset="0"/>
              </a:rPr>
              <a:t>, </a:t>
            </a:r>
            <a:r>
              <a:rPr lang="id-ID" sz="1600" dirty="0">
                <a:latin typeface="Quire Sans Light" panose="020B0302040400020003" pitchFamily="34" charset="0"/>
              </a:rPr>
              <a:t>sudah terjalin rasa kebersamaan dan kepercayaan. Seluruh anggota kelompok sudah melakukan tugas dan fungsinya secara penuh.</a:t>
            </a:r>
          </a:p>
          <a:p>
            <a:pPr marL="342900" indent="-342900" algn="just">
              <a:buFont typeface="+mj-lt"/>
              <a:buAutoNum type="alphaLcPeriod"/>
            </a:pPr>
            <a:r>
              <a:rPr lang="id-ID" sz="1600" dirty="0">
                <a:latin typeface="Quire Sans Light" panose="020B0302040400020003" pitchFamily="34" charset="0"/>
              </a:rPr>
              <a:t>Tahap </a:t>
            </a:r>
            <a:r>
              <a:rPr lang="id-ID" sz="1600" i="1" dirty="0" err="1">
                <a:latin typeface="Quire Sans Light" panose="020B0302040400020003" pitchFamily="34" charset="0"/>
              </a:rPr>
              <a:t>adjourning</a:t>
            </a:r>
            <a:r>
              <a:rPr lang="id-ID" sz="1600" i="1" dirty="0">
                <a:latin typeface="Quire Sans Light" panose="020B0302040400020003" pitchFamily="34" charset="0"/>
              </a:rPr>
              <a:t>, </a:t>
            </a:r>
            <a:r>
              <a:rPr lang="id-ID" sz="1600" dirty="0">
                <a:latin typeface="Quire Sans Light" panose="020B0302040400020003" pitchFamily="34" charset="0"/>
              </a:rPr>
              <a:t>berlaku secara khusus pada kelompok yang dibentuk untuk tujuan jangka pendek. Pada saat tujuan sudah tercapai, kelompok akan dibubarkan. </a:t>
            </a:r>
          </a:p>
        </p:txBody>
      </p:sp>
    </p:spTree>
    <p:extLst>
      <p:ext uri="{BB962C8B-B14F-4D97-AF65-F5344CB8AC3E}">
        <p14:creationId xmlns:p14="http://schemas.microsoft.com/office/powerpoint/2010/main" val="24694491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
        <p:nvSpPr>
          <p:cNvPr id="2" name="Rounded Rectangle 1">
            <a:extLst>
              <a:ext uri="{FF2B5EF4-FFF2-40B4-BE49-F238E27FC236}">
                <a16:creationId xmlns:a16="http://schemas.microsoft.com/office/drawing/2014/main" id="{5420414B-5DDE-92C3-6BC9-2BF4C5F8A394}"/>
              </a:ext>
            </a:extLst>
          </p:cNvPr>
          <p:cNvSpPr/>
          <p:nvPr/>
        </p:nvSpPr>
        <p:spPr>
          <a:xfrm>
            <a:off x="442913" y="357188"/>
            <a:ext cx="685800" cy="642937"/>
          </a:xfrm>
          <a:prstGeom prst="round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3.</a:t>
            </a:r>
          </a:p>
        </p:txBody>
      </p:sp>
      <p:sp>
        <p:nvSpPr>
          <p:cNvPr id="10" name="TextBox 9">
            <a:extLst>
              <a:ext uri="{FF2B5EF4-FFF2-40B4-BE49-F238E27FC236}">
                <a16:creationId xmlns:a16="http://schemas.microsoft.com/office/drawing/2014/main" id="{9CE79AB4-B766-DBC1-780B-8B8B9634CB0C}"/>
              </a:ext>
            </a:extLst>
          </p:cNvPr>
          <p:cNvSpPr txBox="1"/>
          <p:nvPr/>
        </p:nvSpPr>
        <p:spPr>
          <a:xfrm>
            <a:off x="1243011" y="493990"/>
            <a:ext cx="6022762" cy="461665"/>
          </a:xfrm>
          <a:prstGeom prst="rect">
            <a:avLst/>
          </a:prstGeom>
          <a:noFill/>
        </p:spPr>
        <p:txBody>
          <a:bodyPr wrap="square" rtlCol="0">
            <a:spAutoFit/>
          </a:bodyPr>
          <a:lstStyle/>
          <a:p>
            <a:r>
              <a:rPr lang="id-ID" sz="2400" b="1" dirty="0">
                <a:solidFill>
                  <a:schemeClr val="accent5">
                    <a:lumMod val="50000"/>
                  </a:schemeClr>
                </a:solidFill>
                <a:latin typeface="Eras Demi ITC" panose="020B0602030504020804" pitchFamily="34" charset="77"/>
              </a:rPr>
              <a:t>Faktor Pembentuk Kelompok Sosial</a:t>
            </a:r>
          </a:p>
        </p:txBody>
      </p:sp>
      <p:pic>
        <p:nvPicPr>
          <p:cNvPr id="12" name="Picture 11" descr="A group of people sitting and talking&#10;&#10;Description automatically generated with low confidence">
            <a:extLst>
              <a:ext uri="{FF2B5EF4-FFF2-40B4-BE49-F238E27FC236}">
                <a16:creationId xmlns:a16="http://schemas.microsoft.com/office/drawing/2014/main" id="{1E4980B5-507B-9022-6DBA-143C40258309}"/>
              </a:ext>
            </a:extLst>
          </p:cNvPr>
          <p:cNvPicPr>
            <a:picLocks noChangeAspect="1"/>
          </p:cNvPicPr>
          <p:nvPr/>
        </p:nvPicPr>
        <p:blipFill>
          <a:blip r:embed="rId5"/>
          <a:stretch>
            <a:fillRect/>
          </a:stretch>
        </p:blipFill>
        <p:spPr>
          <a:xfrm>
            <a:off x="-157480" y="1615710"/>
            <a:ext cx="4983480" cy="4983480"/>
          </a:xfrm>
          <a:prstGeom prst="rect">
            <a:avLst/>
          </a:prstGeom>
          <a:effectLst/>
        </p:spPr>
      </p:pic>
      <p:sp>
        <p:nvSpPr>
          <p:cNvPr id="14" name="Rounded Rectangle 13">
            <a:extLst>
              <a:ext uri="{FF2B5EF4-FFF2-40B4-BE49-F238E27FC236}">
                <a16:creationId xmlns:a16="http://schemas.microsoft.com/office/drawing/2014/main" id="{52E68630-C697-B931-6681-716604FB698B}"/>
              </a:ext>
            </a:extLst>
          </p:cNvPr>
          <p:cNvSpPr/>
          <p:nvPr/>
        </p:nvSpPr>
        <p:spPr>
          <a:xfrm>
            <a:off x="4475118" y="1684382"/>
            <a:ext cx="2937510" cy="354330"/>
          </a:xfrm>
          <a:prstGeom prst="roundRect">
            <a:avLst>
              <a:gd name="adj" fmla="val 50000"/>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lphaLcPeriod"/>
            </a:pPr>
            <a:r>
              <a:rPr lang="id-ID" sz="1700" dirty="0">
                <a:solidFill>
                  <a:schemeClr val="bg2">
                    <a:lumMod val="10000"/>
                  </a:schemeClr>
                </a:solidFill>
                <a:latin typeface="Quire Sans" panose="020B0502040400020003" pitchFamily="34" charset="0"/>
                <a:cs typeface="Quire Sans" panose="020B0502040400020003" pitchFamily="34" charset="0"/>
              </a:rPr>
              <a:t>Kepentingan yang Sama</a:t>
            </a:r>
          </a:p>
        </p:txBody>
      </p:sp>
      <p:sp>
        <p:nvSpPr>
          <p:cNvPr id="15" name="TextBox 14">
            <a:extLst>
              <a:ext uri="{FF2B5EF4-FFF2-40B4-BE49-F238E27FC236}">
                <a16:creationId xmlns:a16="http://schemas.microsoft.com/office/drawing/2014/main" id="{48935C4F-8D97-C418-5CAC-EFF8A64CFAE2}"/>
              </a:ext>
            </a:extLst>
          </p:cNvPr>
          <p:cNvSpPr txBox="1"/>
          <p:nvPr/>
        </p:nvSpPr>
        <p:spPr>
          <a:xfrm>
            <a:off x="1243011" y="955655"/>
            <a:ext cx="9939020" cy="584775"/>
          </a:xfrm>
          <a:prstGeom prst="rect">
            <a:avLst/>
          </a:prstGeom>
          <a:noFill/>
        </p:spPr>
        <p:txBody>
          <a:bodyPr wrap="square" rtlCol="0">
            <a:spAutoFit/>
          </a:bodyPr>
          <a:lstStyle/>
          <a:p>
            <a:r>
              <a:rPr lang="id-ID" sz="1600" dirty="0">
                <a:latin typeface="Quire Sans Light" panose="020B0302040400020003" pitchFamily="34" charset="0"/>
              </a:rPr>
              <a:t>Dalam kaitannya dengan proses pembentukan kelompok sosial, ada beberapa faktor yang dapat menjadi penyebab pembentukan kelompok sosial sebagai berikut.</a:t>
            </a:r>
          </a:p>
        </p:txBody>
      </p:sp>
      <p:sp>
        <p:nvSpPr>
          <p:cNvPr id="16" name="Rounded Rectangle 15">
            <a:extLst>
              <a:ext uri="{FF2B5EF4-FFF2-40B4-BE49-F238E27FC236}">
                <a16:creationId xmlns:a16="http://schemas.microsoft.com/office/drawing/2014/main" id="{4C8A328C-7521-0F16-DD5C-FC10220EA457}"/>
              </a:ext>
            </a:extLst>
          </p:cNvPr>
          <p:cNvSpPr/>
          <p:nvPr/>
        </p:nvSpPr>
        <p:spPr>
          <a:xfrm>
            <a:off x="4475118" y="3129132"/>
            <a:ext cx="4743450" cy="354330"/>
          </a:xfrm>
          <a:prstGeom prst="roundRect">
            <a:avLst>
              <a:gd name="adj" fmla="val 50000"/>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lphaLcPeriod" startAt="2"/>
            </a:pPr>
            <a:r>
              <a:rPr lang="id-ID" sz="1700" dirty="0">
                <a:solidFill>
                  <a:schemeClr val="bg2">
                    <a:lumMod val="10000"/>
                  </a:schemeClr>
                </a:solidFill>
                <a:latin typeface="Quire Sans" panose="020B0502040400020003" pitchFamily="34" charset="0"/>
                <a:cs typeface="Quire Sans" panose="020B0502040400020003" pitchFamily="34" charset="0"/>
              </a:rPr>
              <a:t>Pertalian Darah atau Keturunan yang Sama</a:t>
            </a:r>
          </a:p>
        </p:txBody>
      </p:sp>
      <p:sp>
        <p:nvSpPr>
          <p:cNvPr id="17" name="Rounded Rectangle 16">
            <a:extLst>
              <a:ext uri="{FF2B5EF4-FFF2-40B4-BE49-F238E27FC236}">
                <a16:creationId xmlns:a16="http://schemas.microsoft.com/office/drawing/2014/main" id="{70C86267-06B7-2D8F-7B48-94C8069A9E0B}"/>
              </a:ext>
            </a:extLst>
          </p:cNvPr>
          <p:cNvSpPr/>
          <p:nvPr/>
        </p:nvSpPr>
        <p:spPr>
          <a:xfrm>
            <a:off x="4475118" y="4573882"/>
            <a:ext cx="3644900" cy="354330"/>
          </a:xfrm>
          <a:prstGeom prst="roundRect">
            <a:avLst>
              <a:gd name="adj" fmla="val 50000"/>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lphaLcPeriod" startAt="3"/>
            </a:pPr>
            <a:r>
              <a:rPr lang="id-ID" sz="1700" dirty="0">
                <a:solidFill>
                  <a:schemeClr val="bg2">
                    <a:lumMod val="10000"/>
                  </a:schemeClr>
                </a:solidFill>
                <a:latin typeface="Quire Sans" panose="020B0502040400020003" pitchFamily="34" charset="0"/>
                <a:cs typeface="Quire Sans" panose="020B0502040400020003" pitchFamily="34" charset="0"/>
              </a:rPr>
              <a:t>Daerah atau Wilayah yang Sama</a:t>
            </a:r>
          </a:p>
        </p:txBody>
      </p:sp>
      <p:sp>
        <p:nvSpPr>
          <p:cNvPr id="18" name="TextBox 17">
            <a:extLst>
              <a:ext uri="{FF2B5EF4-FFF2-40B4-BE49-F238E27FC236}">
                <a16:creationId xmlns:a16="http://schemas.microsoft.com/office/drawing/2014/main" id="{65C28760-B210-C7E5-3D35-3A370D10E931}"/>
              </a:ext>
            </a:extLst>
          </p:cNvPr>
          <p:cNvSpPr txBox="1"/>
          <p:nvPr/>
        </p:nvSpPr>
        <p:spPr>
          <a:xfrm>
            <a:off x="4873263" y="2062339"/>
            <a:ext cx="6286500" cy="830997"/>
          </a:xfrm>
          <a:prstGeom prst="rect">
            <a:avLst/>
          </a:prstGeom>
          <a:noFill/>
        </p:spPr>
        <p:txBody>
          <a:bodyPr wrap="square" rtlCol="0">
            <a:spAutoFit/>
          </a:bodyPr>
          <a:lstStyle/>
          <a:p>
            <a:pPr algn="just"/>
            <a:r>
              <a:rPr lang="id-ID" sz="1600" dirty="0">
                <a:latin typeface="Quire Sans Light" panose="020B0302040400020003" pitchFamily="34" charset="0"/>
              </a:rPr>
              <a:t>Orang-orang membentuk kelompok sosial karena mempunyai kepentingan yang sama. Kelompok kepentingan ini sering kali disebut asosiasi, seperti asosiasi seniman, asosiasi kaum buruh, dan sebagainya.</a:t>
            </a:r>
          </a:p>
        </p:txBody>
      </p:sp>
      <p:sp>
        <p:nvSpPr>
          <p:cNvPr id="19" name="TextBox 18">
            <a:extLst>
              <a:ext uri="{FF2B5EF4-FFF2-40B4-BE49-F238E27FC236}">
                <a16:creationId xmlns:a16="http://schemas.microsoft.com/office/drawing/2014/main" id="{77802087-7523-E95A-A876-18E3B5548AAF}"/>
              </a:ext>
            </a:extLst>
          </p:cNvPr>
          <p:cNvSpPr txBox="1"/>
          <p:nvPr/>
        </p:nvSpPr>
        <p:spPr>
          <a:xfrm>
            <a:off x="4873263" y="3513303"/>
            <a:ext cx="6286500" cy="1077218"/>
          </a:xfrm>
          <a:prstGeom prst="rect">
            <a:avLst/>
          </a:prstGeom>
          <a:noFill/>
        </p:spPr>
        <p:txBody>
          <a:bodyPr wrap="square" rtlCol="0">
            <a:spAutoFit/>
          </a:bodyPr>
          <a:lstStyle/>
          <a:p>
            <a:pPr algn="just"/>
            <a:r>
              <a:rPr lang="id-ID" sz="1600" dirty="0">
                <a:latin typeface="Quire Sans Light" panose="020B0302040400020003" pitchFamily="34" charset="0"/>
              </a:rPr>
              <a:t>Faktor keturunan merupakan dasar yang kuat bagi persatuan dan tali persaudaraan. Oleh karena itu, tidak jarang orang membentuk kelompok sosial pertama kali berdasarkan keturunan atau pertalian darah.</a:t>
            </a:r>
          </a:p>
        </p:txBody>
      </p:sp>
      <p:sp>
        <p:nvSpPr>
          <p:cNvPr id="20" name="TextBox 19">
            <a:extLst>
              <a:ext uri="{FF2B5EF4-FFF2-40B4-BE49-F238E27FC236}">
                <a16:creationId xmlns:a16="http://schemas.microsoft.com/office/drawing/2014/main" id="{D0CE045A-7333-6D0E-4D7B-E30EE7F2AE61}"/>
              </a:ext>
            </a:extLst>
          </p:cNvPr>
          <p:cNvSpPr txBox="1"/>
          <p:nvPr/>
        </p:nvSpPr>
        <p:spPr>
          <a:xfrm>
            <a:off x="4873263" y="4953760"/>
            <a:ext cx="6286500" cy="1077218"/>
          </a:xfrm>
          <a:prstGeom prst="rect">
            <a:avLst/>
          </a:prstGeom>
          <a:noFill/>
        </p:spPr>
        <p:txBody>
          <a:bodyPr wrap="square" rtlCol="0">
            <a:spAutoFit/>
          </a:bodyPr>
          <a:lstStyle/>
          <a:p>
            <a:pPr algn="just"/>
            <a:r>
              <a:rPr lang="id-ID" sz="1600" dirty="0">
                <a:latin typeface="Quire Sans Light" panose="020B0302040400020003" pitchFamily="34" charset="0"/>
              </a:rPr>
              <a:t>Pembentukan kelompok berdasarkan daerah yang sama terjadi karena orang-orang dari daerah yang sama memiliki kebudayaan, bahasa, cara berpikir, serta pola kerja yang sama sehingga dengan mudah memahami satu sama lain.</a:t>
            </a:r>
          </a:p>
        </p:txBody>
      </p:sp>
    </p:spTree>
    <p:extLst>
      <p:ext uri="{BB962C8B-B14F-4D97-AF65-F5344CB8AC3E}">
        <p14:creationId xmlns:p14="http://schemas.microsoft.com/office/powerpoint/2010/main" val="16107294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2AB190A0-1D51-3007-871C-460ED57BEE49}"/>
              </a:ext>
            </a:extLst>
          </p:cNvPr>
          <p:cNvSpPr/>
          <p:nvPr/>
        </p:nvSpPr>
        <p:spPr>
          <a:xfrm>
            <a:off x="442913" y="357188"/>
            <a:ext cx="685800" cy="642937"/>
          </a:xfrm>
          <a:prstGeom prst="round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id-ID" sz="2000" dirty="0">
                <a:latin typeface="Gill Sans Ultra Bold" panose="020B0A02020104020203" pitchFamily="34" charset="77"/>
              </a:rPr>
              <a:t>4.</a:t>
            </a:r>
          </a:p>
        </p:txBody>
      </p:sp>
      <p:sp>
        <p:nvSpPr>
          <p:cNvPr id="10" name="TextBox 9">
            <a:extLst>
              <a:ext uri="{FF2B5EF4-FFF2-40B4-BE49-F238E27FC236}">
                <a16:creationId xmlns:a16="http://schemas.microsoft.com/office/drawing/2014/main" id="{C4FE71E7-344C-AD89-2528-72A9A2EDBA04}"/>
              </a:ext>
            </a:extLst>
          </p:cNvPr>
          <p:cNvSpPr txBox="1"/>
          <p:nvPr/>
        </p:nvSpPr>
        <p:spPr>
          <a:xfrm>
            <a:off x="1243011" y="493990"/>
            <a:ext cx="6022762" cy="461665"/>
          </a:xfrm>
          <a:prstGeom prst="rect">
            <a:avLst/>
          </a:prstGeom>
          <a:noFill/>
        </p:spPr>
        <p:txBody>
          <a:bodyPr wrap="square" rtlCol="0">
            <a:spAutoFit/>
          </a:bodyPr>
          <a:lstStyle/>
          <a:p>
            <a:r>
              <a:rPr lang="id-ID" sz="2400" b="1" dirty="0">
                <a:solidFill>
                  <a:schemeClr val="accent5">
                    <a:lumMod val="50000"/>
                  </a:schemeClr>
                </a:solidFill>
                <a:latin typeface="Eras Demi ITC" panose="020B0602030504020804" pitchFamily="34" charset="77"/>
              </a:rPr>
              <a:t>Pengelompokan Sosial</a:t>
            </a:r>
          </a:p>
        </p:txBody>
      </p:sp>
      <p:sp>
        <p:nvSpPr>
          <p:cNvPr id="11" name="Terminator 10">
            <a:extLst>
              <a:ext uri="{FF2B5EF4-FFF2-40B4-BE49-F238E27FC236}">
                <a16:creationId xmlns:a16="http://schemas.microsoft.com/office/drawing/2014/main" id="{C91F8C85-A9E5-8861-1563-41C6E55FDA29}"/>
              </a:ext>
            </a:extLst>
          </p:cNvPr>
          <p:cNvSpPr/>
          <p:nvPr/>
        </p:nvSpPr>
        <p:spPr>
          <a:xfrm>
            <a:off x="1243012" y="1187738"/>
            <a:ext cx="1370710" cy="554425"/>
          </a:xfrm>
          <a:prstGeom prst="flowChartTerminator">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rminator 11">
            <a:extLst>
              <a:ext uri="{FF2B5EF4-FFF2-40B4-BE49-F238E27FC236}">
                <a16:creationId xmlns:a16="http://schemas.microsoft.com/office/drawing/2014/main" id="{913E6EC5-A172-9D7F-81E4-7117C1D42870}"/>
              </a:ext>
            </a:extLst>
          </p:cNvPr>
          <p:cNvSpPr/>
          <p:nvPr/>
        </p:nvSpPr>
        <p:spPr>
          <a:xfrm>
            <a:off x="2078829" y="1187738"/>
            <a:ext cx="1370710" cy="554425"/>
          </a:xfrm>
          <a:prstGeom prst="flowChartTerminator">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rminator 12">
            <a:extLst>
              <a:ext uri="{FF2B5EF4-FFF2-40B4-BE49-F238E27FC236}">
                <a16:creationId xmlns:a16="http://schemas.microsoft.com/office/drawing/2014/main" id="{90F89407-0BEF-F240-CC27-626F2EE4C008}"/>
              </a:ext>
            </a:extLst>
          </p:cNvPr>
          <p:cNvSpPr/>
          <p:nvPr/>
        </p:nvSpPr>
        <p:spPr>
          <a:xfrm>
            <a:off x="2914646" y="1187595"/>
            <a:ext cx="1370710" cy="554425"/>
          </a:xfrm>
          <a:prstGeom prst="flowChartTerminator">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ounded Rectangle 13">
            <a:extLst>
              <a:ext uri="{FF2B5EF4-FFF2-40B4-BE49-F238E27FC236}">
                <a16:creationId xmlns:a16="http://schemas.microsoft.com/office/drawing/2014/main" id="{679DF839-DAF9-F659-2FB9-392A759699D9}"/>
              </a:ext>
            </a:extLst>
          </p:cNvPr>
          <p:cNvSpPr/>
          <p:nvPr/>
        </p:nvSpPr>
        <p:spPr>
          <a:xfrm>
            <a:off x="1243010" y="1516571"/>
            <a:ext cx="8143361" cy="2791024"/>
          </a:xfrm>
          <a:prstGeom prst="roundRect">
            <a:avLst>
              <a:gd name="adj" fmla="val 1975"/>
            </a:avLst>
          </a:prstGeom>
          <a:solidFill>
            <a:schemeClr val="accent5">
              <a:lumMod val="20000"/>
              <a:lumOff val="80000"/>
            </a:schemeClr>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just"/>
            <a:r>
              <a:rPr lang="id-ID" sz="1600" dirty="0">
                <a:latin typeface="Quire Sans" panose="020B0502040400020003" pitchFamily="34" charset="0"/>
                <a:cs typeface="Quire Sans" panose="020B0502040400020003" pitchFamily="34" charset="0"/>
              </a:rPr>
              <a:t>Menurut </a:t>
            </a:r>
            <a:r>
              <a:rPr lang="id-ID" sz="1600" i="1" dirty="0">
                <a:latin typeface="Quire Sans" panose="020B0502040400020003" pitchFamily="34" charset="0"/>
                <a:cs typeface="Quire Sans" panose="020B0502040400020003" pitchFamily="34" charset="0"/>
              </a:rPr>
              <a:t>Kamus Besar Bahasa Indonesia </a:t>
            </a:r>
            <a:r>
              <a:rPr lang="id-ID" sz="1600" dirty="0">
                <a:latin typeface="Quire Sans" panose="020B0502040400020003" pitchFamily="34" charset="0"/>
                <a:cs typeface="Quire Sans" panose="020B0502040400020003" pitchFamily="34" charset="0"/>
              </a:rPr>
              <a:t>(KBBI), </a:t>
            </a:r>
            <a:r>
              <a:rPr lang="id-ID" sz="1600" i="1" dirty="0">
                <a:latin typeface="Quire Sans" panose="020B0502040400020003" pitchFamily="34" charset="0"/>
                <a:cs typeface="Quire Sans" panose="020B0502040400020003" pitchFamily="34" charset="0"/>
              </a:rPr>
              <a:t>pengelompokan</a:t>
            </a:r>
            <a:r>
              <a:rPr lang="id-ID" sz="1600" dirty="0">
                <a:latin typeface="Quire Sans" panose="020B0502040400020003" pitchFamily="34" charset="0"/>
                <a:cs typeface="Quire Sans" panose="020B0502040400020003" pitchFamily="34" charset="0"/>
              </a:rPr>
              <a:t> adalah proses, cara, dan perbuatan mengelompokkan. Adapun </a:t>
            </a:r>
            <a:r>
              <a:rPr lang="id-ID" sz="1600" i="1" dirty="0">
                <a:latin typeface="Quire Sans" panose="020B0502040400020003" pitchFamily="34" charset="0"/>
                <a:cs typeface="Quire Sans" panose="020B0502040400020003" pitchFamily="34" charset="0"/>
              </a:rPr>
              <a:t>sosial</a:t>
            </a:r>
            <a:r>
              <a:rPr lang="id-ID" sz="1600" dirty="0">
                <a:latin typeface="Quire Sans" panose="020B0502040400020003" pitchFamily="34" charset="0"/>
                <a:cs typeface="Quire Sans" panose="020B0502040400020003" pitchFamily="34" charset="0"/>
              </a:rPr>
              <a:t> diartikan sebagai berkenaan dengan masyarakat. Berdasarkan kedua pengertian tersebut, pengelompokan sosial dapat diartikan sebagai proses, cara, dan perbuatan mengelompokkan masyarakat. Pengelompokan tersebut umumnya didasarkan pada karakteristik atau kriteria tertentu, misalnya berdasarkan jenis kelamin, usia, suku bangsa, pekerjaan, atau tempat. </a:t>
            </a:r>
          </a:p>
          <a:p>
            <a:pPr algn="just"/>
            <a:r>
              <a:rPr lang="id-ID" sz="1600" dirty="0">
                <a:latin typeface="Quire Sans" panose="020B0502040400020003" pitchFamily="34" charset="0"/>
                <a:cs typeface="Quire Sans" panose="020B0502040400020003" pitchFamily="34" charset="0"/>
              </a:rPr>
              <a:t>Berdasarkan penjelasan tersebut, dapat disimpulkan bahwa pengelompokan sosial menghasilkan kelompok-kelompok dalam masyarakat.</a:t>
            </a:r>
          </a:p>
          <a:p>
            <a:pPr algn="just"/>
            <a:endParaRPr lang="id-ID" sz="1600" dirty="0">
              <a:latin typeface="Quire Sans" panose="020B0502040400020003" pitchFamily="34" charset="0"/>
              <a:cs typeface="Quire Sans" panose="020B0502040400020003" pitchFamily="34" charset="0"/>
            </a:endParaRPr>
          </a:p>
        </p:txBody>
      </p:sp>
      <p:pic>
        <p:nvPicPr>
          <p:cNvPr id="16" name="Picture 15" descr="A group of people holding up a puzzle piece&#10;&#10;Description automatically generated with low confidence">
            <a:extLst>
              <a:ext uri="{FF2B5EF4-FFF2-40B4-BE49-F238E27FC236}">
                <a16:creationId xmlns:a16="http://schemas.microsoft.com/office/drawing/2014/main" id="{1DEF375D-B0A6-2A8A-1760-2DA62A4561A8}"/>
              </a:ext>
            </a:extLst>
          </p:cNvPr>
          <p:cNvPicPr>
            <a:picLocks noChangeAspect="1"/>
          </p:cNvPicPr>
          <p:nvPr/>
        </p:nvPicPr>
        <p:blipFill>
          <a:blip r:embed="rId2"/>
          <a:stretch>
            <a:fillRect/>
          </a:stretch>
        </p:blipFill>
        <p:spPr>
          <a:xfrm>
            <a:off x="6691838" y="3565311"/>
            <a:ext cx="5195362" cy="2913142"/>
          </a:xfrm>
          <a:prstGeom prst="rect">
            <a:avLst/>
          </a:prstGeom>
        </p:spPr>
      </p:pic>
      <p:grpSp>
        <p:nvGrpSpPr>
          <p:cNvPr id="3" name="Group 2">
            <a:extLst>
              <a:ext uri="{FF2B5EF4-FFF2-40B4-BE49-F238E27FC236}">
                <a16:creationId xmlns:a16="http://schemas.microsoft.com/office/drawing/2014/main" id="{57AA77DD-FAD8-822E-BC19-7D0C77F88D6D}"/>
              </a:ext>
            </a:extLst>
          </p:cNvPr>
          <p:cNvGrpSpPr/>
          <p:nvPr/>
        </p:nvGrpSpPr>
        <p:grpSpPr>
          <a:xfrm>
            <a:off x="0" y="5736169"/>
            <a:ext cx="12192000" cy="1121834"/>
            <a:chOff x="0" y="4302125"/>
            <a:chExt cx="9144000" cy="841375"/>
          </a:xfrm>
        </p:grpSpPr>
        <p:grpSp>
          <p:nvGrpSpPr>
            <p:cNvPr id="4" name="Group 3">
              <a:extLst>
                <a:ext uri="{FF2B5EF4-FFF2-40B4-BE49-F238E27FC236}">
                  <a16:creationId xmlns:a16="http://schemas.microsoft.com/office/drawing/2014/main" id="{8C8EAC44-23B2-BF23-9B2E-11891B3C6494}"/>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F11FC518-43B0-8850-2A79-3E62E4B4AAA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DBA33C38-D35C-2E7F-FF08-E1AAECA60729}"/>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15B0830C-38F4-B6D7-090D-F155AD383980}"/>
                    </a:ext>
                  </a:extLst>
                </p:cNvPr>
                <p:cNvSpPr txBox="1"/>
                <p:nvPr/>
              </p:nvSpPr>
              <p:spPr>
                <a:xfrm>
                  <a:off x="2057400" y="4732407"/>
                  <a:ext cx="5334000" cy="330908"/>
                </a:xfrm>
                <a:prstGeom prst="rect">
                  <a:avLst/>
                </a:prstGeom>
                <a:solidFill>
                  <a:srgbClr val="FFC000"/>
                </a:solidFill>
              </p:spPr>
              <p:txBody>
                <a:bodyPr wrap="square" rtlCol="0">
                  <a:spAutoFit/>
                </a:bodyPr>
                <a:lstStyle/>
                <a:p>
                  <a:r>
                    <a:rPr lang="en-US" sz="2267" b="1" dirty="0">
                      <a:solidFill>
                        <a:srgbClr val="002060"/>
                      </a:solidFill>
                      <a:latin typeface="Arial" pitchFamily="34" charset="0"/>
                      <a:cs typeface="Arial" pitchFamily="34" charset="0"/>
                    </a:rPr>
                    <a:t>SOSIOLOGI</a:t>
                  </a:r>
                </a:p>
              </p:txBody>
            </p:sp>
          </p:grpSp>
          <p:pic>
            <p:nvPicPr>
              <p:cNvPr id="7" name="Picture 6" descr="A picture containing text&#10;&#10;Description automatically generated">
                <a:extLst>
                  <a:ext uri="{FF2B5EF4-FFF2-40B4-BE49-F238E27FC236}">
                    <a16:creationId xmlns:a16="http://schemas.microsoft.com/office/drawing/2014/main" id="{9938A253-CA9A-5C92-A775-D4060DDD3A35}"/>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2C8CF086-48F0-5D3E-B553-0A83A93E151D}"/>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SMA/MA</a:t>
              </a:r>
            </a:p>
          </p:txBody>
        </p:sp>
      </p:grpSp>
    </p:spTree>
    <p:extLst>
      <p:ext uri="{BB962C8B-B14F-4D97-AF65-F5344CB8AC3E}">
        <p14:creationId xmlns:p14="http://schemas.microsoft.com/office/powerpoint/2010/main" val="2984621324"/>
      </p:ext>
    </p:extLst>
  </p:cSld>
  <p:clrMapOvr>
    <a:masterClrMapping/>
  </p:clrMapOvr>
</p:sld>
</file>

<file path=ppt/theme/theme1.xml><?xml version="1.0" encoding="utf-8"?>
<a:theme xmlns:a="http://schemas.openxmlformats.org/drawingml/2006/main" name="Office Them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1820</TotalTime>
  <Words>2676</Words>
  <Application>Microsoft Office PowerPoint</Application>
  <PresentationFormat>Widescreen</PresentationFormat>
  <Paragraphs>245</Paragraphs>
  <Slides>25</Slides>
  <Notes>1</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25</vt:i4>
      </vt:variant>
    </vt:vector>
  </HeadingPairs>
  <TitlesOfParts>
    <vt:vector size="42" baseType="lpstr">
      <vt:lpstr>Abadi</vt:lpstr>
      <vt:lpstr>Arial</vt:lpstr>
      <vt:lpstr>Baghdad</vt:lpstr>
      <vt:lpstr>Batang</vt:lpstr>
      <vt:lpstr>Calibri</vt:lpstr>
      <vt:lpstr>Calibri Light</vt:lpstr>
      <vt:lpstr>Cambria</vt:lpstr>
      <vt:lpstr>Candara</vt:lpstr>
      <vt:lpstr>Congenial SemiBold</vt:lpstr>
      <vt:lpstr>Cooper Black</vt:lpstr>
      <vt:lpstr>Dotum</vt:lpstr>
      <vt:lpstr>Eras Demi ITC</vt:lpstr>
      <vt:lpstr>Gill Sans Ultra Bold</vt:lpstr>
      <vt:lpstr>Hiragino Kaku Gothic StdN W8</vt:lpstr>
      <vt:lpstr>Quire Sans</vt:lpstr>
      <vt:lpstr>Quire Sans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Riadhotul Firda Iskandar</dc:creator>
  <cp:lastModifiedBy>ERLNB43</cp:lastModifiedBy>
  <cp:revision>11</cp:revision>
  <dcterms:created xsi:type="dcterms:W3CDTF">2023-06-12T07:36:22Z</dcterms:created>
  <dcterms:modified xsi:type="dcterms:W3CDTF">2023-06-27T08:19:30Z</dcterms:modified>
</cp:coreProperties>
</file>