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60" r:id="rId2"/>
    <p:sldId id="261" r:id="rId3"/>
    <p:sldId id="262" r:id="rId4"/>
    <p:sldId id="264" r:id="rId5"/>
    <p:sldId id="257" r:id="rId6"/>
    <p:sldId id="270" r:id="rId7"/>
    <p:sldId id="263" r:id="rId8"/>
    <p:sldId id="271" r:id="rId9"/>
    <p:sldId id="272" r:id="rId10"/>
    <p:sldId id="265" r:id="rId11"/>
    <p:sldId id="273" r:id="rId12"/>
    <p:sldId id="266" r:id="rId13"/>
    <p:sldId id="274" r:id="rId14"/>
    <p:sldId id="258" r:id="rId15"/>
    <p:sldId id="275" r:id="rId16"/>
    <p:sldId id="276" r:id="rId17"/>
    <p:sldId id="277" r:id="rId18"/>
    <p:sldId id="278" r:id="rId19"/>
    <p:sldId id="268" r:id="rId20"/>
    <p:sldId id="269" r:id="rId21"/>
    <p:sldId id="279" r:id="rId22"/>
    <p:sldId id="280" r:id="rId23"/>
    <p:sldId id="259" r:id="rId24"/>
    <p:sldId id="281" r:id="rId25"/>
    <p:sldId id="282" r:id="rId26"/>
    <p:sldId id="283" r:id="rId27"/>
    <p:sldId id="285" r:id="rId28"/>
    <p:sldId id="284" r:id="rId29"/>
    <p:sldId id="28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6F00"/>
    <a:srgbClr val="FF9300"/>
    <a:srgbClr val="FF7E79"/>
    <a:srgbClr val="F2F2F2"/>
    <a:srgbClr val="009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76"/>
    <p:restoredTop sz="95846"/>
  </p:normalViewPr>
  <p:slideViewPr>
    <p:cSldViewPr snapToGrid="0">
      <p:cViewPr varScale="1">
        <p:scale>
          <a:sx n="89" d="100"/>
          <a:sy n="89"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D75403-FAD0-B040-870F-22D3A83490A5}" type="datetimeFigureOut">
              <a:rPr lang="id-ID" smtClean="0"/>
              <a:t>27/06/2023</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FC29DF-473B-5048-A7E9-476C1BEA3C12}" type="slidenum">
              <a:rPr lang="id-ID" smtClean="0"/>
              <a:t>‹#›</a:t>
            </a:fld>
            <a:endParaRPr lang="id-ID"/>
          </a:p>
        </p:txBody>
      </p:sp>
    </p:spTree>
    <p:extLst>
      <p:ext uri="{BB962C8B-B14F-4D97-AF65-F5344CB8AC3E}">
        <p14:creationId xmlns:p14="http://schemas.microsoft.com/office/powerpoint/2010/main" val="369158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853034354b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853034354b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853034354b_0_247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853034354b_0_247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853034354b_0_247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853034354b_0_247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2455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777e31443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777e31443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7"/>
        <p:cNvGrpSpPr/>
        <p:nvPr/>
      </p:nvGrpSpPr>
      <p:grpSpPr>
        <a:xfrm>
          <a:off x="0" y="0"/>
          <a:ext cx="0" cy="0"/>
          <a:chOff x="0" y="0"/>
          <a:chExt cx="0" cy="0"/>
        </a:xfrm>
      </p:grpSpPr>
      <p:sp>
        <p:nvSpPr>
          <p:cNvPr id="2168" name="Google Shape;2168;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9" name="Google Shape;2169;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777e31443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777e31443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0100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777e31443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777e31443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3020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7"/>
        <p:cNvGrpSpPr/>
        <p:nvPr/>
      </p:nvGrpSpPr>
      <p:grpSpPr>
        <a:xfrm>
          <a:off x="0" y="0"/>
          <a:ext cx="0" cy="0"/>
          <a:chOff x="0" y="0"/>
          <a:chExt cx="0" cy="0"/>
        </a:xfrm>
      </p:grpSpPr>
      <p:sp>
        <p:nvSpPr>
          <p:cNvPr id="2168" name="Google Shape;2168;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9" name="Google Shape;2169;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642614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853034354b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853034354b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1356C-C03C-D8E4-9B1C-4B84912E64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4A220DD7-0D8D-53F1-F09F-03A297F4E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467F5E6F-461C-7AF7-CBD7-A55E59186B06}"/>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5" name="Footer Placeholder 4">
            <a:extLst>
              <a:ext uri="{FF2B5EF4-FFF2-40B4-BE49-F238E27FC236}">
                <a16:creationId xmlns:a16="http://schemas.microsoft.com/office/drawing/2014/main" id="{F4474FCF-609E-2733-421B-52CC28DE4963}"/>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08442094-C192-EA3D-6751-80AA9194FB3A}"/>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505007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3B6C0-A7CE-9128-041F-7906C26CED0D}"/>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AB9FE02D-DFAB-45BA-80FF-1FB3821C64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895DFC72-4066-0C8A-0C55-BFCF6C1FCF06}"/>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5" name="Footer Placeholder 4">
            <a:extLst>
              <a:ext uri="{FF2B5EF4-FFF2-40B4-BE49-F238E27FC236}">
                <a16:creationId xmlns:a16="http://schemas.microsoft.com/office/drawing/2014/main" id="{7007007B-DB47-B1C1-1BCD-694155F5925D}"/>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3FF400F9-475F-078E-A78E-0FD0A8291B1C}"/>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54253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804CD2-06B6-767A-EA80-D9B22368AC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E5573406-FF35-F6F8-B7CA-0A2203098A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5FFCFC67-AFC3-DD6D-472D-608727EC636B}"/>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5" name="Footer Placeholder 4">
            <a:extLst>
              <a:ext uri="{FF2B5EF4-FFF2-40B4-BE49-F238E27FC236}">
                <a16:creationId xmlns:a16="http://schemas.microsoft.com/office/drawing/2014/main" id="{2D8BF6AF-51C8-44B7-DF2C-275E81DB0D25}"/>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51E39741-7EB8-58B1-377F-1A2BC58A4998}"/>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1369710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752601"/>
            <a:ext cx="10972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6/27/2023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3827936044"/>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
        <p:cNvGrpSpPr/>
        <p:nvPr/>
      </p:nvGrpSpPr>
      <p:grpSpPr>
        <a:xfrm>
          <a:off x="0" y="0"/>
          <a:ext cx="0" cy="0"/>
          <a:chOff x="0" y="0"/>
          <a:chExt cx="0" cy="0"/>
        </a:xfrm>
      </p:grpSpPr>
      <p:pic>
        <p:nvPicPr>
          <p:cNvPr id="22" name="Google Shape;22;p4"/>
          <p:cNvPicPr preferRelativeResize="0"/>
          <p:nvPr/>
        </p:nvPicPr>
        <p:blipFill rotWithShape="1">
          <a:blip r:embed="rId2" cstate="screen">
            <a:alphaModFix amt="28000"/>
            <a:extLst>
              <a:ext uri="{28A0092B-C50C-407E-A947-70E740481C1C}">
                <a14:useLocalDpi xmlns:a14="http://schemas.microsoft.com/office/drawing/2010/main"/>
              </a:ext>
            </a:extLst>
          </a:blip>
          <a:srcRect/>
          <a:stretch/>
        </p:blipFill>
        <p:spPr>
          <a:xfrm>
            <a:off x="-330200" y="-249933"/>
            <a:ext cx="12981939" cy="7360173"/>
          </a:xfrm>
          <a:prstGeom prst="rect">
            <a:avLst/>
          </a:prstGeom>
          <a:noFill/>
          <a:ln>
            <a:noFill/>
          </a:ln>
        </p:spPr>
      </p:pic>
      <p:pic>
        <p:nvPicPr>
          <p:cNvPr id="23" name="Google Shape;23;p4"/>
          <p:cNvPicPr preferRelativeResize="0"/>
          <p:nvPr/>
        </p:nvPicPr>
        <p:blipFill rotWithShape="1">
          <a:blip r:embed="rId3" cstate="screen">
            <a:alphaModFix/>
            <a:extLst>
              <a:ext uri="{28A0092B-C50C-407E-A947-70E740481C1C}">
                <a14:useLocalDpi xmlns:a14="http://schemas.microsoft.com/office/drawing/2010/main"/>
              </a:ext>
            </a:extLst>
          </a:blip>
          <a:srcRect r="1545" b="6838"/>
          <a:stretch/>
        </p:blipFill>
        <p:spPr>
          <a:xfrm>
            <a:off x="513183" y="179867"/>
            <a:ext cx="11165635" cy="6498299"/>
          </a:xfrm>
          <a:prstGeom prst="rect">
            <a:avLst/>
          </a:prstGeom>
          <a:noFill/>
          <a:ln>
            <a:noFill/>
          </a:ln>
        </p:spPr>
      </p:pic>
      <p:sp>
        <p:nvSpPr>
          <p:cNvPr id="24" name="Google Shape;24;p4"/>
          <p:cNvSpPr txBox="1">
            <a:spLocks noGrp="1"/>
          </p:cNvSpPr>
          <p:nvPr>
            <p:ph type="title"/>
          </p:nvPr>
        </p:nvSpPr>
        <p:spPr>
          <a:xfrm>
            <a:off x="2449200" y="948233"/>
            <a:ext cx="7293600" cy="763600"/>
          </a:xfrm>
          <a:prstGeom prst="rect">
            <a:avLst/>
          </a:prstGeom>
        </p:spPr>
        <p:txBody>
          <a:bodyPr spcFirstLastPara="1" wrap="square" lIns="91425" tIns="91425" rIns="91425" bIns="91425" anchor="t" anchorCtr="0">
            <a:noAutofit/>
          </a:bodyPr>
          <a:lstStyle>
            <a:lvl1pPr lvl="0" algn="ctr"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
        <p:nvSpPr>
          <p:cNvPr id="25" name="Google Shape;25;p4"/>
          <p:cNvSpPr txBox="1">
            <a:spLocks noGrp="1"/>
          </p:cNvSpPr>
          <p:nvPr>
            <p:ph type="body" idx="1"/>
          </p:nvPr>
        </p:nvSpPr>
        <p:spPr>
          <a:xfrm>
            <a:off x="1864367" y="1869100"/>
            <a:ext cx="9284400" cy="4084000"/>
          </a:xfrm>
          <a:prstGeom prst="rect">
            <a:avLst/>
          </a:prstGeom>
        </p:spPr>
        <p:txBody>
          <a:bodyPr spcFirstLastPara="1" wrap="square" lIns="91425" tIns="91425" rIns="91425" bIns="91425" anchor="t" anchorCtr="0">
            <a:noAutofit/>
          </a:bodyPr>
          <a:lstStyle>
            <a:lvl1pPr marL="609585" lvl="0" indent="-410623">
              <a:spcBef>
                <a:spcPts val="0"/>
              </a:spcBef>
              <a:spcAft>
                <a:spcPts val="0"/>
              </a:spcAft>
              <a:buSzPts val="1250"/>
              <a:buFont typeface="Concert One"/>
              <a:buAutoNum type="arabicPeriod"/>
              <a:defRPr sz="1267">
                <a:solidFill>
                  <a:schemeClr val="dk2"/>
                </a:solidFill>
              </a:defRPr>
            </a:lvl1pPr>
            <a:lvl2pPr marL="1219170" lvl="1" indent="-389457">
              <a:spcBef>
                <a:spcPts val="2133"/>
              </a:spcBef>
              <a:spcAft>
                <a:spcPts val="0"/>
              </a:spcAft>
              <a:buClr>
                <a:srgbClr val="4D719D"/>
              </a:buClr>
              <a:buSzPts val="1000"/>
              <a:buFont typeface="Muli"/>
              <a:buAutoNum type="alphaLcPeriod"/>
              <a:defRPr sz="1267">
                <a:solidFill>
                  <a:schemeClr val="dk2"/>
                </a:solidFill>
              </a:defRPr>
            </a:lvl2pPr>
            <a:lvl3pPr marL="1828754" lvl="2" indent="-389457">
              <a:spcBef>
                <a:spcPts val="2133"/>
              </a:spcBef>
              <a:spcAft>
                <a:spcPts val="0"/>
              </a:spcAft>
              <a:buClr>
                <a:srgbClr val="4D719D"/>
              </a:buClr>
              <a:buSzPts val="1000"/>
              <a:buFont typeface="Muli"/>
              <a:buAutoNum type="romanLcPeriod"/>
              <a:defRPr sz="1267">
                <a:solidFill>
                  <a:schemeClr val="dk2"/>
                </a:solidFill>
              </a:defRPr>
            </a:lvl3pPr>
            <a:lvl4pPr marL="2438339" lvl="3" indent="-389457">
              <a:spcBef>
                <a:spcPts val="2133"/>
              </a:spcBef>
              <a:spcAft>
                <a:spcPts val="0"/>
              </a:spcAft>
              <a:buClr>
                <a:srgbClr val="4D719D"/>
              </a:buClr>
              <a:buSzPts val="1000"/>
              <a:buFont typeface="Muli"/>
              <a:buAutoNum type="arabicPeriod"/>
              <a:defRPr sz="1267">
                <a:solidFill>
                  <a:schemeClr val="dk2"/>
                </a:solidFill>
              </a:defRPr>
            </a:lvl4pPr>
            <a:lvl5pPr marL="3047924" lvl="4" indent="-389457">
              <a:spcBef>
                <a:spcPts val="2133"/>
              </a:spcBef>
              <a:spcAft>
                <a:spcPts val="0"/>
              </a:spcAft>
              <a:buClr>
                <a:srgbClr val="4D719D"/>
              </a:buClr>
              <a:buSzPts val="1000"/>
              <a:buFont typeface="Muli"/>
              <a:buAutoNum type="alphaLcPeriod"/>
              <a:defRPr sz="1267">
                <a:solidFill>
                  <a:schemeClr val="dk2"/>
                </a:solidFill>
              </a:defRPr>
            </a:lvl5pPr>
            <a:lvl6pPr marL="3657509" lvl="5" indent="-389457">
              <a:spcBef>
                <a:spcPts val="2133"/>
              </a:spcBef>
              <a:spcAft>
                <a:spcPts val="0"/>
              </a:spcAft>
              <a:buClr>
                <a:srgbClr val="4D719D"/>
              </a:buClr>
              <a:buSzPts val="1000"/>
              <a:buFont typeface="Muli"/>
              <a:buAutoNum type="romanLcPeriod"/>
              <a:defRPr sz="1267">
                <a:solidFill>
                  <a:schemeClr val="dk2"/>
                </a:solidFill>
              </a:defRPr>
            </a:lvl6pPr>
            <a:lvl7pPr marL="4267093" lvl="6" indent="-389457">
              <a:spcBef>
                <a:spcPts val="2133"/>
              </a:spcBef>
              <a:spcAft>
                <a:spcPts val="0"/>
              </a:spcAft>
              <a:buClr>
                <a:srgbClr val="4D719D"/>
              </a:buClr>
              <a:buSzPts val="1000"/>
              <a:buFont typeface="Muli"/>
              <a:buAutoNum type="arabicPeriod"/>
              <a:defRPr sz="1267">
                <a:solidFill>
                  <a:schemeClr val="dk2"/>
                </a:solidFill>
              </a:defRPr>
            </a:lvl7pPr>
            <a:lvl8pPr marL="4876678" lvl="7" indent="-389457">
              <a:spcBef>
                <a:spcPts val="2133"/>
              </a:spcBef>
              <a:spcAft>
                <a:spcPts val="0"/>
              </a:spcAft>
              <a:buClr>
                <a:srgbClr val="4D719D"/>
              </a:buClr>
              <a:buSzPts val="1000"/>
              <a:buFont typeface="Muli"/>
              <a:buAutoNum type="alphaLcPeriod"/>
              <a:defRPr sz="1267">
                <a:solidFill>
                  <a:schemeClr val="dk2"/>
                </a:solidFill>
              </a:defRPr>
            </a:lvl8pPr>
            <a:lvl9pPr marL="5486263" lvl="8" indent="-389457">
              <a:spcBef>
                <a:spcPts val="2133"/>
              </a:spcBef>
              <a:spcAft>
                <a:spcPts val="2133"/>
              </a:spcAft>
              <a:buClr>
                <a:srgbClr val="4D719D"/>
              </a:buClr>
              <a:buSzPts val="1000"/>
              <a:buFont typeface="Muli"/>
              <a:buAutoNum type="romanLcPeriod"/>
              <a:defRPr sz="1267">
                <a:solidFill>
                  <a:schemeClr val="dk2"/>
                </a:solidFill>
              </a:defRPr>
            </a:lvl9pPr>
          </a:lstStyle>
          <a:p>
            <a:endParaRPr/>
          </a:p>
        </p:txBody>
      </p:sp>
    </p:spTree>
    <p:extLst>
      <p:ext uri="{BB962C8B-B14F-4D97-AF65-F5344CB8AC3E}">
        <p14:creationId xmlns:p14="http://schemas.microsoft.com/office/powerpoint/2010/main" val="2199995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pic>
        <p:nvPicPr>
          <p:cNvPr id="37" name="Google Shape;37;p7"/>
          <p:cNvPicPr preferRelativeResize="0"/>
          <p:nvPr/>
        </p:nvPicPr>
        <p:blipFill rotWithShape="1">
          <a:blip r:embed="rId2" cstate="screen">
            <a:alphaModFix amt="28000"/>
            <a:extLst>
              <a:ext uri="{28A0092B-C50C-407E-A947-70E740481C1C}">
                <a14:useLocalDpi xmlns:a14="http://schemas.microsoft.com/office/drawing/2010/main"/>
              </a:ext>
            </a:extLst>
          </a:blip>
          <a:srcRect/>
          <a:stretch/>
        </p:blipFill>
        <p:spPr>
          <a:xfrm>
            <a:off x="-330200" y="-249933"/>
            <a:ext cx="12981939" cy="7360173"/>
          </a:xfrm>
          <a:prstGeom prst="rect">
            <a:avLst/>
          </a:prstGeom>
          <a:noFill/>
          <a:ln>
            <a:noFill/>
          </a:ln>
        </p:spPr>
      </p:pic>
      <p:pic>
        <p:nvPicPr>
          <p:cNvPr id="38" name="Google Shape;38;p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39233" y="268151"/>
            <a:ext cx="11513531" cy="6321700"/>
          </a:xfrm>
          <a:prstGeom prst="rect">
            <a:avLst/>
          </a:prstGeom>
          <a:noFill/>
          <a:ln>
            <a:noFill/>
          </a:ln>
        </p:spPr>
      </p:pic>
      <p:sp>
        <p:nvSpPr>
          <p:cNvPr id="39" name="Google Shape;39;p7"/>
          <p:cNvSpPr txBox="1">
            <a:spLocks noGrp="1"/>
          </p:cNvSpPr>
          <p:nvPr>
            <p:ph type="body" idx="1"/>
          </p:nvPr>
        </p:nvSpPr>
        <p:spPr>
          <a:xfrm>
            <a:off x="1328500" y="2534033"/>
            <a:ext cx="3868800" cy="3027200"/>
          </a:xfrm>
          <a:prstGeom prst="rect">
            <a:avLst/>
          </a:prstGeom>
        </p:spPr>
        <p:txBody>
          <a:bodyPr spcFirstLastPara="1" wrap="square" lIns="91425" tIns="91425" rIns="91425" bIns="91425" anchor="t" anchorCtr="0">
            <a:noAutofit/>
          </a:bodyPr>
          <a:lstStyle>
            <a:lvl1pPr marL="609585" lvl="0" indent="-440256">
              <a:lnSpc>
                <a:spcPct val="100000"/>
              </a:lnSpc>
              <a:spcBef>
                <a:spcPts val="0"/>
              </a:spcBef>
              <a:spcAft>
                <a:spcPts val="0"/>
              </a:spcAft>
              <a:buClr>
                <a:schemeClr val="dk2"/>
              </a:buClr>
              <a:buSzPts val="1600"/>
              <a:buChar char="●"/>
              <a:defRPr sz="2133">
                <a:solidFill>
                  <a:schemeClr val="dk2"/>
                </a:solidFill>
              </a:defRPr>
            </a:lvl1pPr>
            <a:lvl2pPr marL="1219170" lvl="1" indent="-440256">
              <a:lnSpc>
                <a:spcPct val="100000"/>
              </a:lnSpc>
              <a:spcBef>
                <a:spcPts val="2133"/>
              </a:spcBef>
              <a:spcAft>
                <a:spcPts val="0"/>
              </a:spcAft>
              <a:buClr>
                <a:schemeClr val="dk2"/>
              </a:buClr>
              <a:buSzPts val="1600"/>
              <a:buChar char="○"/>
              <a:defRPr sz="2133">
                <a:solidFill>
                  <a:schemeClr val="dk2"/>
                </a:solidFill>
              </a:defRPr>
            </a:lvl2pPr>
            <a:lvl3pPr marL="1828754" lvl="2" indent="-440256">
              <a:lnSpc>
                <a:spcPct val="100000"/>
              </a:lnSpc>
              <a:spcBef>
                <a:spcPts val="2133"/>
              </a:spcBef>
              <a:spcAft>
                <a:spcPts val="0"/>
              </a:spcAft>
              <a:buClr>
                <a:schemeClr val="dk2"/>
              </a:buClr>
              <a:buSzPts val="1600"/>
              <a:buChar char="■"/>
              <a:defRPr sz="2133">
                <a:solidFill>
                  <a:schemeClr val="dk2"/>
                </a:solidFill>
              </a:defRPr>
            </a:lvl3pPr>
            <a:lvl4pPr marL="2438339" lvl="3" indent="-440256">
              <a:lnSpc>
                <a:spcPct val="100000"/>
              </a:lnSpc>
              <a:spcBef>
                <a:spcPts val="2133"/>
              </a:spcBef>
              <a:spcAft>
                <a:spcPts val="0"/>
              </a:spcAft>
              <a:buClr>
                <a:schemeClr val="dk2"/>
              </a:buClr>
              <a:buSzPts val="1600"/>
              <a:buChar char="●"/>
              <a:defRPr sz="2133">
                <a:solidFill>
                  <a:schemeClr val="dk2"/>
                </a:solidFill>
              </a:defRPr>
            </a:lvl4pPr>
            <a:lvl5pPr marL="3047924" lvl="4" indent="-440256">
              <a:lnSpc>
                <a:spcPct val="100000"/>
              </a:lnSpc>
              <a:spcBef>
                <a:spcPts val="2133"/>
              </a:spcBef>
              <a:spcAft>
                <a:spcPts val="0"/>
              </a:spcAft>
              <a:buClr>
                <a:schemeClr val="dk2"/>
              </a:buClr>
              <a:buSzPts val="1600"/>
              <a:buChar char="○"/>
              <a:defRPr sz="2133">
                <a:solidFill>
                  <a:schemeClr val="dk2"/>
                </a:solidFill>
              </a:defRPr>
            </a:lvl5pPr>
            <a:lvl6pPr marL="3657509" lvl="5" indent="-440256">
              <a:lnSpc>
                <a:spcPct val="100000"/>
              </a:lnSpc>
              <a:spcBef>
                <a:spcPts val="2133"/>
              </a:spcBef>
              <a:spcAft>
                <a:spcPts val="0"/>
              </a:spcAft>
              <a:buClr>
                <a:schemeClr val="dk2"/>
              </a:buClr>
              <a:buSzPts val="1600"/>
              <a:buChar char="■"/>
              <a:defRPr sz="2133">
                <a:solidFill>
                  <a:schemeClr val="dk2"/>
                </a:solidFill>
              </a:defRPr>
            </a:lvl6pPr>
            <a:lvl7pPr marL="4267093" lvl="6" indent="-440256">
              <a:lnSpc>
                <a:spcPct val="100000"/>
              </a:lnSpc>
              <a:spcBef>
                <a:spcPts val="2133"/>
              </a:spcBef>
              <a:spcAft>
                <a:spcPts val="0"/>
              </a:spcAft>
              <a:buClr>
                <a:schemeClr val="dk2"/>
              </a:buClr>
              <a:buSzPts val="1600"/>
              <a:buChar char="●"/>
              <a:defRPr sz="2133">
                <a:solidFill>
                  <a:schemeClr val="dk2"/>
                </a:solidFill>
              </a:defRPr>
            </a:lvl7pPr>
            <a:lvl8pPr marL="4876678" lvl="7" indent="-440256">
              <a:lnSpc>
                <a:spcPct val="100000"/>
              </a:lnSpc>
              <a:spcBef>
                <a:spcPts val="2133"/>
              </a:spcBef>
              <a:spcAft>
                <a:spcPts val="0"/>
              </a:spcAft>
              <a:buClr>
                <a:schemeClr val="dk2"/>
              </a:buClr>
              <a:buSzPts val="1600"/>
              <a:buChar char="○"/>
              <a:defRPr sz="2133">
                <a:solidFill>
                  <a:schemeClr val="dk2"/>
                </a:solidFill>
              </a:defRPr>
            </a:lvl8pPr>
            <a:lvl9pPr marL="5486263" lvl="8" indent="-440256">
              <a:lnSpc>
                <a:spcPct val="100000"/>
              </a:lnSpc>
              <a:spcBef>
                <a:spcPts val="2133"/>
              </a:spcBef>
              <a:spcAft>
                <a:spcPts val="2133"/>
              </a:spcAft>
              <a:buClr>
                <a:schemeClr val="dk2"/>
              </a:buClr>
              <a:buSzPts val="1600"/>
              <a:buChar char="■"/>
              <a:defRPr sz="2133">
                <a:solidFill>
                  <a:schemeClr val="dk2"/>
                </a:solidFill>
              </a:defRPr>
            </a:lvl9pPr>
          </a:lstStyle>
          <a:p>
            <a:endParaRPr/>
          </a:p>
        </p:txBody>
      </p:sp>
      <p:sp>
        <p:nvSpPr>
          <p:cNvPr id="40" name="Google Shape;40;p7"/>
          <p:cNvSpPr txBox="1">
            <a:spLocks noGrp="1"/>
          </p:cNvSpPr>
          <p:nvPr>
            <p:ph type="title"/>
          </p:nvPr>
        </p:nvSpPr>
        <p:spPr>
          <a:xfrm>
            <a:off x="1336433" y="948241"/>
            <a:ext cx="3205200" cy="7636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Tree>
    <p:extLst>
      <p:ext uri="{BB962C8B-B14F-4D97-AF65-F5344CB8AC3E}">
        <p14:creationId xmlns:p14="http://schemas.microsoft.com/office/powerpoint/2010/main" val="2883080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dk2"/>
        </a:solidFill>
        <a:effectLst/>
      </p:bgPr>
    </p:bg>
    <p:spTree>
      <p:nvGrpSpPr>
        <p:cNvPr id="1" name="Shape 667"/>
        <p:cNvGrpSpPr/>
        <p:nvPr/>
      </p:nvGrpSpPr>
      <p:grpSpPr>
        <a:xfrm>
          <a:off x="0" y="0"/>
          <a:ext cx="0" cy="0"/>
          <a:chOff x="0" y="0"/>
          <a:chExt cx="0" cy="0"/>
        </a:xfrm>
      </p:grpSpPr>
      <p:grpSp>
        <p:nvGrpSpPr>
          <p:cNvPr id="668" name="Google Shape;668;p13"/>
          <p:cNvGrpSpPr/>
          <p:nvPr/>
        </p:nvGrpSpPr>
        <p:grpSpPr>
          <a:xfrm>
            <a:off x="1" y="0"/>
            <a:ext cx="12192121" cy="6858197"/>
            <a:chOff x="0" y="0"/>
            <a:chExt cx="7440875" cy="4152456"/>
          </a:xfrm>
        </p:grpSpPr>
        <p:sp>
          <p:nvSpPr>
            <p:cNvPr id="669" name="Google Shape;669;p13"/>
            <p:cNvSpPr/>
            <p:nvPr/>
          </p:nvSpPr>
          <p:spPr>
            <a:xfrm>
              <a:off x="26505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 name="Google Shape;670;p13"/>
            <p:cNvSpPr/>
            <p:nvPr/>
          </p:nvSpPr>
          <p:spPr>
            <a:xfrm>
              <a:off x="583651"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 name="Google Shape;671;p13"/>
            <p:cNvSpPr/>
            <p:nvPr/>
          </p:nvSpPr>
          <p:spPr>
            <a:xfrm>
              <a:off x="902179"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 name="Google Shape;672;p13"/>
            <p:cNvSpPr/>
            <p:nvPr/>
          </p:nvSpPr>
          <p:spPr>
            <a:xfrm>
              <a:off x="1220641"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 name="Google Shape;673;p13"/>
            <p:cNvSpPr/>
            <p:nvPr/>
          </p:nvSpPr>
          <p:spPr>
            <a:xfrm>
              <a:off x="1539169"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 name="Google Shape;674;p13"/>
            <p:cNvSpPr/>
            <p:nvPr/>
          </p:nvSpPr>
          <p:spPr>
            <a:xfrm>
              <a:off x="1857762"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 name="Google Shape;675;p13"/>
            <p:cNvSpPr/>
            <p:nvPr/>
          </p:nvSpPr>
          <p:spPr>
            <a:xfrm>
              <a:off x="2176224"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 name="Google Shape;676;p13"/>
            <p:cNvSpPr/>
            <p:nvPr/>
          </p:nvSpPr>
          <p:spPr>
            <a:xfrm>
              <a:off x="2494752"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 name="Google Shape;677;p13"/>
            <p:cNvSpPr/>
            <p:nvPr/>
          </p:nvSpPr>
          <p:spPr>
            <a:xfrm>
              <a:off x="2813346"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 name="Google Shape;678;p13"/>
            <p:cNvSpPr/>
            <p:nvPr/>
          </p:nvSpPr>
          <p:spPr>
            <a:xfrm>
              <a:off x="3131874"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 name="Google Shape;679;p13"/>
            <p:cNvSpPr/>
            <p:nvPr/>
          </p:nvSpPr>
          <p:spPr>
            <a:xfrm>
              <a:off x="3450336"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 name="Google Shape;680;p13"/>
            <p:cNvSpPr/>
            <p:nvPr/>
          </p:nvSpPr>
          <p:spPr>
            <a:xfrm>
              <a:off x="3768929"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 name="Google Shape;681;p13"/>
            <p:cNvSpPr/>
            <p:nvPr/>
          </p:nvSpPr>
          <p:spPr>
            <a:xfrm>
              <a:off x="4087457"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 name="Google Shape;682;p13"/>
            <p:cNvSpPr/>
            <p:nvPr/>
          </p:nvSpPr>
          <p:spPr>
            <a:xfrm>
              <a:off x="4405920"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 name="Google Shape;683;p13"/>
            <p:cNvSpPr/>
            <p:nvPr/>
          </p:nvSpPr>
          <p:spPr>
            <a:xfrm>
              <a:off x="472444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 name="Google Shape;684;p13"/>
            <p:cNvSpPr/>
            <p:nvPr/>
          </p:nvSpPr>
          <p:spPr>
            <a:xfrm>
              <a:off x="5043041"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 name="Google Shape;685;p13"/>
            <p:cNvSpPr/>
            <p:nvPr/>
          </p:nvSpPr>
          <p:spPr>
            <a:xfrm>
              <a:off x="536163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 name="Google Shape;686;p13"/>
            <p:cNvSpPr/>
            <p:nvPr/>
          </p:nvSpPr>
          <p:spPr>
            <a:xfrm>
              <a:off x="5680031"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 name="Google Shape;687;p13"/>
            <p:cNvSpPr/>
            <p:nvPr/>
          </p:nvSpPr>
          <p:spPr>
            <a:xfrm>
              <a:off x="599862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 name="Google Shape;688;p13"/>
            <p:cNvSpPr/>
            <p:nvPr/>
          </p:nvSpPr>
          <p:spPr>
            <a:xfrm>
              <a:off x="6317152"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 name="Google Shape;689;p13"/>
            <p:cNvSpPr/>
            <p:nvPr/>
          </p:nvSpPr>
          <p:spPr>
            <a:xfrm>
              <a:off x="6635615"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 name="Google Shape;690;p13"/>
            <p:cNvSpPr/>
            <p:nvPr/>
          </p:nvSpPr>
          <p:spPr>
            <a:xfrm>
              <a:off x="6954208"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 name="Google Shape;691;p13"/>
            <p:cNvSpPr/>
            <p:nvPr/>
          </p:nvSpPr>
          <p:spPr>
            <a:xfrm>
              <a:off x="7272736"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 name="Google Shape;692;p13"/>
            <p:cNvSpPr/>
            <p:nvPr/>
          </p:nvSpPr>
          <p:spPr>
            <a:xfrm>
              <a:off x="0" y="7085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 name="Google Shape;693;p13"/>
            <p:cNvSpPr/>
            <p:nvPr/>
          </p:nvSpPr>
          <p:spPr>
            <a:xfrm>
              <a:off x="0" y="37488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 name="Google Shape;694;p13"/>
            <p:cNvSpPr/>
            <p:nvPr/>
          </p:nvSpPr>
          <p:spPr>
            <a:xfrm>
              <a:off x="0" y="678783"/>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 name="Google Shape;695;p13"/>
            <p:cNvSpPr/>
            <p:nvPr/>
          </p:nvSpPr>
          <p:spPr>
            <a:xfrm>
              <a:off x="0" y="982811"/>
              <a:ext cx="7440875" cy="7414"/>
            </a:xfrm>
            <a:custGeom>
              <a:avLst/>
              <a:gdLst/>
              <a:ahLst/>
              <a:cxnLst/>
              <a:rect l="l" t="t" r="r" b="b"/>
              <a:pathLst>
                <a:path w="113415" h="113"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 name="Google Shape;696;p13"/>
            <p:cNvSpPr/>
            <p:nvPr/>
          </p:nvSpPr>
          <p:spPr>
            <a:xfrm>
              <a:off x="0" y="1286708"/>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 name="Google Shape;697;p13"/>
            <p:cNvSpPr/>
            <p:nvPr/>
          </p:nvSpPr>
          <p:spPr>
            <a:xfrm>
              <a:off x="0" y="1590737"/>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 name="Google Shape;698;p13"/>
            <p:cNvSpPr/>
            <p:nvPr/>
          </p:nvSpPr>
          <p:spPr>
            <a:xfrm>
              <a:off x="0" y="189470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 name="Google Shape;699;p13"/>
            <p:cNvSpPr/>
            <p:nvPr/>
          </p:nvSpPr>
          <p:spPr>
            <a:xfrm>
              <a:off x="0" y="219859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 name="Google Shape;700;p13"/>
            <p:cNvSpPr/>
            <p:nvPr/>
          </p:nvSpPr>
          <p:spPr>
            <a:xfrm>
              <a:off x="0" y="250262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 name="Google Shape;701;p13"/>
            <p:cNvSpPr/>
            <p:nvPr/>
          </p:nvSpPr>
          <p:spPr>
            <a:xfrm>
              <a:off x="0" y="2806523"/>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 name="Google Shape;702;p13"/>
            <p:cNvSpPr/>
            <p:nvPr/>
          </p:nvSpPr>
          <p:spPr>
            <a:xfrm>
              <a:off x="26505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 name="Google Shape;703;p13"/>
            <p:cNvSpPr/>
            <p:nvPr/>
          </p:nvSpPr>
          <p:spPr>
            <a:xfrm>
              <a:off x="583651"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 name="Google Shape;704;p13"/>
            <p:cNvSpPr/>
            <p:nvPr/>
          </p:nvSpPr>
          <p:spPr>
            <a:xfrm>
              <a:off x="902179"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 name="Google Shape;705;p13"/>
            <p:cNvSpPr/>
            <p:nvPr/>
          </p:nvSpPr>
          <p:spPr>
            <a:xfrm>
              <a:off x="1220641"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6" name="Google Shape;706;p13"/>
            <p:cNvSpPr/>
            <p:nvPr/>
          </p:nvSpPr>
          <p:spPr>
            <a:xfrm>
              <a:off x="1539169"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7" name="Google Shape;707;p13"/>
            <p:cNvSpPr/>
            <p:nvPr/>
          </p:nvSpPr>
          <p:spPr>
            <a:xfrm>
              <a:off x="1857762"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8" name="Google Shape;708;p13"/>
            <p:cNvSpPr/>
            <p:nvPr/>
          </p:nvSpPr>
          <p:spPr>
            <a:xfrm>
              <a:off x="2176224"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 name="Google Shape;709;p13"/>
            <p:cNvSpPr/>
            <p:nvPr/>
          </p:nvSpPr>
          <p:spPr>
            <a:xfrm>
              <a:off x="2494752"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 name="Google Shape;710;p13"/>
            <p:cNvSpPr/>
            <p:nvPr/>
          </p:nvSpPr>
          <p:spPr>
            <a:xfrm>
              <a:off x="2813346"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 name="Google Shape;711;p13"/>
            <p:cNvSpPr/>
            <p:nvPr/>
          </p:nvSpPr>
          <p:spPr>
            <a:xfrm>
              <a:off x="3131874"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2" name="Google Shape;712;p13"/>
            <p:cNvSpPr/>
            <p:nvPr/>
          </p:nvSpPr>
          <p:spPr>
            <a:xfrm>
              <a:off x="3450336"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 name="Google Shape;713;p13"/>
            <p:cNvSpPr/>
            <p:nvPr/>
          </p:nvSpPr>
          <p:spPr>
            <a:xfrm>
              <a:off x="3768929"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 name="Google Shape;714;p13"/>
            <p:cNvSpPr/>
            <p:nvPr/>
          </p:nvSpPr>
          <p:spPr>
            <a:xfrm>
              <a:off x="4087457"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 name="Google Shape;715;p13"/>
            <p:cNvSpPr/>
            <p:nvPr/>
          </p:nvSpPr>
          <p:spPr>
            <a:xfrm>
              <a:off x="4405920"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 name="Google Shape;716;p13"/>
            <p:cNvSpPr/>
            <p:nvPr/>
          </p:nvSpPr>
          <p:spPr>
            <a:xfrm>
              <a:off x="472444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 name="Google Shape;717;p13"/>
            <p:cNvSpPr/>
            <p:nvPr/>
          </p:nvSpPr>
          <p:spPr>
            <a:xfrm>
              <a:off x="5043041"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 name="Google Shape;718;p13"/>
            <p:cNvSpPr/>
            <p:nvPr/>
          </p:nvSpPr>
          <p:spPr>
            <a:xfrm>
              <a:off x="536163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 name="Google Shape;719;p13"/>
            <p:cNvSpPr/>
            <p:nvPr/>
          </p:nvSpPr>
          <p:spPr>
            <a:xfrm>
              <a:off x="5680031"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 name="Google Shape;720;p13"/>
            <p:cNvSpPr/>
            <p:nvPr/>
          </p:nvSpPr>
          <p:spPr>
            <a:xfrm>
              <a:off x="599862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 name="Google Shape;721;p13"/>
            <p:cNvSpPr/>
            <p:nvPr/>
          </p:nvSpPr>
          <p:spPr>
            <a:xfrm>
              <a:off x="6317152"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 name="Google Shape;722;p13"/>
            <p:cNvSpPr/>
            <p:nvPr/>
          </p:nvSpPr>
          <p:spPr>
            <a:xfrm>
              <a:off x="6635615"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 name="Google Shape;723;p13"/>
            <p:cNvSpPr/>
            <p:nvPr/>
          </p:nvSpPr>
          <p:spPr>
            <a:xfrm>
              <a:off x="6954208"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 name="Google Shape;724;p13"/>
            <p:cNvSpPr/>
            <p:nvPr/>
          </p:nvSpPr>
          <p:spPr>
            <a:xfrm>
              <a:off x="7272736"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 name="Google Shape;725;p13"/>
            <p:cNvSpPr/>
            <p:nvPr/>
          </p:nvSpPr>
          <p:spPr>
            <a:xfrm>
              <a:off x="0" y="2502494"/>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 name="Google Shape;726;p13"/>
            <p:cNvSpPr/>
            <p:nvPr/>
          </p:nvSpPr>
          <p:spPr>
            <a:xfrm>
              <a:off x="0" y="2806523"/>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 name="Google Shape;727;p13"/>
            <p:cNvSpPr/>
            <p:nvPr/>
          </p:nvSpPr>
          <p:spPr>
            <a:xfrm>
              <a:off x="0" y="3110420"/>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 name="Google Shape;728;p13"/>
            <p:cNvSpPr/>
            <p:nvPr/>
          </p:nvSpPr>
          <p:spPr>
            <a:xfrm>
              <a:off x="0" y="3414448"/>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 name="Google Shape;729;p13"/>
            <p:cNvSpPr/>
            <p:nvPr/>
          </p:nvSpPr>
          <p:spPr>
            <a:xfrm>
              <a:off x="0" y="3718411"/>
              <a:ext cx="7440875" cy="7479"/>
            </a:xfrm>
            <a:custGeom>
              <a:avLst/>
              <a:gdLst/>
              <a:ahLst/>
              <a:cxnLst/>
              <a:rect l="l" t="t" r="r" b="b"/>
              <a:pathLst>
                <a:path w="113415" h="114" extrusionOk="0">
                  <a:moveTo>
                    <a:pt x="0" y="0"/>
                  </a:moveTo>
                  <a:lnTo>
                    <a:pt x="0" y="113"/>
                  </a:lnTo>
                  <a:lnTo>
                    <a:pt x="113414" y="113"/>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 name="Google Shape;730;p13"/>
            <p:cNvSpPr/>
            <p:nvPr/>
          </p:nvSpPr>
          <p:spPr>
            <a:xfrm>
              <a:off x="0" y="402244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731" name="Google Shape;731;p13"/>
          <p:cNvGrpSpPr/>
          <p:nvPr/>
        </p:nvGrpSpPr>
        <p:grpSpPr>
          <a:xfrm>
            <a:off x="256545" y="180885"/>
            <a:ext cx="11678892" cy="6496659"/>
            <a:chOff x="916986" y="2500875"/>
            <a:chExt cx="2280618" cy="1217119"/>
          </a:xfrm>
        </p:grpSpPr>
        <p:sp>
          <p:nvSpPr>
            <p:cNvPr id="732" name="Google Shape;732;p13"/>
            <p:cNvSpPr/>
            <p:nvPr/>
          </p:nvSpPr>
          <p:spPr>
            <a:xfrm>
              <a:off x="930568" y="2514572"/>
              <a:ext cx="105996" cy="1189768"/>
            </a:xfrm>
            <a:custGeom>
              <a:avLst/>
              <a:gdLst/>
              <a:ahLst/>
              <a:cxnLst/>
              <a:rect l="l" t="t" r="r" b="b"/>
              <a:pathLst>
                <a:path w="1834" h="20586" extrusionOk="0">
                  <a:moveTo>
                    <a:pt x="1147" y="1"/>
                  </a:moveTo>
                  <a:cubicBezTo>
                    <a:pt x="515" y="1"/>
                    <a:pt x="1" y="509"/>
                    <a:pt x="1" y="1139"/>
                  </a:cubicBezTo>
                  <a:lnTo>
                    <a:pt x="1" y="1854"/>
                  </a:lnTo>
                  <a:cubicBezTo>
                    <a:pt x="440" y="1854"/>
                    <a:pt x="796" y="2209"/>
                    <a:pt x="796" y="2645"/>
                  </a:cubicBezTo>
                  <a:cubicBezTo>
                    <a:pt x="796" y="3081"/>
                    <a:pt x="440" y="3433"/>
                    <a:pt x="1" y="3433"/>
                  </a:cubicBezTo>
                  <a:lnTo>
                    <a:pt x="1" y="4390"/>
                  </a:lnTo>
                  <a:cubicBezTo>
                    <a:pt x="440" y="4390"/>
                    <a:pt x="796" y="4745"/>
                    <a:pt x="796" y="5181"/>
                  </a:cubicBezTo>
                  <a:cubicBezTo>
                    <a:pt x="796" y="5615"/>
                    <a:pt x="440" y="5969"/>
                    <a:pt x="1" y="5969"/>
                  </a:cubicBezTo>
                  <a:lnTo>
                    <a:pt x="1" y="6924"/>
                  </a:lnTo>
                  <a:cubicBezTo>
                    <a:pt x="440" y="6924"/>
                    <a:pt x="796" y="7281"/>
                    <a:pt x="796" y="7717"/>
                  </a:cubicBezTo>
                  <a:cubicBezTo>
                    <a:pt x="796" y="8151"/>
                    <a:pt x="440" y="8505"/>
                    <a:pt x="1" y="8505"/>
                  </a:cubicBezTo>
                  <a:lnTo>
                    <a:pt x="1" y="9460"/>
                  </a:lnTo>
                  <a:cubicBezTo>
                    <a:pt x="440" y="9460"/>
                    <a:pt x="796" y="9815"/>
                    <a:pt x="796" y="10251"/>
                  </a:cubicBezTo>
                  <a:cubicBezTo>
                    <a:pt x="796" y="10687"/>
                    <a:pt x="440" y="11041"/>
                    <a:pt x="1" y="11041"/>
                  </a:cubicBezTo>
                  <a:lnTo>
                    <a:pt x="1" y="11996"/>
                  </a:lnTo>
                  <a:cubicBezTo>
                    <a:pt x="440" y="11996"/>
                    <a:pt x="796" y="12351"/>
                    <a:pt x="796" y="12787"/>
                  </a:cubicBezTo>
                  <a:cubicBezTo>
                    <a:pt x="796" y="13222"/>
                    <a:pt x="440" y="13575"/>
                    <a:pt x="1" y="13575"/>
                  </a:cubicBezTo>
                  <a:lnTo>
                    <a:pt x="1" y="14532"/>
                  </a:lnTo>
                  <a:cubicBezTo>
                    <a:pt x="440" y="14532"/>
                    <a:pt x="796" y="14886"/>
                    <a:pt x="796" y="15322"/>
                  </a:cubicBezTo>
                  <a:cubicBezTo>
                    <a:pt x="796" y="15758"/>
                    <a:pt x="440" y="16111"/>
                    <a:pt x="1" y="16111"/>
                  </a:cubicBezTo>
                  <a:lnTo>
                    <a:pt x="1" y="17068"/>
                  </a:lnTo>
                  <a:cubicBezTo>
                    <a:pt x="440" y="17068"/>
                    <a:pt x="796" y="17422"/>
                    <a:pt x="796" y="17856"/>
                  </a:cubicBezTo>
                  <a:cubicBezTo>
                    <a:pt x="796" y="18292"/>
                    <a:pt x="440" y="18647"/>
                    <a:pt x="1" y="18647"/>
                  </a:cubicBezTo>
                  <a:lnTo>
                    <a:pt x="1" y="19448"/>
                  </a:lnTo>
                  <a:cubicBezTo>
                    <a:pt x="1" y="20077"/>
                    <a:pt x="515" y="20586"/>
                    <a:pt x="1147" y="20586"/>
                  </a:cubicBezTo>
                  <a:lnTo>
                    <a:pt x="1833" y="20586"/>
                  </a:lnTo>
                  <a:lnTo>
                    <a:pt x="18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 name="Google Shape;733;p13"/>
            <p:cNvSpPr/>
            <p:nvPr/>
          </p:nvSpPr>
          <p:spPr>
            <a:xfrm>
              <a:off x="1036508" y="2514572"/>
              <a:ext cx="2147431" cy="1189768"/>
            </a:xfrm>
            <a:custGeom>
              <a:avLst/>
              <a:gdLst/>
              <a:ahLst/>
              <a:cxnLst/>
              <a:rect l="l" t="t" r="r" b="b"/>
              <a:pathLst>
                <a:path w="37156" h="20586" extrusionOk="0">
                  <a:moveTo>
                    <a:pt x="0" y="1"/>
                  </a:moveTo>
                  <a:lnTo>
                    <a:pt x="0" y="20586"/>
                  </a:lnTo>
                  <a:lnTo>
                    <a:pt x="36303" y="20586"/>
                  </a:lnTo>
                  <a:cubicBezTo>
                    <a:pt x="36773" y="20586"/>
                    <a:pt x="37156" y="20205"/>
                    <a:pt x="37156" y="19733"/>
                  </a:cubicBezTo>
                  <a:lnTo>
                    <a:pt x="37156" y="851"/>
                  </a:lnTo>
                  <a:cubicBezTo>
                    <a:pt x="37156" y="382"/>
                    <a:pt x="36773" y="1"/>
                    <a:pt x="363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 name="Google Shape;734;p13"/>
            <p:cNvSpPr/>
            <p:nvPr/>
          </p:nvSpPr>
          <p:spPr>
            <a:xfrm>
              <a:off x="916986" y="2500875"/>
              <a:ext cx="93570" cy="139459"/>
            </a:xfrm>
            <a:custGeom>
              <a:avLst/>
              <a:gdLst/>
              <a:ahLst/>
              <a:cxnLst/>
              <a:rect l="l" t="t" r="r" b="b"/>
              <a:pathLst>
                <a:path w="1619" h="2413" extrusionOk="0">
                  <a:moveTo>
                    <a:pt x="1382" y="0"/>
                  </a:moveTo>
                  <a:cubicBezTo>
                    <a:pt x="620" y="0"/>
                    <a:pt x="0" y="617"/>
                    <a:pt x="0" y="1376"/>
                  </a:cubicBezTo>
                  <a:lnTo>
                    <a:pt x="0" y="2177"/>
                  </a:lnTo>
                  <a:cubicBezTo>
                    <a:pt x="0" y="2308"/>
                    <a:pt x="106" y="2412"/>
                    <a:pt x="236" y="2412"/>
                  </a:cubicBezTo>
                  <a:cubicBezTo>
                    <a:pt x="367" y="2412"/>
                    <a:pt x="473" y="2308"/>
                    <a:pt x="473" y="2177"/>
                  </a:cubicBezTo>
                  <a:lnTo>
                    <a:pt x="473" y="1376"/>
                  </a:lnTo>
                  <a:cubicBezTo>
                    <a:pt x="473" y="878"/>
                    <a:pt x="881" y="474"/>
                    <a:pt x="1382" y="474"/>
                  </a:cubicBezTo>
                  <a:cubicBezTo>
                    <a:pt x="1512" y="474"/>
                    <a:pt x="1618" y="367"/>
                    <a:pt x="1618" y="238"/>
                  </a:cubicBezTo>
                  <a:cubicBezTo>
                    <a:pt x="1618" y="107"/>
                    <a:pt x="1512" y="0"/>
                    <a:pt x="13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 name="Google Shape;735;p13"/>
            <p:cNvSpPr/>
            <p:nvPr/>
          </p:nvSpPr>
          <p:spPr>
            <a:xfrm>
              <a:off x="916986" y="3578650"/>
              <a:ext cx="133160" cy="139344"/>
            </a:xfrm>
            <a:custGeom>
              <a:avLst/>
              <a:gdLst/>
              <a:ahLst/>
              <a:cxnLst/>
              <a:rect l="l" t="t" r="r" b="b"/>
              <a:pathLst>
                <a:path w="2304" h="2411" extrusionOk="0">
                  <a:moveTo>
                    <a:pt x="236" y="0"/>
                  </a:moveTo>
                  <a:cubicBezTo>
                    <a:pt x="106" y="0"/>
                    <a:pt x="0" y="106"/>
                    <a:pt x="0" y="236"/>
                  </a:cubicBezTo>
                  <a:lnTo>
                    <a:pt x="0" y="1037"/>
                  </a:lnTo>
                  <a:cubicBezTo>
                    <a:pt x="0" y="1795"/>
                    <a:pt x="620" y="2410"/>
                    <a:pt x="1382" y="2410"/>
                  </a:cubicBezTo>
                  <a:lnTo>
                    <a:pt x="2068" y="2410"/>
                  </a:lnTo>
                  <a:cubicBezTo>
                    <a:pt x="2199" y="2410"/>
                    <a:pt x="2304" y="2306"/>
                    <a:pt x="2304" y="2175"/>
                  </a:cubicBezTo>
                  <a:cubicBezTo>
                    <a:pt x="2304" y="2043"/>
                    <a:pt x="2199" y="1939"/>
                    <a:pt x="2068" y="1939"/>
                  </a:cubicBezTo>
                  <a:lnTo>
                    <a:pt x="1382" y="1939"/>
                  </a:lnTo>
                  <a:cubicBezTo>
                    <a:pt x="881" y="1939"/>
                    <a:pt x="473" y="1535"/>
                    <a:pt x="473" y="1037"/>
                  </a:cubicBezTo>
                  <a:lnTo>
                    <a:pt x="473" y="236"/>
                  </a:lnTo>
                  <a:cubicBezTo>
                    <a:pt x="473" y="106"/>
                    <a:pt x="367"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 name="Google Shape;736;p13"/>
            <p:cNvSpPr/>
            <p:nvPr/>
          </p:nvSpPr>
          <p:spPr>
            <a:xfrm>
              <a:off x="2917819" y="3493113"/>
              <a:ext cx="279786" cy="224880"/>
            </a:xfrm>
            <a:custGeom>
              <a:avLst/>
              <a:gdLst/>
              <a:ahLst/>
              <a:cxnLst/>
              <a:rect l="l" t="t" r="r" b="b"/>
              <a:pathLst>
                <a:path w="4841" h="3891" extrusionOk="0">
                  <a:moveTo>
                    <a:pt x="4605" y="0"/>
                  </a:moveTo>
                  <a:cubicBezTo>
                    <a:pt x="4473" y="0"/>
                    <a:pt x="4367" y="107"/>
                    <a:pt x="4367" y="236"/>
                  </a:cubicBezTo>
                  <a:lnTo>
                    <a:pt x="4367" y="2802"/>
                  </a:lnTo>
                  <a:cubicBezTo>
                    <a:pt x="4367" y="3142"/>
                    <a:pt x="4092" y="3419"/>
                    <a:pt x="3752" y="3419"/>
                  </a:cubicBezTo>
                  <a:lnTo>
                    <a:pt x="238" y="3419"/>
                  </a:lnTo>
                  <a:cubicBezTo>
                    <a:pt x="107" y="3419"/>
                    <a:pt x="1" y="3523"/>
                    <a:pt x="1" y="3655"/>
                  </a:cubicBezTo>
                  <a:cubicBezTo>
                    <a:pt x="1" y="3786"/>
                    <a:pt x="107" y="3890"/>
                    <a:pt x="238" y="3890"/>
                  </a:cubicBezTo>
                  <a:lnTo>
                    <a:pt x="3752" y="3890"/>
                  </a:lnTo>
                  <a:cubicBezTo>
                    <a:pt x="4353" y="3890"/>
                    <a:pt x="4840" y="3403"/>
                    <a:pt x="4840" y="2802"/>
                  </a:cubicBezTo>
                  <a:lnTo>
                    <a:pt x="4840" y="236"/>
                  </a:lnTo>
                  <a:cubicBezTo>
                    <a:pt x="4840" y="107"/>
                    <a:pt x="4734" y="0"/>
                    <a:pt x="46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737" name="Google Shape;737;p13"/>
          <p:cNvSpPr txBox="1">
            <a:spLocks noGrp="1"/>
          </p:cNvSpPr>
          <p:nvPr>
            <p:ph type="subTitle" idx="1"/>
          </p:nvPr>
        </p:nvSpPr>
        <p:spPr>
          <a:xfrm>
            <a:off x="2868433" y="4921567"/>
            <a:ext cx="4753200" cy="763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Bebas Neue"/>
              <a:buNone/>
              <a:defRPr sz="3200" b="1">
                <a:solidFill>
                  <a:schemeClr val="dk1"/>
                </a:solidFill>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
        <p:nvSpPr>
          <p:cNvPr id="738" name="Google Shape;738;p13"/>
          <p:cNvSpPr txBox="1">
            <a:spLocks noGrp="1"/>
          </p:cNvSpPr>
          <p:nvPr>
            <p:ph type="title"/>
          </p:nvPr>
        </p:nvSpPr>
        <p:spPr>
          <a:xfrm>
            <a:off x="1772800" y="597408"/>
            <a:ext cx="935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39" name="Google Shape;739;p13"/>
          <p:cNvSpPr txBox="1">
            <a:spLocks noGrp="1"/>
          </p:cNvSpPr>
          <p:nvPr>
            <p:ph type="subTitle" idx="2"/>
          </p:nvPr>
        </p:nvSpPr>
        <p:spPr>
          <a:xfrm>
            <a:off x="1976033" y="2594727"/>
            <a:ext cx="5645600" cy="489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40" name="Google Shape;740;p13"/>
          <p:cNvSpPr txBox="1">
            <a:spLocks noGrp="1"/>
          </p:cNvSpPr>
          <p:nvPr>
            <p:ph type="subTitle" idx="3"/>
          </p:nvPr>
        </p:nvSpPr>
        <p:spPr>
          <a:xfrm>
            <a:off x="1976033" y="4084017"/>
            <a:ext cx="5645600" cy="489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41" name="Google Shape;741;p13"/>
          <p:cNvSpPr txBox="1">
            <a:spLocks noGrp="1"/>
          </p:cNvSpPr>
          <p:nvPr>
            <p:ph type="subTitle" idx="4"/>
          </p:nvPr>
        </p:nvSpPr>
        <p:spPr>
          <a:xfrm>
            <a:off x="1976033" y="5573308"/>
            <a:ext cx="5645600" cy="489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42" name="Google Shape;742;p13"/>
          <p:cNvSpPr txBox="1">
            <a:spLocks noGrp="1"/>
          </p:cNvSpPr>
          <p:nvPr>
            <p:ph type="title" idx="5" hasCustomPrompt="1"/>
          </p:nvPr>
        </p:nvSpPr>
        <p:spPr>
          <a:xfrm>
            <a:off x="1976000" y="1899493"/>
            <a:ext cx="8924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743" name="Google Shape;743;p13"/>
          <p:cNvSpPr txBox="1">
            <a:spLocks noGrp="1"/>
          </p:cNvSpPr>
          <p:nvPr>
            <p:ph type="title" idx="6" hasCustomPrompt="1"/>
          </p:nvPr>
        </p:nvSpPr>
        <p:spPr>
          <a:xfrm>
            <a:off x="1976000" y="4885165"/>
            <a:ext cx="8924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744" name="Google Shape;744;p13"/>
          <p:cNvSpPr txBox="1">
            <a:spLocks noGrp="1"/>
          </p:cNvSpPr>
          <p:nvPr>
            <p:ph type="title" idx="7" hasCustomPrompt="1"/>
          </p:nvPr>
        </p:nvSpPr>
        <p:spPr>
          <a:xfrm>
            <a:off x="1976000" y="3392329"/>
            <a:ext cx="8924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745" name="Google Shape;745;p13"/>
          <p:cNvSpPr txBox="1">
            <a:spLocks noGrp="1"/>
          </p:cNvSpPr>
          <p:nvPr>
            <p:ph type="subTitle" idx="8"/>
          </p:nvPr>
        </p:nvSpPr>
        <p:spPr>
          <a:xfrm>
            <a:off x="2866833" y="1938833"/>
            <a:ext cx="4754800" cy="763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Bebas Neue"/>
              <a:buNone/>
              <a:defRPr sz="3200" b="1">
                <a:solidFill>
                  <a:schemeClr val="dk1"/>
                </a:solidFill>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
        <p:nvSpPr>
          <p:cNvPr id="746" name="Google Shape;746;p13"/>
          <p:cNvSpPr txBox="1">
            <a:spLocks noGrp="1"/>
          </p:cNvSpPr>
          <p:nvPr>
            <p:ph type="subTitle" idx="9"/>
          </p:nvPr>
        </p:nvSpPr>
        <p:spPr>
          <a:xfrm>
            <a:off x="2866833" y="3430200"/>
            <a:ext cx="4754800" cy="763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Bebas Neue"/>
              <a:buNone/>
              <a:defRPr sz="3200" b="1">
                <a:solidFill>
                  <a:schemeClr val="dk1"/>
                </a:solidFill>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Tree>
    <p:extLst>
      <p:ext uri="{BB962C8B-B14F-4D97-AF65-F5344CB8AC3E}">
        <p14:creationId xmlns:p14="http://schemas.microsoft.com/office/powerpoint/2010/main" val="1959665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4"/>
        <p:cNvGrpSpPr/>
        <p:nvPr/>
      </p:nvGrpSpPr>
      <p:grpSpPr>
        <a:xfrm>
          <a:off x="0" y="0"/>
          <a:ext cx="0" cy="0"/>
          <a:chOff x="0" y="0"/>
          <a:chExt cx="0" cy="0"/>
        </a:xfrm>
      </p:grpSpPr>
      <p:pic>
        <p:nvPicPr>
          <p:cNvPr id="45" name="Google Shape;45;p9"/>
          <p:cNvPicPr preferRelativeResize="0"/>
          <p:nvPr/>
        </p:nvPicPr>
        <p:blipFill rotWithShape="1">
          <a:blip r:embed="rId2" cstate="screen">
            <a:alphaModFix amt="28000"/>
            <a:extLst>
              <a:ext uri="{28A0092B-C50C-407E-A947-70E740481C1C}">
                <a14:useLocalDpi xmlns:a14="http://schemas.microsoft.com/office/drawing/2010/main"/>
              </a:ext>
            </a:extLst>
          </a:blip>
          <a:srcRect/>
          <a:stretch/>
        </p:blipFill>
        <p:spPr>
          <a:xfrm>
            <a:off x="-330200" y="-249933"/>
            <a:ext cx="12981939" cy="7360173"/>
          </a:xfrm>
          <a:prstGeom prst="rect">
            <a:avLst/>
          </a:prstGeom>
          <a:noFill/>
          <a:ln>
            <a:noFill/>
          </a:ln>
        </p:spPr>
      </p:pic>
      <p:pic>
        <p:nvPicPr>
          <p:cNvPr id="46" name="Google Shape;46;p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41033" y="248367"/>
            <a:ext cx="11509931" cy="6361267"/>
          </a:xfrm>
          <a:prstGeom prst="rect">
            <a:avLst/>
          </a:prstGeom>
          <a:noFill/>
          <a:ln>
            <a:noFill/>
          </a:ln>
        </p:spPr>
      </p:pic>
      <p:sp>
        <p:nvSpPr>
          <p:cNvPr id="47" name="Google Shape;47;p9"/>
          <p:cNvSpPr txBox="1">
            <a:spLocks noGrp="1"/>
          </p:cNvSpPr>
          <p:nvPr>
            <p:ph type="subTitle" idx="1"/>
          </p:nvPr>
        </p:nvSpPr>
        <p:spPr>
          <a:xfrm>
            <a:off x="2173267" y="5104133"/>
            <a:ext cx="3110000" cy="930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Font typeface="Concert One"/>
              <a:buNone/>
              <a:defRPr sz="2133">
                <a:latin typeface="Concert One"/>
                <a:ea typeface="Concert One"/>
                <a:cs typeface="Concert One"/>
                <a:sym typeface="Concert One"/>
              </a:defRPr>
            </a:lvl1pPr>
            <a:lvl2pPr lvl="1">
              <a:lnSpc>
                <a:spcPct val="100000"/>
              </a:lnSpc>
              <a:spcBef>
                <a:spcPts val="0"/>
              </a:spcBef>
              <a:spcAft>
                <a:spcPts val="0"/>
              </a:spcAft>
              <a:buSzPts val="1400"/>
              <a:buNone/>
              <a:defRPr/>
            </a:lvl2pPr>
            <a:lvl3pPr lvl="2">
              <a:lnSpc>
                <a:spcPct val="100000"/>
              </a:lnSpc>
              <a:spcBef>
                <a:spcPts val="0"/>
              </a:spcBef>
              <a:spcAft>
                <a:spcPts val="0"/>
              </a:spcAft>
              <a:buSzPts val="1400"/>
              <a:buNone/>
              <a:defRPr/>
            </a:lvl3pPr>
            <a:lvl4pPr lvl="3">
              <a:lnSpc>
                <a:spcPct val="100000"/>
              </a:lnSpc>
              <a:spcBef>
                <a:spcPts val="0"/>
              </a:spcBef>
              <a:spcAft>
                <a:spcPts val="0"/>
              </a:spcAft>
              <a:buSzPts val="1400"/>
              <a:buNone/>
              <a:defRPr/>
            </a:lvl4pPr>
            <a:lvl5pPr lvl="4">
              <a:lnSpc>
                <a:spcPct val="100000"/>
              </a:lnSpc>
              <a:spcBef>
                <a:spcPts val="0"/>
              </a:spcBef>
              <a:spcAft>
                <a:spcPts val="0"/>
              </a:spcAft>
              <a:buSzPts val="1400"/>
              <a:buNone/>
              <a:defRPr/>
            </a:lvl5pPr>
            <a:lvl6pPr lvl="5">
              <a:lnSpc>
                <a:spcPct val="100000"/>
              </a:lnSpc>
              <a:spcBef>
                <a:spcPts val="0"/>
              </a:spcBef>
              <a:spcAft>
                <a:spcPts val="0"/>
              </a:spcAft>
              <a:buSzPts val="1400"/>
              <a:buNone/>
              <a:defRPr/>
            </a:lvl6pPr>
            <a:lvl7pPr lvl="6">
              <a:lnSpc>
                <a:spcPct val="100000"/>
              </a:lnSpc>
              <a:spcBef>
                <a:spcPts val="0"/>
              </a:spcBef>
              <a:spcAft>
                <a:spcPts val="0"/>
              </a:spcAft>
              <a:buSzPts val="1400"/>
              <a:buNone/>
              <a:defRPr/>
            </a:lvl7pPr>
            <a:lvl8pPr lvl="7">
              <a:lnSpc>
                <a:spcPct val="100000"/>
              </a:lnSpc>
              <a:spcBef>
                <a:spcPts val="0"/>
              </a:spcBef>
              <a:spcAft>
                <a:spcPts val="0"/>
              </a:spcAft>
              <a:buSzPts val="1400"/>
              <a:buNone/>
              <a:defRPr/>
            </a:lvl8pPr>
            <a:lvl9pPr lvl="8">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2"/>
          </p:nvPr>
        </p:nvSpPr>
        <p:spPr>
          <a:xfrm>
            <a:off x="6726300" y="719333"/>
            <a:ext cx="4299200" cy="5425600"/>
          </a:xfrm>
          <a:prstGeom prst="rect">
            <a:avLst/>
          </a:prstGeom>
        </p:spPr>
        <p:txBody>
          <a:bodyPr spcFirstLastPara="1" wrap="square" lIns="91425" tIns="91425" rIns="91425" bIns="91425" anchor="ctr" anchorCtr="0">
            <a:noAutofit/>
          </a:bodyPr>
          <a:lstStyle>
            <a:lvl1pPr marL="609585" lvl="0" indent="-423323">
              <a:spcBef>
                <a:spcPts val="0"/>
              </a:spcBef>
              <a:spcAft>
                <a:spcPts val="0"/>
              </a:spcAft>
              <a:buClr>
                <a:schemeClr val="dk2"/>
              </a:buClr>
              <a:buSzPts val="1400"/>
              <a:buChar char="●"/>
              <a:defRPr sz="1867">
                <a:solidFill>
                  <a:schemeClr val="dk2"/>
                </a:solidFill>
              </a:defRPr>
            </a:lvl1pPr>
            <a:lvl2pPr marL="1219170" lvl="1" indent="-423323">
              <a:spcBef>
                <a:spcPts val="0"/>
              </a:spcBef>
              <a:spcAft>
                <a:spcPts val="0"/>
              </a:spcAft>
              <a:buClr>
                <a:schemeClr val="dk2"/>
              </a:buClr>
              <a:buSzPts val="1400"/>
              <a:buChar char="○"/>
              <a:defRPr>
                <a:solidFill>
                  <a:schemeClr val="dk2"/>
                </a:solidFill>
              </a:defRPr>
            </a:lvl2pPr>
            <a:lvl3pPr marL="1828754" lvl="2" indent="-423323">
              <a:spcBef>
                <a:spcPts val="2133"/>
              </a:spcBef>
              <a:spcAft>
                <a:spcPts val="0"/>
              </a:spcAft>
              <a:buClr>
                <a:schemeClr val="dk2"/>
              </a:buClr>
              <a:buSzPts val="1400"/>
              <a:buChar char="■"/>
              <a:defRPr>
                <a:solidFill>
                  <a:schemeClr val="dk2"/>
                </a:solidFill>
              </a:defRPr>
            </a:lvl3pPr>
            <a:lvl4pPr marL="2438339" lvl="3" indent="-423323">
              <a:spcBef>
                <a:spcPts val="2133"/>
              </a:spcBef>
              <a:spcAft>
                <a:spcPts val="0"/>
              </a:spcAft>
              <a:buClr>
                <a:schemeClr val="dk2"/>
              </a:buClr>
              <a:buSzPts val="1400"/>
              <a:buChar char="●"/>
              <a:defRPr>
                <a:solidFill>
                  <a:schemeClr val="dk2"/>
                </a:solidFill>
              </a:defRPr>
            </a:lvl4pPr>
            <a:lvl5pPr marL="3047924" lvl="4" indent="-423323">
              <a:spcBef>
                <a:spcPts val="2133"/>
              </a:spcBef>
              <a:spcAft>
                <a:spcPts val="0"/>
              </a:spcAft>
              <a:buClr>
                <a:schemeClr val="dk2"/>
              </a:buClr>
              <a:buSzPts val="1400"/>
              <a:buChar char="○"/>
              <a:defRPr>
                <a:solidFill>
                  <a:schemeClr val="dk2"/>
                </a:solidFill>
              </a:defRPr>
            </a:lvl5pPr>
            <a:lvl6pPr marL="3657509" lvl="5" indent="-423323">
              <a:spcBef>
                <a:spcPts val="2133"/>
              </a:spcBef>
              <a:spcAft>
                <a:spcPts val="0"/>
              </a:spcAft>
              <a:buClr>
                <a:schemeClr val="dk2"/>
              </a:buClr>
              <a:buSzPts val="1400"/>
              <a:buChar char="■"/>
              <a:defRPr>
                <a:solidFill>
                  <a:schemeClr val="dk2"/>
                </a:solidFill>
              </a:defRPr>
            </a:lvl6pPr>
            <a:lvl7pPr marL="4267093" lvl="6" indent="-423323">
              <a:spcBef>
                <a:spcPts val="2133"/>
              </a:spcBef>
              <a:spcAft>
                <a:spcPts val="0"/>
              </a:spcAft>
              <a:buClr>
                <a:schemeClr val="dk2"/>
              </a:buClr>
              <a:buSzPts val="1400"/>
              <a:buChar char="●"/>
              <a:defRPr>
                <a:solidFill>
                  <a:schemeClr val="dk2"/>
                </a:solidFill>
              </a:defRPr>
            </a:lvl7pPr>
            <a:lvl8pPr marL="4876678" lvl="7" indent="-423323">
              <a:spcBef>
                <a:spcPts val="2133"/>
              </a:spcBef>
              <a:spcAft>
                <a:spcPts val="0"/>
              </a:spcAft>
              <a:buClr>
                <a:schemeClr val="dk2"/>
              </a:buClr>
              <a:buSzPts val="1400"/>
              <a:buChar char="○"/>
              <a:defRPr>
                <a:solidFill>
                  <a:schemeClr val="dk2"/>
                </a:solidFill>
              </a:defRPr>
            </a:lvl8pPr>
            <a:lvl9pPr marL="5486263" lvl="8" indent="-423323">
              <a:spcBef>
                <a:spcPts val="2133"/>
              </a:spcBef>
              <a:spcAft>
                <a:spcPts val="2133"/>
              </a:spcAft>
              <a:buClr>
                <a:schemeClr val="dk2"/>
              </a:buClr>
              <a:buSzPts val="1400"/>
              <a:buChar char="■"/>
              <a:defRPr>
                <a:solidFill>
                  <a:schemeClr val="dk2"/>
                </a:solidFill>
              </a:defRPr>
            </a:lvl9pPr>
          </a:lstStyle>
          <a:p>
            <a:endParaRPr/>
          </a:p>
        </p:txBody>
      </p:sp>
      <p:sp>
        <p:nvSpPr>
          <p:cNvPr id="49" name="Google Shape;49;p9"/>
          <p:cNvSpPr txBox="1">
            <a:spLocks noGrp="1"/>
          </p:cNvSpPr>
          <p:nvPr>
            <p:ph type="title"/>
          </p:nvPr>
        </p:nvSpPr>
        <p:spPr>
          <a:xfrm>
            <a:off x="1336433" y="948241"/>
            <a:ext cx="3205200" cy="7636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Tree>
    <p:extLst>
      <p:ext uri="{BB962C8B-B14F-4D97-AF65-F5344CB8AC3E}">
        <p14:creationId xmlns:p14="http://schemas.microsoft.com/office/powerpoint/2010/main" val="3863015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cstate="screen">
            <a:alphaModFix amt="28000"/>
            <a:extLst>
              <a:ext uri="{28A0092B-C50C-407E-A947-70E740481C1C}">
                <a14:useLocalDpi xmlns:a14="http://schemas.microsoft.com/office/drawing/2010/main"/>
              </a:ext>
            </a:extLst>
          </a:blip>
          <a:srcRect/>
          <a:stretch/>
        </p:blipFill>
        <p:spPr>
          <a:xfrm>
            <a:off x="-330200" y="-249933"/>
            <a:ext cx="12981939" cy="7360173"/>
          </a:xfrm>
          <a:prstGeom prst="rect">
            <a:avLst/>
          </a:prstGeom>
          <a:noFill/>
          <a:ln>
            <a:noFill/>
          </a:ln>
        </p:spPr>
      </p:pic>
      <p:pic>
        <p:nvPicPr>
          <p:cNvPr id="17" name="Google Shape;17;p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498868" y="596933"/>
            <a:ext cx="7194267" cy="5664135"/>
          </a:xfrm>
          <a:prstGeom prst="rect">
            <a:avLst/>
          </a:prstGeom>
          <a:noFill/>
          <a:ln>
            <a:noFill/>
          </a:ln>
          <a:effectLst>
            <a:outerShdw blurRad="57150" dist="19050" dir="5400000" algn="bl" rotWithShape="0">
              <a:srgbClr val="000000">
                <a:alpha val="50000"/>
              </a:srgbClr>
            </a:outerShdw>
          </a:effectLst>
        </p:spPr>
      </p:pic>
      <p:sp>
        <p:nvSpPr>
          <p:cNvPr id="18" name="Google Shape;18;p3"/>
          <p:cNvSpPr txBox="1">
            <a:spLocks noGrp="1"/>
          </p:cNvSpPr>
          <p:nvPr>
            <p:ph type="title"/>
          </p:nvPr>
        </p:nvSpPr>
        <p:spPr>
          <a:xfrm>
            <a:off x="3564000" y="3401200"/>
            <a:ext cx="5064000" cy="1087600"/>
          </a:xfrm>
          <a:prstGeom prst="rect">
            <a:avLst/>
          </a:prstGeom>
        </p:spPr>
        <p:txBody>
          <a:bodyPr spcFirstLastPara="1" wrap="square" lIns="91425" tIns="91425" rIns="91425" bIns="91425" anchor="t" anchorCtr="0">
            <a:noAutofit/>
          </a:bodyPr>
          <a:lstStyle>
            <a:lvl1pPr lvl="0" algn="ctr">
              <a:spcBef>
                <a:spcPts val="0"/>
              </a:spcBef>
              <a:spcAft>
                <a:spcPts val="0"/>
              </a:spcAft>
              <a:buSzPts val="4000"/>
              <a:buNone/>
              <a:defRPr sz="5333"/>
            </a:lvl1pPr>
            <a:lvl2pPr lvl="1" algn="ctr">
              <a:spcBef>
                <a:spcPts val="0"/>
              </a:spcBef>
              <a:spcAft>
                <a:spcPts val="0"/>
              </a:spcAft>
              <a:buSzPts val="4000"/>
              <a:buNone/>
              <a:defRPr sz="5333"/>
            </a:lvl2pPr>
            <a:lvl3pPr lvl="2" algn="ctr">
              <a:spcBef>
                <a:spcPts val="0"/>
              </a:spcBef>
              <a:spcAft>
                <a:spcPts val="0"/>
              </a:spcAft>
              <a:buSzPts val="4000"/>
              <a:buNone/>
              <a:defRPr sz="5333"/>
            </a:lvl3pPr>
            <a:lvl4pPr lvl="3" algn="ctr">
              <a:spcBef>
                <a:spcPts val="0"/>
              </a:spcBef>
              <a:spcAft>
                <a:spcPts val="0"/>
              </a:spcAft>
              <a:buSzPts val="4000"/>
              <a:buNone/>
              <a:defRPr sz="5333"/>
            </a:lvl4pPr>
            <a:lvl5pPr lvl="4" algn="ctr">
              <a:spcBef>
                <a:spcPts val="0"/>
              </a:spcBef>
              <a:spcAft>
                <a:spcPts val="0"/>
              </a:spcAft>
              <a:buSzPts val="4000"/>
              <a:buNone/>
              <a:defRPr sz="5333"/>
            </a:lvl5pPr>
            <a:lvl6pPr lvl="5" algn="ctr">
              <a:spcBef>
                <a:spcPts val="0"/>
              </a:spcBef>
              <a:spcAft>
                <a:spcPts val="0"/>
              </a:spcAft>
              <a:buSzPts val="4000"/>
              <a:buNone/>
              <a:defRPr sz="5333"/>
            </a:lvl6pPr>
            <a:lvl7pPr lvl="6" algn="ctr">
              <a:spcBef>
                <a:spcPts val="0"/>
              </a:spcBef>
              <a:spcAft>
                <a:spcPts val="0"/>
              </a:spcAft>
              <a:buSzPts val="4000"/>
              <a:buNone/>
              <a:defRPr sz="5333"/>
            </a:lvl7pPr>
            <a:lvl8pPr lvl="7" algn="ctr">
              <a:spcBef>
                <a:spcPts val="0"/>
              </a:spcBef>
              <a:spcAft>
                <a:spcPts val="0"/>
              </a:spcAft>
              <a:buSzPts val="4000"/>
              <a:buNone/>
              <a:defRPr sz="5333"/>
            </a:lvl8pPr>
            <a:lvl9pPr lvl="8" algn="ctr">
              <a:spcBef>
                <a:spcPts val="0"/>
              </a:spcBef>
              <a:spcAft>
                <a:spcPts val="0"/>
              </a:spcAft>
              <a:buSzPts val="4000"/>
              <a:buNone/>
              <a:defRPr sz="5333"/>
            </a:lvl9pPr>
          </a:lstStyle>
          <a:p>
            <a:endParaRPr/>
          </a:p>
        </p:txBody>
      </p:sp>
      <p:sp>
        <p:nvSpPr>
          <p:cNvPr id="19" name="Google Shape;19;p3"/>
          <p:cNvSpPr txBox="1">
            <a:spLocks noGrp="1"/>
          </p:cNvSpPr>
          <p:nvPr>
            <p:ph type="subTitle" idx="1"/>
          </p:nvPr>
        </p:nvSpPr>
        <p:spPr>
          <a:xfrm>
            <a:off x="3916988" y="4409800"/>
            <a:ext cx="4358000" cy="1056800"/>
          </a:xfrm>
          <a:prstGeom prst="rect">
            <a:avLst/>
          </a:prstGeom>
        </p:spPr>
        <p:txBody>
          <a:bodyPr spcFirstLastPara="1" wrap="square" lIns="91425" tIns="91425" rIns="91425" bIns="91425" anchor="t" anchorCtr="0">
            <a:noAutofit/>
          </a:bodyPr>
          <a:lstStyle>
            <a:lvl1pPr lvl="0" algn="ctr" rtl="0">
              <a:lnSpc>
                <a:spcPct val="90000"/>
              </a:lnSpc>
              <a:spcBef>
                <a:spcPts val="0"/>
              </a:spcBef>
              <a:spcAft>
                <a:spcPts val="0"/>
              </a:spcAft>
              <a:buClr>
                <a:schemeClr val="dk2"/>
              </a:buClr>
              <a:buSzPts val="1600"/>
              <a:buNone/>
              <a:defRPr sz="2133">
                <a:solidFill>
                  <a:schemeClr val="dk2"/>
                </a:solidFill>
              </a:defRPr>
            </a:lvl1pPr>
            <a:lvl2pPr lvl="1"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2pPr>
            <a:lvl3pPr lvl="2"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3pPr>
            <a:lvl4pPr lvl="3"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4pPr>
            <a:lvl5pPr lvl="4"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5pPr>
            <a:lvl6pPr lvl="5"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6pPr>
            <a:lvl7pPr lvl="6"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7pPr>
            <a:lvl8pPr lvl="7"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8pPr>
            <a:lvl9pPr lvl="8" algn="ctr" rtl="0">
              <a:lnSpc>
                <a:spcPct val="90000"/>
              </a:lnSpc>
              <a:spcBef>
                <a:spcPts val="0"/>
              </a:spcBef>
              <a:spcAft>
                <a:spcPts val="0"/>
              </a:spcAft>
              <a:buClr>
                <a:srgbClr val="0B5394"/>
              </a:buClr>
              <a:buSzPts val="1800"/>
              <a:buFont typeface="Coming Soon"/>
              <a:buNone/>
              <a:defRPr sz="2400" b="1">
                <a:solidFill>
                  <a:srgbClr val="0B5394"/>
                </a:solidFill>
                <a:latin typeface="Coming Soon"/>
                <a:ea typeface="Coming Soon"/>
                <a:cs typeface="Coming Soon"/>
                <a:sym typeface="Coming Soon"/>
              </a:defRPr>
            </a:lvl9pPr>
          </a:lstStyle>
          <a:p>
            <a:endParaRPr/>
          </a:p>
        </p:txBody>
      </p:sp>
      <p:sp>
        <p:nvSpPr>
          <p:cNvPr id="20" name="Google Shape;20;p3"/>
          <p:cNvSpPr txBox="1">
            <a:spLocks noGrp="1"/>
          </p:cNvSpPr>
          <p:nvPr>
            <p:ph type="title" idx="2" hasCustomPrompt="1"/>
          </p:nvPr>
        </p:nvSpPr>
        <p:spPr>
          <a:xfrm>
            <a:off x="5037600" y="1871733"/>
            <a:ext cx="2116800" cy="1336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4800"/>
              <a:buNone/>
              <a:defRPr sz="6400" b="0">
                <a:solidFill>
                  <a:schemeClr val="dk1"/>
                </a:solidFill>
              </a:defRPr>
            </a:lvl1pPr>
            <a:lvl2pPr lvl="1" algn="ctr" rtl="0">
              <a:spcBef>
                <a:spcPts val="0"/>
              </a:spcBef>
              <a:spcAft>
                <a:spcPts val="0"/>
              </a:spcAft>
              <a:buClr>
                <a:schemeClr val="dk2"/>
              </a:buClr>
              <a:buSzPts val="4800"/>
              <a:buNone/>
              <a:defRPr sz="6400">
                <a:solidFill>
                  <a:schemeClr val="dk2"/>
                </a:solidFill>
              </a:defRPr>
            </a:lvl2pPr>
            <a:lvl3pPr lvl="2" algn="ctr" rtl="0">
              <a:spcBef>
                <a:spcPts val="0"/>
              </a:spcBef>
              <a:spcAft>
                <a:spcPts val="0"/>
              </a:spcAft>
              <a:buClr>
                <a:schemeClr val="dk2"/>
              </a:buClr>
              <a:buSzPts val="4800"/>
              <a:buNone/>
              <a:defRPr sz="6400">
                <a:solidFill>
                  <a:schemeClr val="dk2"/>
                </a:solidFill>
              </a:defRPr>
            </a:lvl3pPr>
            <a:lvl4pPr lvl="3" algn="ctr" rtl="0">
              <a:spcBef>
                <a:spcPts val="0"/>
              </a:spcBef>
              <a:spcAft>
                <a:spcPts val="0"/>
              </a:spcAft>
              <a:buClr>
                <a:schemeClr val="dk2"/>
              </a:buClr>
              <a:buSzPts val="4800"/>
              <a:buNone/>
              <a:defRPr sz="6400">
                <a:solidFill>
                  <a:schemeClr val="dk2"/>
                </a:solidFill>
              </a:defRPr>
            </a:lvl4pPr>
            <a:lvl5pPr lvl="4" algn="ctr" rtl="0">
              <a:spcBef>
                <a:spcPts val="0"/>
              </a:spcBef>
              <a:spcAft>
                <a:spcPts val="0"/>
              </a:spcAft>
              <a:buClr>
                <a:schemeClr val="dk2"/>
              </a:buClr>
              <a:buSzPts val="4800"/>
              <a:buNone/>
              <a:defRPr sz="6400">
                <a:solidFill>
                  <a:schemeClr val="dk2"/>
                </a:solidFill>
              </a:defRPr>
            </a:lvl5pPr>
            <a:lvl6pPr lvl="5" algn="ctr" rtl="0">
              <a:spcBef>
                <a:spcPts val="0"/>
              </a:spcBef>
              <a:spcAft>
                <a:spcPts val="0"/>
              </a:spcAft>
              <a:buClr>
                <a:schemeClr val="dk2"/>
              </a:buClr>
              <a:buSzPts val="4800"/>
              <a:buNone/>
              <a:defRPr sz="6400">
                <a:solidFill>
                  <a:schemeClr val="dk2"/>
                </a:solidFill>
              </a:defRPr>
            </a:lvl6pPr>
            <a:lvl7pPr lvl="6" algn="ctr" rtl="0">
              <a:spcBef>
                <a:spcPts val="0"/>
              </a:spcBef>
              <a:spcAft>
                <a:spcPts val="0"/>
              </a:spcAft>
              <a:buClr>
                <a:schemeClr val="dk2"/>
              </a:buClr>
              <a:buSzPts val="4800"/>
              <a:buNone/>
              <a:defRPr sz="6400">
                <a:solidFill>
                  <a:schemeClr val="dk2"/>
                </a:solidFill>
              </a:defRPr>
            </a:lvl7pPr>
            <a:lvl8pPr lvl="7" algn="ctr" rtl="0">
              <a:spcBef>
                <a:spcPts val="0"/>
              </a:spcBef>
              <a:spcAft>
                <a:spcPts val="0"/>
              </a:spcAft>
              <a:buClr>
                <a:schemeClr val="dk2"/>
              </a:buClr>
              <a:buSzPts val="4800"/>
              <a:buNone/>
              <a:defRPr sz="6400">
                <a:solidFill>
                  <a:schemeClr val="dk2"/>
                </a:solidFill>
              </a:defRPr>
            </a:lvl8pPr>
            <a:lvl9pPr lvl="8" algn="ctr" rtl="0">
              <a:spcBef>
                <a:spcPts val="0"/>
              </a:spcBef>
              <a:spcAft>
                <a:spcPts val="0"/>
              </a:spcAft>
              <a:buClr>
                <a:schemeClr val="dk2"/>
              </a:buClr>
              <a:buSzPts val="4800"/>
              <a:buNone/>
              <a:defRPr sz="6400">
                <a:solidFill>
                  <a:schemeClr val="dk2"/>
                </a:solidFill>
              </a:defRPr>
            </a:lvl9pPr>
          </a:lstStyle>
          <a:p>
            <a:r>
              <a:t>xx%</a:t>
            </a:r>
          </a:p>
        </p:txBody>
      </p:sp>
    </p:spTree>
    <p:extLst>
      <p:ext uri="{BB962C8B-B14F-4D97-AF65-F5344CB8AC3E}">
        <p14:creationId xmlns:p14="http://schemas.microsoft.com/office/powerpoint/2010/main" val="1004870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7D480-738C-EF8B-01D7-5622638602EF}"/>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194AA786-1CAA-A246-262C-C0690AF090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94B81AB7-EBC8-000E-EE3F-57F4CFD8032A}"/>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5" name="Footer Placeholder 4">
            <a:extLst>
              <a:ext uri="{FF2B5EF4-FFF2-40B4-BE49-F238E27FC236}">
                <a16:creationId xmlns:a16="http://schemas.microsoft.com/office/drawing/2014/main" id="{F9356752-83DE-96F4-9C6F-C8485A820DFB}"/>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97BFAC33-B52E-8470-B124-AB5F75178A3B}"/>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1465047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5682-8B54-ED2D-65C5-F2E7B1515B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010A91AD-8A42-3E2D-7C05-6AACD30C43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36CA2F-9FB0-935D-5E98-F46D2A8CD5A3}"/>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5" name="Footer Placeholder 4">
            <a:extLst>
              <a:ext uri="{FF2B5EF4-FFF2-40B4-BE49-F238E27FC236}">
                <a16:creationId xmlns:a16="http://schemas.microsoft.com/office/drawing/2014/main" id="{D2254E48-1AF2-4D18-B7C4-05618480E54F}"/>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15E65E97-8D8A-A989-457E-4D2C3E8D59E1}"/>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3725119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40F9F-F018-E270-9BFE-71EFBDBA7719}"/>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2567FEB3-B3E5-C984-FD00-6867248AF5F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14E4B7AF-C07E-A5ED-6A84-D744B8EE65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D2D12C8D-8772-C44E-1175-3C905AF3986C}"/>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6" name="Footer Placeholder 5">
            <a:extLst>
              <a:ext uri="{FF2B5EF4-FFF2-40B4-BE49-F238E27FC236}">
                <a16:creationId xmlns:a16="http://schemas.microsoft.com/office/drawing/2014/main" id="{1C4428ED-F542-8F5D-81F7-90FDEAF13F63}"/>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604DE170-83E5-62E2-DE1B-339024BA7A36}"/>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69635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3D12E-0A54-4588-1578-CB9FDE7652A8}"/>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A53C7E67-ACD1-A41D-1DEB-DB88196FDD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D0CBDD-C431-C2D7-9C7E-29D8A048C8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FC6CB8F3-B273-C3FB-2DC8-9C3DCD2EDC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181FD7-3760-F97B-FAC0-0D038BCEA9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C42FB91C-5756-CB6A-059F-B2C613A9A0A9}"/>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8" name="Footer Placeholder 7">
            <a:extLst>
              <a:ext uri="{FF2B5EF4-FFF2-40B4-BE49-F238E27FC236}">
                <a16:creationId xmlns:a16="http://schemas.microsoft.com/office/drawing/2014/main" id="{EB148A85-5066-F272-27A1-018410E80215}"/>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7C67A715-9B1B-63CF-E0E7-D7B204C965AE}"/>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253978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AE43D-9E2E-AF17-EE81-38C8E3C3A975}"/>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446EF480-AA0C-87FB-4A0E-A4D3B9463CD6}"/>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4" name="Footer Placeholder 3">
            <a:extLst>
              <a:ext uri="{FF2B5EF4-FFF2-40B4-BE49-F238E27FC236}">
                <a16:creationId xmlns:a16="http://schemas.microsoft.com/office/drawing/2014/main" id="{CFFF6FE9-2570-B026-BDDC-ABBC3A68EBA1}"/>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2B6524FB-0026-99C1-398C-A08F7452F6D2}"/>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258454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993843-B3B9-359F-18E2-7A85B368685B}"/>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3" name="Footer Placeholder 2">
            <a:extLst>
              <a:ext uri="{FF2B5EF4-FFF2-40B4-BE49-F238E27FC236}">
                <a16:creationId xmlns:a16="http://schemas.microsoft.com/office/drawing/2014/main" id="{6247A8DA-513A-CFE2-BC12-E4064164844A}"/>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2C1871DE-0922-E291-8EC8-A3E790C5EDA2}"/>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3920488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AE9F8-5F08-AFDB-4C77-A6EABA12F2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93A5E711-710A-1CE2-22F8-07F50BBF5C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B29A48B4-D016-F870-00BA-3BEE16C01B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611BFB-E0B5-E943-D246-56D5F0C9E7ED}"/>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6" name="Footer Placeholder 5">
            <a:extLst>
              <a:ext uri="{FF2B5EF4-FFF2-40B4-BE49-F238E27FC236}">
                <a16:creationId xmlns:a16="http://schemas.microsoft.com/office/drawing/2014/main" id="{49A9F8EB-E94D-A9D5-4FF4-EA9A2C728316}"/>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4D6C4C80-1D8D-04D9-917B-E42CAF40C207}"/>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517415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D3653-0B0C-982B-590F-6069FBB169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1102E081-A6A1-1683-652E-F64C4165BA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A0287B16-87EB-F137-1D95-009EC83DCC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B03C6B-B6C5-3E15-D10C-ABC9529B24F2}"/>
              </a:ext>
            </a:extLst>
          </p:cNvPr>
          <p:cNvSpPr>
            <a:spLocks noGrp="1"/>
          </p:cNvSpPr>
          <p:nvPr>
            <p:ph type="dt" sz="half" idx="10"/>
          </p:nvPr>
        </p:nvSpPr>
        <p:spPr/>
        <p:txBody>
          <a:bodyPr/>
          <a:lstStyle/>
          <a:p>
            <a:fld id="{0DC1D1A4-52EC-7A47-99B3-736CC2D355D8}" type="datetimeFigureOut">
              <a:rPr lang="id-ID" smtClean="0"/>
              <a:t>27/06/2023</a:t>
            </a:fld>
            <a:endParaRPr lang="id-ID"/>
          </a:p>
        </p:txBody>
      </p:sp>
      <p:sp>
        <p:nvSpPr>
          <p:cNvPr id="6" name="Footer Placeholder 5">
            <a:extLst>
              <a:ext uri="{FF2B5EF4-FFF2-40B4-BE49-F238E27FC236}">
                <a16:creationId xmlns:a16="http://schemas.microsoft.com/office/drawing/2014/main" id="{A5847DD7-1F42-014F-CD09-DC904359B505}"/>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20361F0B-FF51-459D-767E-B3FDCA882A25}"/>
              </a:ext>
            </a:extLst>
          </p:cNvPr>
          <p:cNvSpPr>
            <a:spLocks noGrp="1"/>
          </p:cNvSpPr>
          <p:nvPr>
            <p:ph type="sldNum" sz="quarter" idx="12"/>
          </p:nvPr>
        </p:nvSpPr>
        <p:spPr/>
        <p:txBody>
          <a:bodyPr/>
          <a:lstStyle/>
          <a:p>
            <a:fld id="{DAA02F0D-6BFC-1341-91F9-3AA263B6619D}" type="slidenum">
              <a:rPr lang="id-ID" smtClean="0"/>
              <a:t>‹#›</a:t>
            </a:fld>
            <a:endParaRPr lang="id-ID"/>
          </a:p>
        </p:txBody>
      </p:sp>
    </p:spTree>
    <p:extLst>
      <p:ext uri="{BB962C8B-B14F-4D97-AF65-F5344CB8AC3E}">
        <p14:creationId xmlns:p14="http://schemas.microsoft.com/office/powerpoint/2010/main" val="3484589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F1432E-3CCF-728C-157A-B86CD2BEA3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02408093-1163-D074-547E-9726303AF2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41FA295F-E13B-EC6B-35D6-276CF8468C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1D1A4-52EC-7A47-99B3-736CC2D355D8}" type="datetimeFigureOut">
              <a:rPr lang="id-ID" smtClean="0"/>
              <a:t>27/06/2023</a:t>
            </a:fld>
            <a:endParaRPr lang="id-ID"/>
          </a:p>
        </p:txBody>
      </p:sp>
      <p:sp>
        <p:nvSpPr>
          <p:cNvPr id="5" name="Footer Placeholder 4">
            <a:extLst>
              <a:ext uri="{FF2B5EF4-FFF2-40B4-BE49-F238E27FC236}">
                <a16:creationId xmlns:a16="http://schemas.microsoft.com/office/drawing/2014/main" id="{97ACBDEC-9233-397D-250A-6F9C2ADBD6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53CB7B3F-FFBF-F5E3-1386-D38D32B0FE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A02F0D-6BFC-1341-91F9-3AA263B6619D}" type="slidenum">
              <a:rPr lang="id-ID" smtClean="0"/>
              <a:t>‹#›</a:t>
            </a:fld>
            <a:endParaRPr lang="id-ID"/>
          </a:p>
        </p:txBody>
      </p:sp>
    </p:spTree>
    <p:extLst>
      <p:ext uri="{BB962C8B-B14F-4D97-AF65-F5344CB8AC3E}">
        <p14:creationId xmlns:p14="http://schemas.microsoft.com/office/powerpoint/2010/main" val="3210746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jpeg"/><Relationship Id="rId5" Type="http://schemas.microsoft.com/office/2007/relationships/hdphoto" Target="../media/hdphoto1.wdp"/><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3.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1.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microsoft.com/office/2007/relationships/hdphoto" Target="../media/hdphoto1.wdp"/><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microsoft.com/office/2007/relationships/hdphoto" Target="../media/hdphoto1.wdp"/><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jpe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1.jpe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7.png"/><Relationship Id="rId7"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image" Target="../media/image19.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0.png"/><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1.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2.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2.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2.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be 14">
            <a:extLst>
              <a:ext uri="{FF2B5EF4-FFF2-40B4-BE49-F238E27FC236}">
                <a16:creationId xmlns:a16="http://schemas.microsoft.com/office/drawing/2014/main" id="{345AAADB-0453-14DF-6165-C2E24F710E29}"/>
              </a:ext>
            </a:extLst>
          </p:cNvPr>
          <p:cNvSpPr/>
          <p:nvPr/>
        </p:nvSpPr>
        <p:spPr>
          <a:xfrm>
            <a:off x="8224605" y="854820"/>
            <a:ext cx="3357796" cy="4802723"/>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87" tIns="60944" rIns="121887" bIns="60944" rtlCol="0" anchor="ctr"/>
          <a:lstStyle/>
          <a:p>
            <a:pPr algn="ctr"/>
            <a:endParaRPr lang="en-US" sz="2400" dirty="0"/>
          </a:p>
        </p:txBody>
      </p:sp>
      <p:sp>
        <p:nvSpPr>
          <p:cNvPr id="5" name="Rectangle 4"/>
          <p:cNvSpPr/>
          <p:nvPr/>
        </p:nvSpPr>
        <p:spPr>
          <a:xfrm>
            <a:off x="959650" y="2311401"/>
            <a:ext cx="6542795" cy="984875"/>
          </a:xfrm>
          <a:prstGeom prst="rect">
            <a:avLst/>
          </a:prstGeom>
          <a:noFill/>
        </p:spPr>
        <p:txBody>
          <a:bodyPr wrap="none" lIns="121909" tIns="60955" rIns="121909" bIns="60955">
            <a:spAutoFit/>
          </a:bodyPr>
          <a:lstStyle/>
          <a:p>
            <a:pPr algn="ctr"/>
            <a:r>
              <a:rPr lang="id-ID" sz="5600" b="1" noProof="1">
                <a:ln w="0"/>
                <a:solidFill>
                  <a:schemeClr val="tx2">
                    <a:lumMod val="50000"/>
                  </a:schemeClr>
                </a:solidFill>
                <a:effectLst>
                  <a:outerShdw blurRad="38100" dist="38100" dir="2700000" algn="tl">
                    <a:srgbClr val="000000">
                      <a:alpha val="43137"/>
                    </a:srgbClr>
                  </a:outerShdw>
                </a:effectLst>
                <a:latin typeface="Candara" pitchFamily="34" charset="0"/>
                <a:ea typeface="Cambria" pitchFamily="18" charset="0"/>
                <a:cs typeface="Calibri" pitchFamily="34" charset="0"/>
              </a:rPr>
              <a:t>Media Pembelajaran</a:t>
            </a:r>
          </a:p>
        </p:txBody>
      </p:sp>
      <p:sp>
        <p:nvSpPr>
          <p:cNvPr id="6" name="Rectangle 5"/>
          <p:cNvSpPr/>
          <p:nvPr/>
        </p:nvSpPr>
        <p:spPr>
          <a:xfrm>
            <a:off x="451527" y="3363326"/>
            <a:ext cx="7559040" cy="1354207"/>
          </a:xfrm>
          <a:prstGeom prst="rect">
            <a:avLst/>
          </a:prstGeom>
          <a:noFill/>
        </p:spPr>
        <p:txBody>
          <a:bodyPr wrap="square" lIns="121909" tIns="60955" rIns="121909" bIns="60955">
            <a:spAutoFit/>
          </a:bodyPr>
          <a:lstStyle/>
          <a:p>
            <a:pPr algn="ctr"/>
            <a:r>
              <a:rPr lang="en-US" sz="48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Sosiologi</a:t>
            </a:r>
            <a:endParaRPr lang="id-ID" sz="80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endParaRPr>
          </a:p>
          <a:p>
            <a:pPr algn="ctr"/>
            <a:r>
              <a:rPr lang="id-ID" sz="32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untuk SMA/MA Kelas XI</a:t>
            </a:r>
          </a:p>
        </p:txBody>
      </p:sp>
      <p:cxnSp>
        <p:nvCxnSpPr>
          <p:cNvPr id="7" name="Straight Connector 6"/>
          <p:cNvCxnSpPr/>
          <p:nvPr/>
        </p:nvCxnSpPr>
        <p:spPr>
          <a:xfrm>
            <a:off x="756327" y="3378200"/>
            <a:ext cx="6949440" cy="0"/>
          </a:xfrm>
          <a:prstGeom prst="line">
            <a:avLst/>
          </a:prstGeom>
          <a:ln w="57150"/>
        </p:spPr>
        <p:style>
          <a:lnRef idx="3">
            <a:schemeClr val="dk1"/>
          </a:lnRef>
          <a:fillRef idx="0">
            <a:schemeClr val="dk1"/>
          </a:fillRef>
          <a:effectRef idx="2">
            <a:schemeClr val="dk1"/>
          </a:effectRef>
          <a:fontRef idx="minor">
            <a:schemeClr val="tx1"/>
          </a:fontRef>
        </p:style>
      </p:cxnSp>
      <p:grpSp>
        <p:nvGrpSpPr>
          <p:cNvPr id="4" name="Group 3"/>
          <p:cNvGrpSpPr/>
          <p:nvPr/>
        </p:nvGrpSpPr>
        <p:grpSpPr>
          <a:xfrm>
            <a:off x="0" y="5736169"/>
            <a:ext cx="12192000" cy="1121834"/>
            <a:chOff x="0" y="4302125"/>
            <a:chExt cx="9144000" cy="841375"/>
          </a:xfrm>
        </p:grpSpPr>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3" name="Rectangle 2"/>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3" name="Picture 12">
            <a:extLst>
              <a:ext uri="{FF2B5EF4-FFF2-40B4-BE49-F238E27FC236}">
                <a16:creationId xmlns:a16="http://schemas.microsoft.com/office/drawing/2014/main" id="{06CA5AA9-3C6A-0809-F6EF-C23D9F306C4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122753" y="975598"/>
            <a:ext cx="3271377" cy="473878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BDBFF56D-5197-F41C-1FBE-C6C033F93DB7}"/>
              </a:ext>
            </a:extLst>
          </p:cNvPr>
          <p:cNvSpPr/>
          <p:nvPr/>
        </p:nvSpPr>
        <p:spPr>
          <a:xfrm>
            <a:off x="416432" y="400718"/>
            <a:ext cx="685800" cy="642937"/>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E8D89D0E-312A-318D-36CD-A97147C0057F}"/>
              </a:ext>
            </a:extLst>
          </p:cNvPr>
          <p:cNvSpPr txBox="1"/>
          <p:nvPr/>
        </p:nvSpPr>
        <p:spPr>
          <a:xfrm>
            <a:off x="1212506" y="491353"/>
            <a:ext cx="6798153" cy="461665"/>
          </a:xfrm>
          <a:prstGeom prst="rect">
            <a:avLst/>
          </a:prstGeom>
          <a:noFill/>
        </p:spPr>
        <p:txBody>
          <a:bodyPr wrap="square" rtlCol="0">
            <a:spAutoFit/>
          </a:bodyPr>
          <a:lstStyle/>
          <a:p>
            <a:r>
              <a:rPr lang="id-ID" sz="2400" b="1" dirty="0" err="1">
                <a:solidFill>
                  <a:srgbClr val="0070C0"/>
                </a:solidFill>
                <a:latin typeface="Eras Demi ITC" panose="020B0602030504020804" pitchFamily="34" charset="77"/>
              </a:rPr>
              <a:t>Faktor-Faktor</a:t>
            </a:r>
            <a:r>
              <a:rPr lang="id-ID" sz="2400" b="1" dirty="0">
                <a:solidFill>
                  <a:srgbClr val="0070C0"/>
                </a:solidFill>
                <a:latin typeface="Eras Demi ITC" panose="020B0602030504020804" pitchFamily="34" charset="77"/>
              </a:rPr>
              <a:t> Penyebab Permasalahan Sosial</a:t>
            </a:r>
          </a:p>
        </p:txBody>
      </p:sp>
      <p:pic>
        <p:nvPicPr>
          <p:cNvPr id="123" name="Picture 122" descr="A person standing next to another person&#10;&#10;Description automatically generated with low confidence">
            <a:extLst>
              <a:ext uri="{FF2B5EF4-FFF2-40B4-BE49-F238E27FC236}">
                <a16:creationId xmlns:a16="http://schemas.microsoft.com/office/drawing/2014/main" id="{5EB44C56-217A-84EF-A7F1-74928B1ECF3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15" y="2085458"/>
            <a:ext cx="2925830" cy="3937566"/>
          </a:xfrm>
          <a:prstGeom prst="rect">
            <a:avLst/>
          </a:prstGeom>
          <a:effectLst>
            <a:outerShdw blurRad="76200" dir="18900000" sy="23000" kx="-1200000" algn="bl" rotWithShape="0">
              <a:prstClr val="black">
                <a:alpha val="20000"/>
              </a:prstClr>
            </a:outerShdw>
          </a:effectLst>
        </p:spPr>
      </p:pic>
      <p:sp>
        <p:nvSpPr>
          <p:cNvPr id="128" name="Google Shape;471;p34">
            <a:extLst>
              <a:ext uri="{FF2B5EF4-FFF2-40B4-BE49-F238E27FC236}">
                <a16:creationId xmlns:a16="http://schemas.microsoft.com/office/drawing/2014/main" id="{8E3EC336-9046-0704-39FF-6BC66058FF12}"/>
              </a:ext>
            </a:extLst>
          </p:cNvPr>
          <p:cNvSpPr/>
          <p:nvPr/>
        </p:nvSpPr>
        <p:spPr>
          <a:xfrm>
            <a:off x="4790012" y="1113110"/>
            <a:ext cx="2422158" cy="427153"/>
          </a:xfrm>
          <a:prstGeom prst="roundRect">
            <a:avLst>
              <a:gd name="adj" fmla="val 50000"/>
            </a:avLst>
          </a:prstGeom>
          <a:solidFill>
            <a:schemeClr val="accent5">
              <a:lumMod val="60000"/>
              <a:lumOff val="4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err="1">
                <a:solidFill>
                  <a:schemeClr val="bg1"/>
                </a:solidFill>
                <a:latin typeface="Quire Sans" panose="020B0502040400020003" pitchFamily="34" charset="0"/>
                <a:cs typeface="Quire Sans" panose="020B0502040400020003" pitchFamily="34" charset="0"/>
              </a:rPr>
              <a:t>Faktor</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ekonomi</a:t>
            </a:r>
            <a:endParaRPr sz="1600" b="1" dirty="0">
              <a:solidFill>
                <a:schemeClr val="bg1"/>
              </a:solidFill>
              <a:latin typeface="Quire Sans" panose="020B0502040400020003" pitchFamily="34" charset="0"/>
              <a:cs typeface="Quire Sans" panose="020B0502040400020003" pitchFamily="34" charset="0"/>
            </a:endParaRPr>
          </a:p>
        </p:txBody>
      </p:sp>
      <p:sp>
        <p:nvSpPr>
          <p:cNvPr id="129" name="Google Shape;471;p34">
            <a:extLst>
              <a:ext uri="{FF2B5EF4-FFF2-40B4-BE49-F238E27FC236}">
                <a16:creationId xmlns:a16="http://schemas.microsoft.com/office/drawing/2014/main" id="{86F3DE6E-2D82-4FFD-18B5-00657220D553}"/>
              </a:ext>
            </a:extLst>
          </p:cNvPr>
          <p:cNvSpPr/>
          <p:nvPr/>
        </p:nvSpPr>
        <p:spPr>
          <a:xfrm>
            <a:off x="4790012" y="2488487"/>
            <a:ext cx="2422158" cy="427153"/>
          </a:xfrm>
          <a:prstGeom prst="roundRect">
            <a:avLst>
              <a:gd name="adj" fmla="val 50000"/>
            </a:avLst>
          </a:prstGeom>
          <a:solidFill>
            <a:schemeClr val="accent5">
              <a:lumMod val="60000"/>
              <a:lumOff val="4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err="1">
                <a:solidFill>
                  <a:schemeClr val="bg1"/>
                </a:solidFill>
                <a:latin typeface="Quire Sans" panose="020B0502040400020003" pitchFamily="34" charset="0"/>
                <a:cs typeface="Quire Sans" panose="020B0502040400020003" pitchFamily="34" charset="0"/>
              </a:rPr>
              <a:t>Faktor</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biologis</a:t>
            </a:r>
            <a:endParaRPr sz="1600" b="1" dirty="0">
              <a:solidFill>
                <a:schemeClr val="bg1"/>
              </a:solidFill>
              <a:latin typeface="Quire Sans" panose="020B0502040400020003" pitchFamily="34" charset="0"/>
              <a:cs typeface="Quire Sans" panose="020B0502040400020003" pitchFamily="34" charset="0"/>
            </a:endParaRPr>
          </a:p>
        </p:txBody>
      </p:sp>
      <p:sp>
        <p:nvSpPr>
          <p:cNvPr id="130" name="Google Shape;471;p34">
            <a:extLst>
              <a:ext uri="{FF2B5EF4-FFF2-40B4-BE49-F238E27FC236}">
                <a16:creationId xmlns:a16="http://schemas.microsoft.com/office/drawing/2014/main" id="{7A3CFD3C-925E-7429-0052-443B7D6A3776}"/>
              </a:ext>
            </a:extLst>
          </p:cNvPr>
          <p:cNvSpPr/>
          <p:nvPr/>
        </p:nvSpPr>
        <p:spPr>
          <a:xfrm>
            <a:off x="4790012" y="3697237"/>
            <a:ext cx="2422158" cy="427153"/>
          </a:xfrm>
          <a:prstGeom prst="roundRect">
            <a:avLst>
              <a:gd name="adj" fmla="val 50000"/>
            </a:avLst>
          </a:prstGeom>
          <a:solidFill>
            <a:schemeClr val="accent5">
              <a:lumMod val="60000"/>
              <a:lumOff val="4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err="1">
                <a:solidFill>
                  <a:schemeClr val="bg1"/>
                </a:solidFill>
                <a:latin typeface="Quire Sans" panose="020B0502040400020003" pitchFamily="34" charset="0"/>
                <a:cs typeface="Quire Sans" panose="020B0502040400020003" pitchFamily="34" charset="0"/>
              </a:rPr>
              <a:t>Faktor</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psikologis</a:t>
            </a:r>
            <a:endParaRPr sz="1600" b="1" dirty="0">
              <a:solidFill>
                <a:schemeClr val="bg1"/>
              </a:solidFill>
              <a:latin typeface="Quire Sans" panose="020B0502040400020003" pitchFamily="34" charset="0"/>
              <a:cs typeface="Quire Sans" panose="020B0502040400020003" pitchFamily="34" charset="0"/>
            </a:endParaRPr>
          </a:p>
        </p:txBody>
      </p:sp>
      <p:sp>
        <p:nvSpPr>
          <p:cNvPr id="131" name="Google Shape;471;p34">
            <a:extLst>
              <a:ext uri="{FF2B5EF4-FFF2-40B4-BE49-F238E27FC236}">
                <a16:creationId xmlns:a16="http://schemas.microsoft.com/office/drawing/2014/main" id="{A184FFF7-2500-7383-5022-87D3C500A60A}"/>
              </a:ext>
            </a:extLst>
          </p:cNvPr>
          <p:cNvSpPr/>
          <p:nvPr/>
        </p:nvSpPr>
        <p:spPr>
          <a:xfrm>
            <a:off x="4790012" y="4808585"/>
            <a:ext cx="2422158" cy="509152"/>
          </a:xfrm>
          <a:prstGeom prst="roundRect">
            <a:avLst>
              <a:gd name="adj" fmla="val 50000"/>
            </a:avLst>
          </a:prstGeom>
          <a:solidFill>
            <a:schemeClr val="accent5">
              <a:lumMod val="60000"/>
              <a:lumOff val="4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err="1">
                <a:solidFill>
                  <a:schemeClr val="bg1"/>
                </a:solidFill>
                <a:latin typeface="Quire Sans" panose="020B0502040400020003" pitchFamily="34" charset="0"/>
                <a:cs typeface="Quire Sans" panose="020B0502040400020003" pitchFamily="34" charset="0"/>
              </a:rPr>
              <a:t>Faktor</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sosial</a:t>
            </a:r>
            <a:r>
              <a:rPr lang="en-US" sz="1600" b="1" dirty="0">
                <a:solidFill>
                  <a:schemeClr val="bg1"/>
                </a:solidFill>
                <a:latin typeface="Quire Sans" panose="020B0502040400020003" pitchFamily="34" charset="0"/>
                <a:cs typeface="Quire Sans" panose="020B0502040400020003" pitchFamily="34" charset="0"/>
              </a:rPr>
              <a:t> dan </a:t>
            </a:r>
            <a:r>
              <a:rPr lang="en-US" sz="1600" b="1" dirty="0" err="1">
                <a:solidFill>
                  <a:schemeClr val="bg1"/>
                </a:solidFill>
                <a:latin typeface="Quire Sans" panose="020B0502040400020003" pitchFamily="34" charset="0"/>
                <a:cs typeface="Quire Sans" panose="020B0502040400020003" pitchFamily="34" charset="0"/>
              </a:rPr>
              <a:t>kebudayaan</a:t>
            </a:r>
            <a:endParaRPr sz="1600" b="1" dirty="0">
              <a:solidFill>
                <a:schemeClr val="bg1"/>
              </a:solidFill>
              <a:latin typeface="Quire Sans" panose="020B0502040400020003" pitchFamily="34" charset="0"/>
              <a:cs typeface="Quire Sans" panose="020B0502040400020003" pitchFamily="34" charset="0"/>
            </a:endParaRPr>
          </a:p>
        </p:txBody>
      </p:sp>
      <p:sp>
        <p:nvSpPr>
          <p:cNvPr id="132" name="TextBox 131">
            <a:extLst>
              <a:ext uri="{FF2B5EF4-FFF2-40B4-BE49-F238E27FC236}">
                <a16:creationId xmlns:a16="http://schemas.microsoft.com/office/drawing/2014/main" id="{8BDA46E2-E6B1-6E24-F620-24ACDFCDA561}"/>
              </a:ext>
            </a:extLst>
          </p:cNvPr>
          <p:cNvSpPr txBox="1"/>
          <p:nvPr/>
        </p:nvSpPr>
        <p:spPr>
          <a:xfrm>
            <a:off x="4881093" y="1621834"/>
            <a:ext cx="6439438" cy="784830"/>
          </a:xfrm>
          <a:prstGeom prst="rect">
            <a:avLst/>
          </a:prstGeom>
          <a:noFill/>
        </p:spPr>
        <p:txBody>
          <a:bodyPr wrap="square" rtlCol="0">
            <a:spAutoFit/>
          </a:bodyPr>
          <a:lstStyle/>
          <a:p>
            <a:pPr algn="just"/>
            <a:r>
              <a:rPr lang="id-ID" sz="1500" dirty="0">
                <a:latin typeface="Quire Sans Light" panose="020B0302040400020003" pitchFamily="34" charset="0"/>
              </a:rPr>
              <a:t>Faktor ekonomi yang menjadi </a:t>
            </a:r>
            <a:r>
              <a:rPr lang="id-ID" sz="1500" dirty="0" err="1">
                <a:latin typeface="Quire Sans Light" panose="020B0302040400020003" pitchFamily="34" charset="0"/>
              </a:rPr>
              <a:t>penyabab</a:t>
            </a:r>
            <a:r>
              <a:rPr lang="id-ID" sz="1500" dirty="0">
                <a:latin typeface="Quire Sans Light" panose="020B0302040400020003" pitchFamily="34" charset="0"/>
              </a:rPr>
              <a:t> permasalahan sosial adalah kemiskinan. Dalam hal ini, kemiskinan dibedakan menjadi dua bentuk, yaitu kemiskinan kultural dan kemiskinan struktural.</a:t>
            </a:r>
          </a:p>
        </p:txBody>
      </p:sp>
      <p:sp>
        <p:nvSpPr>
          <p:cNvPr id="133" name="TextBox 132">
            <a:extLst>
              <a:ext uri="{FF2B5EF4-FFF2-40B4-BE49-F238E27FC236}">
                <a16:creationId xmlns:a16="http://schemas.microsoft.com/office/drawing/2014/main" id="{72C765E3-7527-A61D-51DB-2573040E007B}"/>
              </a:ext>
            </a:extLst>
          </p:cNvPr>
          <p:cNvSpPr txBox="1"/>
          <p:nvPr/>
        </p:nvSpPr>
        <p:spPr>
          <a:xfrm>
            <a:off x="4881093" y="2961290"/>
            <a:ext cx="6439438" cy="553998"/>
          </a:xfrm>
          <a:prstGeom prst="rect">
            <a:avLst/>
          </a:prstGeom>
          <a:noFill/>
        </p:spPr>
        <p:txBody>
          <a:bodyPr wrap="square" rtlCol="0">
            <a:spAutoFit/>
          </a:bodyPr>
          <a:lstStyle/>
          <a:p>
            <a:pPr algn="just"/>
            <a:r>
              <a:rPr lang="id-ID" sz="1500" dirty="0">
                <a:latin typeface="Quire Sans Light" panose="020B0302040400020003" pitchFamily="34" charset="0"/>
              </a:rPr>
              <a:t>Faktor biologis yang di dalamnya terdapat persoalan yang harus dipecahkan, seperti penyakit endemis ataupun pandemi.</a:t>
            </a:r>
          </a:p>
        </p:txBody>
      </p:sp>
      <p:sp>
        <p:nvSpPr>
          <p:cNvPr id="134" name="TextBox 133">
            <a:extLst>
              <a:ext uri="{FF2B5EF4-FFF2-40B4-BE49-F238E27FC236}">
                <a16:creationId xmlns:a16="http://schemas.microsoft.com/office/drawing/2014/main" id="{1E43161C-CB4F-ED7D-571B-31FFF50C6546}"/>
              </a:ext>
            </a:extLst>
          </p:cNvPr>
          <p:cNvSpPr txBox="1"/>
          <p:nvPr/>
        </p:nvSpPr>
        <p:spPr>
          <a:xfrm>
            <a:off x="4881093" y="4155450"/>
            <a:ext cx="6439438" cy="553998"/>
          </a:xfrm>
          <a:prstGeom prst="rect">
            <a:avLst/>
          </a:prstGeom>
          <a:noFill/>
        </p:spPr>
        <p:txBody>
          <a:bodyPr wrap="square" rtlCol="0">
            <a:spAutoFit/>
          </a:bodyPr>
          <a:lstStyle/>
          <a:p>
            <a:pPr algn="just"/>
            <a:r>
              <a:rPr lang="id-ID" sz="1500" dirty="0">
                <a:latin typeface="Quire Sans Light" panose="020B0302040400020003" pitchFamily="34" charset="0"/>
              </a:rPr>
              <a:t>Faktor psikologis, seperti depresi, stres, gangguan jiwa, tekanan batin, penyakit syaraf (neurosis), bunuh diri, dan sebagainya.</a:t>
            </a:r>
          </a:p>
        </p:txBody>
      </p:sp>
      <p:sp>
        <p:nvSpPr>
          <p:cNvPr id="135" name="TextBox 134">
            <a:extLst>
              <a:ext uri="{FF2B5EF4-FFF2-40B4-BE49-F238E27FC236}">
                <a16:creationId xmlns:a16="http://schemas.microsoft.com/office/drawing/2014/main" id="{397080DD-BCEB-6721-A7A0-B437BB09D0BA}"/>
              </a:ext>
            </a:extLst>
          </p:cNvPr>
          <p:cNvSpPr txBox="1"/>
          <p:nvPr/>
        </p:nvSpPr>
        <p:spPr>
          <a:xfrm>
            <a:off x="4881093" y="5393643"/>
            <a:ext cx="6439438" cy="784830"/>
          </a:xfrm>
          <a:prstGeom prst="rect">
            <a:avLst/>
          </a:prstGeom>
          <a:noFill/>
        </p:spPr>
        <p:txBody>
          <a:bodyPr wrap="square" rtlCol="0">
            <a:spAutoFit/>
          </a:bodyPr>
          <a:lstStyle/>
          <a:p>
            <a:pPr algn="just"/>
            <a:r>
              <a:rPr lang="id-ID" sz="1500" dirty="0">
                <a:latin typeface="Quire Sans Light" panose="020B0302040400020003" pitchFamily="34" charset="0"/>
              </a:rPr>
              <a:t>Faktor sosial dan kebudayaan, seperti perceraian, masalah kriminalitas, pelecehan seksual, kenakalan remaja, konflik rasial dan keagamaan, krisis moneter, dan sebagainya.</a:t>
            </a:r>
          </a:p>
        </p:txBody>
      </p:sp>
    </p:spTree>
    <p:extLst>
      <p:ext uri="{BB962C8B-B14F-4D97-AF65-F5344CB8AC3E}">
        <p14:creationId xmlns:p14="http://schemas.microsoft.com/office/powerpoint/2010/main" val="2615651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351"/>
        <p:cNvGrpSpPr/>
        <p:nvPr/>
      </p:nvGrpSpPr>
      <p:grpSpPr>
        <a:xfrm>
          <a:off x="0" y="0"/>
          <a:ext cx="0" cy="0"/>
          <a:chOff x="0" y="0"/>
          <a:chExt cx="0" cy="0"/>
        </a:xfrm>
      </p:grpSpPr>
      <p:pic>
        <p:nvPicPr>
          <p:cNvPr id="18" name="Picture 17" descr="A picture containing animated cartoon, animation, human face, clothing&#10;&#10;Description automatically generated">
            <a:extLst>
              <a:ext uri="{FF2B5EF4-FFF2-40B4-BE49-F238E27FC236}">
                <a16:creationId xmlns:a16="http://schemas.microsoft.com/office/drawing/2014/main" id="{31179BBC-1836-33B6-FCAE-294C244433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68511">
            <a:off x="6735114" y="2042194"/>
            <a:ext cx="4160413" cy="2773609"/>
          </a:xfrm>
          <a:prstGeom prst="rect">
            <a:avLst/>
          </a:prstGeom>
        </p:spPr>
      </p:pic>
      <p:grpSp>
        <p:nvGrpSpPr>
          <p:cNvPr id="6" name="Group 5">
            <a:extLst>
              <a:ext uri="{FF2B5EF4-FFF2-40B4-BE49-F238E27FC236}">
                <a16:creationId xmlns:a16="http://schemas.microsoft.com/office/drawing/2014/main" id="{AC5680B8-36C0-EB3D-7D88-DE0BE9E7196A}"/>
              </a:ext>
            </a:extLst>
          </p:cNvPr>
          <p:cNvGrpSpPr/>
          <p:nvPr/>
        </p:nvGrpSpPr>
        <p:grpSpPr>
          <a:xfrm>
            <a:off x="0" y="5736169"/>
            <a:ext cx="12192000" cy="1121834"/>
            <a:chOff x="0" y="4302125"/>
            <a:chExt cx="9144000" cy="841375"/>
          </a:xfrm>
        </p:grpSpPr>
        <p:grpSp>
          <p:nvGrpSpPr>
            <p:cNvPr id="7" name="Group 6">
              <a:extLst>
                <a:ext uri="{FF2B5EF4-FFF2-40B4-BE49-F238E27FC236}">
                  <a16:creationId xmlns:a16="http://schemas.microsoft.com/office/drawing/2014/main" id="{4785E7D3-BF2D-0F86-FFD6-BAA1CC224672}"/>
                </a:ext>
              </a:extLst>
            </p:cNvPr>
            <p:cNvGrpSpPr/>
            <p:nvPr/>
          </p:nvGrpSpPr>
          <p:grpSpPr>
            <a:xfrm>
              <a:off x="0" y="4302125"/>
              <a:ext cx="9144000" cy="841375"/>
              <a:chOff x="0" y="4302125"/>
              <a:chExt cx="9144000" cy="841375"/>
            </a:xfrm>
          </p:grpSpPr>
          <p:grpSp>
            <p:nvGrpSpPr>
              <p:cNvPr id="9" name="Group 8">
                <a:extLst>
                  <a:ext uri="{FF2B5EF4-FFF2-40B4-BE49-F238E27FC236}">
                    <a16:creationId xmlns:a16="http://schemas.microsoft.com/office/drawing/2014/main" id="{B82C5F7A-6585-B26C-36C4-013AC4D7C000}"/>
                  </a:ext>
                </a:extLst>
              </p:cNvPr>
              <p:cNvGrpSpPr/>
              <p:nvPr/>
            </p:nvGrpSpPr>
            <p:grpSpPr>
              <a:xfrm>
                <a:off x="0" y="4302125"/>
                <a:ext cx="9144000" cy="841375"/>
                <a:chOff x="0" y="4302125"/>
                <a:chExt cx="9144000" cy="841375"/>
              </a:xfrm>
            </p:grpSpPr>
            <p:pic>
              <p:nvPicPr>
                <p:cNvPr id="11" name="Picture 2" descr="E:\ELISA\ERLANGGA LISA\2017\TEMPLATE PPT\SMP PPKN kelas X kelompok wajib\SMP PPKN kelas X kelompok wajib.png">
                  <a:extLst>
                    <a:ext uri="{FF2B5EF4-FFF2-40B4-BE49-F238E27FC236}">
                      <a16:creationId xmlns:a16="http://schemas.microsoft.com/office/drawing/2014/main" id="{C2E1EB85-F3D9-5950-38D7-97ACF05FE019}"/>
                    </a:ext>
                  </a:extLst>
                </p:cNvPr>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2" name="TextBox 16">
                  <a:extLst>
                    <a:ext uri="{FF2B5EF4-FFF2-40B4-BE49-F238E27FC236}">
                      <a16:creationId xmlns:a16="http://schemas.microsoft.com/office/drawing/2014/main" id="{C3290249-9DF1-CB6A-EFFF-E5BC45FB6E9D}"/>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0" name="Picture 9" descr="A picture containing text&#10;&#10;Description automatically generated">
                <a:extLst>
                  <a:ext uri="{FF2B5EF4-FFF2-40B4-BE49-F238E27FC236}">
                    <a16:creationId xmlns:a16="http://schemas.microsoft.com/office/drawing/2014/main" id="{AEB198A5-626F-A761-1D3D-1E3F3085CD32}"/>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8" name="Rectangle 7">
              <a:extLst>
                <a:ext uri="{FF2B5EF4-FFF2-40B4-BE49-F238E27FC236}">
                  <a16:creationId xmlns:a16="http://schemas.microsoft.com/office/drawing/2014/main" id="{6A009D0C-E008-8957-D431-3CF1A7487C9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3" name="Google Shape;358;p51">
            <a:extLst>
              <a:ext uri="{FF2B5EF4-FFF2-40B4-BE49-F238E27FC236}">
                <a16:creationId xmlns:a16="http://schemas.microsoft.com/office/drawing/2014/main" id="{29BBB227-4068-ED0D-3628-1FF1E3A1B7FF}"/>
              </a:ext>
            </a:extLst>
          </p:cNvPr>
          <p:cNvSpPr/>
          <p:nvPr/>
        </p:nvSpPr>
        <p:spPr>
          <a:xfrm rot="-2148808">
            <a:off x="6699585" y="1647601"/>
            <a:ext cx="647414" cy="266322"/>
          </a:xfrm>
          <a:custGeom>
            <a:avLst/>
            <a:gdLst/>
            <a:ahLst/>
            <a:cxnLst/>
            <a:rect l="l" t="t" r="r" b="b"/>
            <a:pathLst>
              <a:path w="36226" h="14902" extrusionOk="0">
                <a:moveTo>
                  <a:pt x="991" y="1"/>
                </a:moveTo>
                <a:lnTo>
                  <a:pt x="36226" y="3565"/>
                </a:lnTo>
                <a:cubicBezTo>
                  <a:pt x="36226" y="3565"/>
                  <a:pt x="34800" y="4452"/>
                  <a:pt x="34729" y="5291"/>
                </a:cubicBezTo>
                <a:cubicBezTo>
                  <a:pt x="34658" y="6123"/>
                  <a:pt x="35905" y="7244"/>
                  <a:pt x="35905" y="7244"/>
                </a:cubicBezTo>
                <a:cubicBezTo>
                  <a:pt x="35905" y="7244"/>
                  <a:pt x="34397" y="8289"/>
                  <a:pt x="34495" y="9138"/>
                </a:cubicBezTo>
                <a:cubicBezTo>
                  <a:pt x="34588" y="9993"/>
                  <a:pt x="35230" y="11114"/>
                  <a:pt x="35230" y="11114"/>
                </a:cubicBezTo>
                <a:cubicBezTo>
                  <a:pt x="35230" y="11114"/>
                  <a:pt x="33053" y="12943"/>
                  <a:pt x="34903" y="14902"/>
                </a:cubicBezTo>
                <a:lnTo>
                  <a:pt x="1" y="11364"/>
                </a:lnTo>
                <a:cubicBezTo>
                  <a:pt x="1" y="11364"/>
                  <a:pt x="1345" y="10134"/>
                  <a:pt x="1400" y="9465"/>
                </a:cubicBezTo>
                <a:cubicBezTo>
                  <a:pt x="1460" y="8801"/>
                  <a:pt x="333" y="7576"/>
                  <a:pt x="333" y="7576"/>
                </a:cubicBezTo>
                <a:cubicBezTo>
                  <a:pt x="333" y="7576"/>
                  <a:pt x="1884" y="6477"/>
                  <a:pt x="1977" y="5476"/>
                </a:cubicBezTo>
                <a:cubicBezTo>
                  <a:pt x="2064" y="4469"/>
                  <a:pt x="915" y="3473"/>
                  <a:pt x="915" y="3473"/>
                </a:cubicBezTo>
                <a:cubicBezTo>
                  <a:pt x="915" y="3473"/>
                  <a:pt x="2015" y="2901"/>
                  <a:pt x="2091" y="1954"/>
                </a:cubicBezTo>
                <a:cubicBezTo>
                  <a:pt x="2172" y="1007"/>
                  <a:pt x="991" y="1"/>
                  <a:pt x="991" y="1"/>
                </a:cubicBezTo>
                <a:close/>
              </a:path>
            </a:pathLst>
          </a:custGeom>
          <a:solidFill>
            <a:schemeClr val="dk1">
              <a:alpha val="26789"/>
            </a:schemeClr>
          </a:solidFill>
          <a:ln>
            <a:noFill/>
          </a:ln>
          <a:effectLst>
            <a:outerShdw blurRad="57150" dist="19050" dir="540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14" name="Google Shape;359;p51">
            <a:extLst>
              <a:ext uri="{FF2B5EF4-FFF2-40B4-BE49-F238E27FC236}">
                <a16:creationId xmlns:a16="http://schemas.microsoft.com/office/drawing/2014/main" id="{3016D93E-1B2D-C4EE-16CF-841744452DAA}"/>
              </a:ext>
            </a:extLst>
          </p:cNvPr>
          <p:cNvSpPr/>
          <p:nvPr/>
        </p:nvSpPr>
        <p:spPr>
          <a:xfrm>
            <a:off x="10695698" y="2201504"/>
            <a:ext cx="504629" cy="656495"/>
          </a:xfrm>
          <a:custGeom>
            <a:avLst/>
            <a:gdLst/>
            <a:ahLst/>
            <a:cxnLst/>
            <a:rect l="l" t="t" r="r" b="b"/>
            <a:pathLst>
              <a:path w="28231" h="36727" extrusionOk="0">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chemeClr val="dk1">
              <a:alpha val="2678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16" name="TextBox 15">
            <a:extLst>
              <a:ext uri="{FF2B5EF4-FFF2-40B4-BE49-F238E27FC236}">
                <a16:creationId xmlns:a16="http://schemas.microsoft.com/office/drawing/2014/main" id="{8C9AF154-D8AB-0A87-E5E7-3A39555CB22C}"/>
              </a:ext>
            </a:extLst>
          </p:cNvPr>
          <p:cNvSpPr txBox="1"/>
          <p:nvPr/>
        </p:nvSpPr>
        <p:spPr>
          <a:xfrm>
            <a:off x="991673" y="2028616"/>
            <a:ext cx="4906851" cy="2800767"/>
          </a:xfrm>
          <a:prstGeom prst="rect">
            <a:avLst/>
          </a:prstGeom>
          <a:noFill/>
        </p:spPr>
        <p:txBody>
          <a:bodyPr wrap="square" rtlCol="0">
            <a:spAutoFit/>
          </a:bodyPr>
          <a:lstStyle/>
          <a:p>
            <a:pPr algn="just"/>
            <a:r>
              <a:rPr lang="id-ID" sz="1600" dirty="0">
                <a:latin typeface="Quire Sans" panose="020B0502040400020003" pitchFamily="34" charset="0"/>
                <a:cs typeface="Quire Sans" panose="020B0502040400020003" pitchFamily="34" charset="0"/>
              </a:rPr>
              <a:t>Dalam menentukan suatu permasalahan sosial, sosiologi menggunakan beberapa ukuran, yaitu sebagai berikut.</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Terlihatnya perbedaan yang mencolok antara nilai-nilai dengan kenyataan di masyarakat.</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Asal mula atau sumber permasalahan yang terjadi.</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Akibat yang ditimbulkan dari suatu kejadian atau peristiwa. </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Adanya orang atau masyarakat yang menentukan.</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Perhatian masyarakat terhadap suatu kejadian.</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Dapat diperbaikinya suatu masalah sosial.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84099DB6-B9EF-CADF-E6BB-FA03F64241DB}"/>
              </a:ext>
            </a:extLst>
          </p:cNvPr>
          <p:cNvSpPr/>
          <p:nvPr/>
        </p:nvSpPr>
        <p:spPr>
          <a:xfrm>
            <a:off x="439065" y="543477"/>
            <a:ext cx="685800" cy="642937"/>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47D3770D-C4E6-1570-A371-7181776C85CC}"/>
              </a:ext>
            </a:extLst>
          </p:cNvPr>
          <p:cNvSpPr txBox="1"/>
          <p:nvPr/>
        </p:nvSpPr>
        <p:spPr>
          <a:xfrm>
            <a:off x="1262313" y="480224"/>
            <a:ext cx="6018163" cy="769441"/>
          </a:xfrm>
          <a:prstGeom prst="rect">
            <a:avLst/>
          </a:prstGeom>
          <a:noFill/>
        </p:spPr>
        <p:txBody>
          <a:bodyPr wrap="square" rtlCol="0">
            <a:spAutoFit/>
          </a:bodyPr>
          <a:lstStyle/>
          <a:p>
            <a:r>
              <a:rPr lang="id-ID" sz="2200" b="1" dirty="0">
                <a:solidFill>
                  <a:srgbClr val="0070C0"/>
                </a:solidFill>
                <a:latin typeface="Eras Demi ITC" panose="020B0602030504020804" pitchFamily="34" charset="77"/>
              </a:rPr>
              <a:t>Munculnya Permasalahan Sosial Akibat Pengelompokan Sosial</a:t>
            </a:r>
          </a:p>
        </p:txBody>
      </p:sp>
      <p:sp>
        <p:nvSpPr>
          <p:cNvPr id="16" name="TextBox 15">
            <a:extLst>
              <a:ext uri="{FF2B5EF4-FFF2-40B4-BE49-F238E27FC236}">
                <a16:creationId xmlns:a16="http://schemas.microsoft.com/office/drawing/2014/main" id="{16D2A528-04EA-8243-951B-05EC011F5D65}"/>
              </a:ext>
            </a:extLst>
          </p:cNvPr>
          <p:cNvSpPr txBox="1"/>
          <p:nvPr/>
        </p:nvSpPr>
        <p:spPr>
          <a:xfrm>
            <a:off x="1422401" y="1754112"/>
            <a:ext cx="9203159" cy="1569660"/>
          </a:xfrm>
          <a:prstGeom prst="rect">
            <a:avLst/>
          </a:prstGeom>
          <a:noFill/>
        </p:spPr>
        <p:txBody>
          <a:bodyPr wrap="square" rtlCol="0">
            <a:spAutoFit/>
          </a:bodyPr>
          <a:lstStyle/>
          <a:p>
            <a:pPr algn="just"/>
            <a:r>
              <a:rPr lang="id-ID" sz="1600" dirty="0">
                <a:latin typeface="Quire Sans Light" panose="020B0302040400020003" pitchFamily="34" charset="0"/>
              </a:rPr>
              <a:t>Menurut </a:t>
            </a:r>
            <a:r>
              <a:rPr lang="id-ID" sz="1600" b="1" dirty="0" err="1">
                <a:latin typeface="Quire Sans" panose="020B0502040400020003" pitchFamily="34" charset="0"/>
                <a:cs typeface="Quire Sans" panose="020B0502040400020003" pitchFamily="34" charset="0"/>
              </a:rPr>
              <a:t>Kamanto</a:t>
            </a:r>
            <a:r>
              <a:rPr lang="id-ID" sz="1600" b="1" dirty="0">
                <a:latin typeface="Quire Sans" panose="020B0502040400020003" pitchFamily="34" charset="0"/>
                <a:cs typeface="Quire Sans" panose="020B0502040400020003" pitchFamily="34" charset="0"/>
              </a:rPr>
              <a:t> Sunarto</a:t>
            </a:r>
            <a:r>
              <a:rPr lang="id-ID" sz="1600" dirty="0">
                <a:latin typeface="Quire Sans Light" panose="020B0302040400020003" pitchFamily="34" charset="0"/>
                <a:cs typeface="Quire Sans" panose="020B0502040400020003" pitchFamily="34" charset="0"/>
              </a:rPr>
              <a:t>, dilihat dari dimensi sikap, hubungan antarkelompok sering memunculkan sikap atau perilaku yang berbeda. Dimensi sikap ini dapat juga memunculkan sikap partikular (partikularisme) dan eksklusif (eksklusivisme). Kecenderungan partikularisme adalah mementingkan pribadi atau kelompok di atas kepentingan bersama. Sikap dan pandangan partikularisme cenderung memicu konflik dalam masyarakat majemuk dan heterogen. Partikularisme juga dapat menghambat </a:t>
            </a:r>
            <a:r>
              <a:rPr lang="id-ID" sz="1600" dirty="0" err="1">
                <a:latin typeface="Quire Sans Light" panose="020B0302040400020003" pitchFamily="34" charset="0"/>
                <a:cs typeface="Quire Sans" panose="020B0502040400020003" pitchFamily="34" charset="0"/>
              </a:rPr>
              <a:t>inntegrasi</a:t>
            </a:r>
            <a:r>
              <a:rPr lang="id-ID" sz="1600" dirty="0">
                <a:latin typeface="Quire Sans Light" panose="020B0302040400020003" pitchFamily="34" charset="0"/>
                <a:cs typeface="Quire Sans" panose="020B0502040400020003" pitchFamily="34" charset="0"/>
              </a:rPr>
              <a:t> sosial dan nasional.</a:t>
            </a:r>
            <a:endParaRPr lang="id-ID" sz="1600" b="1" dirty="0">
              <a:latin typeface="Quire Sans" panose="020B0502040400020003" pitchFamily="34" charset="0"/>
              <a:cs typeface="Quire Sans" panose="020B0502040400020003" pitchFamily="34" charset="0"/>
            </a:endParaRPr>
          </a:p>
        </p:txBody>
      </p:sp>
      <p:sp>
        <p:nvSpPr>
          <p:cNvPr id="17" name="TextBox 16">
            <a:extLst>
              <a:ext uri="{FF2B5EF4-FFF2-40B4-BE49-F238E27FC236}">
                <a16:creationId xmlns:a16="http://schemas.microsoft.com/office/drawing/2014/main" id="{2529DB96-3FB5-DF4D-5D43-C9F7B9E97B08}"/>
              </a:ext>
            </a:extLst>
          </p:cNvPr>
          <p:cNvSpPr txBox="1"/>
          <p:nvPr/>
        </p:nvSpPr>
        <p:spPr>
          <a:xfrm>
            <a:off x="1422400" y="3636689"/>
            <a:ext cx="9203159" cy="1323439"/>
          </a:xfrm>
          <a:prstGeom prst="rect">
            <a:avLst/>
          </a:prstGeom>
          <a:noFill/>
        </p:spPr>
        <p:txBody>
          <a:bodyPr wrap="square" rtlCol="0">
            <a:spAutoFit/>
          </a:bodyPr>
          <a:lstStyle/>
          <a:p>
            <a:pPr algn="just"/>
            <a:r>
              <a:rPr lang="id-ID" sz="1600" dirty="0">
                <a:latin typeface="Quire Sans Light" panose="020B0302040400020003" pitchFamily="34" charset="0"/>
                <a:cs typeface="Quire Sans" panose="020B0502040400020003" pitchFamily="34" charset="0"/>
              </a:rPr>
              <a:t>Adapun eksklusivisme cenderung untuk memisahkan diri dari masyarakat yang dianggap berada di luar kelompoknya. Secara sosiologis, cara pandang dan sikap eksklusivisme mempunyai sisi positif dan sisi negatif. Dari sisi positif, masyarakat dapat tetap mempertahankan kebudayaan kelompoknya sehingga tidak mudah dipengaruhi. Dari sisi negatif, mereka sangat tertutup pada pengaruh budaya lain sehingga sangat sulit melakukan berbagai perubahan yang bersifat progresif.</a:t>
            </a:r>
          </a:p>
        </p:txBody>
      </p:sp>
    </p:spTree>
    <p:extLst>
      <p:ext uri="{BB962C8B-B14F-4D97-AF65-F5344CB8AC3E}">
        <p14:creationId xmlns:p14="http://schemas.microsoft.com/office/powerpoint/2010/main" val="786911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0" name="Picture 9" descr="A picture containing clothing, standing, person, dance&#10;&#10;Description automatically generated">
            <a:extLst>
              <a:ext uri="{FF2B5EF4-FFF2-40B4-BE49-F238E27FC236}">
                <a16:creationId xmlns:a16="http://schemas.microsoft.com/office/drawing/2014/main" id="{E0B07694-36F7-9D2A-1799-B698A3FEA36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000" y="1603935"/>
            <a:ext cx="5475194" cy="3650129"/>
          </a:xfrm>
          <a:prstGeom prst="rect">
            <a:avLst/>
          </a:prstGeom>
        </p:spPr>
      </p:pic>
      <p:sp>
        <p:nvSpPr>
          <p:cNvPr id="11" name="TextBox 10">
            <a:extLst>
              <a:ext uri="{FF2B5EF4-FFF2-40B4-BE49-F238E27FC236}">
                <a16:creationId xmlns:a16="http://schemas.microsoft.com/office/drawing/2014/main" id="{84B8A832-3FEB-0F8B-BE03-28902483BB57}"/>
              </a:ext>
            </a:extLst>
          </p:cNvPr>
          <p:cNvSpPr txBox="1"/>
          <p:nvPr/>
        </p:nvSpPr>
        <p:spPr>
          <a:xfrm>
            <a:off x="1170025" y="2443056"/>
            <a:ext cx="5574254" cy="1477328"/>
          </a:xfrm>
          <a:prstGeom prst="rect">
            <a:avLst/>
          </a:prstGeom>
          <a:noFill/>
        </p:spPr>
        <p:txBody>
          <a:bodyPr wrap="square" rtlCol="0">
            <a:spAutoFit/>
          </a:bodyPr>
          <a:lstStyle/>
          <a:p>
            <a:pPr marL="514350" indent="-514350">
              <a:buFont typeface="+mj-lt"/>
              <a:buAutoNum type="alphaUcPeriod" startAt="2"/>
            </a:pPr>
            <a:r>
              <a:rPr lang="id-ID" sz="3000" dirty="0">
                <a:solidFill>
                  <a:srgbClr val="0168CD"/>
                </a:solidFill>
                <a:latin typeface="Cooper Black" panose="0208090404030B020404" pitchFamily="18" charset="77"/>
                <a:ea typeface="Dotum" panose="020B0600000101010101" pitchFamily="34" charset="-127"/>
              </a:rPr>
              <a:t>Ragam Permasalahan Sosial Terkait Pengelompokan Sosial</a:t>
            </a:r>
          </a:p>
        </p:txBody>
      </p:sp>
    </p:spTree>
    <p:extLst>
      <p:ext uri="{BB962C8B-B14F-4D97-AF65-F5344CB8AC3E}">
        <p14:creationId xmlns:p14="http://schemas.microsoft.com/office/powerpoint/2010/main" val="3979957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Shape 2170"/>
        <p:cNvGrpSpPr/>
        <p:nvPr/>
      </p:nvGrpSpPr>
      <p:grpSpPr>
        <a:xfrm>
          <a:off x="0" y="0"/>
          <a:ext cx="0" cy="0"/>
          <a:chOff x="0" y="0"/>
          <a:chExt cx="0" cy="0"/>
        </a:xfrm>
      </p:grpSpPr>
      <p:grpSp>
        <p:nvGrpSpPr>
          <p:cNvPr id="2" name="Group 1">
            <a:extLst>
              <a:ext uri="{FF2B5EF4-FFF2-40B4-BE49-F238E27FC236}">
                <a16:creationId xmlns:a16="http://schemas.microsoft.com/office/drawing/2014/main" id="{FFD6E2A5-09AE-FBBC-1BB6-8F4A280B6598}"/>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5D0D2DE-E69F-E3AD-DBB6-33C8C5724E29}"/>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B0D91CDD-A184-C1E6-583A-AC0C33487C5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5C43A2B7-EFE0-239A-6531-C809EA46DCB8}"/>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71FD9874-C5EB-56AB-8865-B5690112F191}"/>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E8556D9A-13EE-F7CE-1185-5D02D2018C5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894D6443-5BA2-C69B-F9F9-7C540051C4D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C1E85E72-DAD1-1AAB-BCB7-19B14B0099E3}"/>
              </a:ext>
            </a:extLst>
          </p:cNvPr>
          <p:cNvSpPr/>
          <p:nvPr/>
        </p:nvSpPr>
        <p:spPr>
          <a:xfrm>
            <a:off x="852657" y="491310"/>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398B3491-E4FC-36C5-1701-9B3C4D7C1985}"/>
              </a:ext>
            </a:extLst>
          </p:cNvPr>
          <p:cNvSpPr txBox="1"/>
          <p:nvPr/>
        </p:nvSpPr>
        <p:spPr>
          <a:xfrm>
            <a:off x="1652755" y="628112"/>
            <a:ext cx="6194880" cy="461665"/>
          </a:xfrm>
          <a:prstGeom prst="rect">
            <a:avLst/>
          </a:prstGeom>
          <a:noFill/>
        </p:spPr>
        <p:txBody>
          <a:bodyPr wrap="square" rtlCol="0">
            <a:spAutoFit/>
          </a:bodyPr>
          <a:lstStyle/>
          <a:p>
            <a:r>
              <a:rPr lang="id-ID" sz="2400" b="1" dirty="0">
                <a:solidFill>
                  <a:schemeClr val="accent2">
                    <a:lumMod val="75000"/>
                  </a:schemeClr>
                </a:solidFill>
                <a:latin typeface="Eras Demi ITC" panose="020B0602030504020804" pitchFamily="34" charset="77"/>
              </a:rPr>
              <a:t>Ketidakadilan sebagai Masalah Sosial</a:t>
            </a:r>
          </a:p>
        </p:txBody>
      </p:sp>
      <p:sp>
        <p:nvSpPr>
          <p:cNvPr id="11" name="TextBox 10">
            <a:extLst>
              <a:ext uri="{FF2B5EF4-FFF2-40B4-BE49-F238E27FC236}">
                <a16:creationId xmlns:a16="http://schemas.microsoft.com/office/drawing/2014/main" id="{75D66FF7-18B0-50FA-0D1C-E7961A2DE17F}"/>
              </a:ext>
            </a:extLst>
          </p:cNvPr>
          <p:cNvSpPr txBox="1"/>
          <p:nvPr/>
        </p:nvSpPr>
        <p:spPr>
          <a:xfrm>
            <a:off x="1652755" y="1078712"/>
            <a:ext cx="9458941" cy="338554"/>
          </a:xfrm>
          <a:prstGeom prst="rect">
            <a:avLst/>
          </a:prstGeom>
          <a:noFill/>
        </p:spPr>
        <p:txBody>
          <a:bodyPr wrap="square" rtlCol="0">
            <a:spAutoFit/>
          </a:bodyPr>
          <a:lstStyle/>
          <a:p>
            <a:pPr algn="just"/>
            <a:r>
              <a:rPr lang="id-ID" sz="1600" dirty="0">
                <a:latin typeface="Quire Sans Light" panose="020B0302040400020003" pitchFamily="34" charset="0"/>
              </a:rPr>
              <a:t>Ada beberapa bentuk ketidakadilan, </a:t>
            </a:r>
            <a:r>
              <a:rPr lang="id-ID" sz="1600" dirty="0" err="1">
                <a:latin typeface="Quire Sans Light" panose="020B0302040400020003" pitchFamily="34" charset="0"/>
              </a:rPr>
              <a:t>diantaranya</a:t>
            </a:r>
            <a:r>
              <a:rPr lang="id-ID" sz="1600" dirty="0">
                <a:latin typeface="Quire Sans Light" panose="020B0302040400020003" pitchFamily="34" charset="0"/>
              </a:rPr>
              <a:t> adalah </a:t>
            </a:r>
            <a:r>
              <a:rPr lang="id-ID" sz="1600" dirty="0" err="1">
                <a:latin typeface="Quire Sans Light" panose="020B0302040400020003" pitchFamily="34" charset="0"/>
              </a:rPr>
              <a:t>stereotipe</a:t>
            </a:r>
            <a:r>
              <a:rPr lang="id-ID" sz="1600" dirty="0">
                <a:latin typeface="Quire Sans Light" panose="020B0302040400020003" pitchFamily="34" charset="0"/>
              </a:rPr>
              <a:t>, marginalisasi, subordinasi, dan dominasi.</a:t>
            </a:r>
          </a:p>
        </p:txBody>
      </p:sp>
      <p:sp>
        <p:nvSpPr>
          <p:cNvPr id="13" name="Google Shape;467;p34">
            <a:extLst>
              <a:ext uri="{FF2B5EF4-FFF2-40B4-BE49-F238E27FC236}">
                <a16:creationId xmlns:a16="http://schemas.microsoft.com/office/drawing/2014/main" id="{D58F6E59-BC22-BD97-2ABB-0A09D7636222}"/>
              </a:ext>
            </a:extLst>
          </p:cNvPr>
          <p:cNvSpPr/>
          <p:nvPr/>
        </p:nvSpPr>
        <p:spPr>
          <a:xfrm>
            <a:off x="1657899" y="1635344"/>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
        <p:nvSpPr>
          <p:cNvPr id="14" name="TextBox 13">
            <a:extLst>
              <a:ext uri="{FF2B5EF4-FFF2-40B4-BE49-F238E27FC236}">
                <a16:creationId xmlns:a16="http://schemas.microsoft.com/office/drawing/2014/main" id="{AE1DDA9E-E35F-FA5B-CB64-84E0B6BDFC35}"/>
              </a:ext>
            </a:extLst>
          </p:cNvPr>
          <p:cNvSpPr txBox="1"/>
          <p:nvPr/>
        </p:nvSpPr>
        <p:spPr>
          <a:xfrm>
            <a:off x="2215339" y="1715156"/>
            <a:ext cx="2534856" cy="338554"/>
          </a:xfrm>
          <a:prstGeom prst="rect">
            <a:avLst/>
          </a:prstGeom>
          <a:noFill/>
        </p:spPr>
        <p:txBody>
          <a:bodyPr wrap="square" rtlCol="0">
            <a:spAutoFit/>
          </a:bodyPr>
          <a:lstStyle/>
          <a:p>
            <a:r>
              <a:rPr lang="id-ID" sz="1600" dirty="0" err="1">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Stereotipe</a:t>
            </a:r>
            <a:endPar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endParaRPr>
          </a:p>
        </p:txBody>
      </p:sp>
      <p:sp>
        <p:nvSpPr>
          <p:cNvPr id="16" name="Google Shape;467;p34">
            <a:extLst>
              <a:ext uri="{FF2B5EF4-FFF2-40B4-BE49-F238E27FC236}">
                <a16:creationId xmlns:a16="http://schemas.microsoft.com/office/drawing/2014/main" id="{0D199C1F-4E2C-9CEF-74EF-A02993B27C78}"/>
              </a:ext>
            </a:extLst>
          </p:cNvPr>
          <p:cNvSpPr/>
          <p:nvPr/>
        </p:nvSpPr>
        <p:spPr>
          <a:xfrm>
            <a:off x="1657899" y="3582605"/>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17" name="TextBox 16">
            <a:extLst>
              <a:ext uri="{FF2B5EF4-FFF2-40B4-BE49-F238E27FC236}">
                <a16:creationId xmlns:a16="http://schemas.microsoft.com/office/drawing/2014/main" id="{51175997-F269-C141-80AA-FE6232A7D6AE}"/>
              </a:ext>
            </a:extLst>
          </p:cNvPr>
          <p:cNvSpPr txBox="1"/>
          <p:nvPr/>
        </p:nvSpPr>
        <p:spPr>
          <a:xfrm>
            <a:off x="2215339" y="3662417"/>
            <a:ext cx="2534856" cy="338554"/>
          </a:xfrm>
          <a:prstGeom prst="rect">
            <a:avLst/>
          </a:prstGeom>
          <a:noFill/>
        </p:spPr>
        <p:txBody>
          <a:bodyPr wrap="square" rtlCol="0">
            <a:spAutoFit/>
          </a:bodyPr>
          <a:lstStyle/>
          <a:p>
            <a:r>
              <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Marginalisasi</a:t>
            </a:r>
          </a:p>
        </p:txBody>
      </p:sp>
      <p:sp>
        <p:nvSpPr>
          <p:cNvPr id="18" name="Google Shape;467;p34">
            <a:extLst>
              <a:ext uri="{FF2B5EF4-FFF2-40B4-BE49-F238E27FC236}">
                <a16:creationId xmlns:a16="http://schemas.microsoft.com/office/drawing/2014/main" id="{9EEC16CD-7C0C-3B82-419A-4D7ABAB0AE6D}"/>
              </a:ext>
            </a:extLst>
          </p:cNvPr>
          <p:cNvSpPr/>
          <p:nvPr/>
        </p:nvSpPr>
        <p:spPr>
          <a:xfrm>
            <a:off x="6404732" y="1639503"/>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c.</a:t>
            </a:r>
            <a:endParaRPr sz="1600" b="1" dirty="0">
              <a:solidFill>
                <a:schemeClr val="bg1"/>
              </a:solidFill>
              <a:latin typeface="Quire Sans" panose="020B0502040400020003" pitchFamily="34" charset="0"/>
              <a:cs typeface="Quire Sans" panose="020B0502040400020003" pitchFamily="34" charset="0"/>
            </a:endParaRPr>
          </a:p>
        </p:txBody>
      </p:sp>
      <p:sp>
        <p:nvSpPr>
          <p:cNvPr id="19" name="TextBox 18">
            <a:extLst>
              <a:ext uri="{FF2B5EF4-FFF2-40B4-BE49-F238E27FC236}">
                <a16:creationId xmlns:a16="http://schemas.microsoft.com/office/drawing/2014/main" id="{42F08572-F20B-6E27-3363-C37CEF1EF95A}"/>
              </a:ext>
            </a:extLst>
          </p:cNvPr>
          <p:cNvSpPr txBox="1"/>
          <p:nvPr/>
        </p:nvSpPr>
        <p:spPr>
          <a:xfrm>
            <a:off x="6962172" y="1719315"/>
            <a:ext cx="2534856" cy="338554"/>
          </a:xfrm>
          <a:prstGeom prst="rect">
            <a:avLst/>
          </a:prstGeom>
          <a:noFill/>
        </p:spPr>
        <p:txBody>
          <a:bodyPr wrap="square" rtlCol="0">
            <a:spAutoFit/>
          </a:bodyPr>
          <a:lstStyle/>
          <a:p>
            <a:r>
              <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Subordinasi</a:t>
            </a:r>
          </a:p>
        </p:txBody>
      </p:sp>
      <p:sp>
        <p:nvSpPr>
          <p:cNvPr id="20" name="Google Shape;467;p34">
            <a:extLst>
              <a:ext uri="{FF2B5EF4-FFF2-40B4-BE49-F238E27FC236}">
                <a16:creationId xmlns:a16="http://schemas.microsoft.com/office/drawing/2014/main" id="{AEFA197B-197C-D911-2C37-4EBA1DFAC3A9}"/>
              </a:ext>
            </a:extLst>
          </p:cNvPr>
          <p:cNvSpPr/>
          <p:nvPr/>
        </p:nvSpPr>
        <p:spPr>
          <a:xfrm>
            <a:off x="6404732" y="3582605"/>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d.</a:t>
            </a:r>
            <a:endParaRPr sz="1600" b="1" dirty="0">
              <a:solidFill>
                <a:schemeClr val="bg1"/>
              </a:solidFill>
              <a:latin typeface="Quire Sans" panose="020B0502040400020003" pitchFamily="34" charset="0"/>
              <a:cs typeface="Quire Sans" panose="020B0502040400020003" pitchFamily="34" charset="0"/>
            </a:endParaRPr>
          </a:p>
        </p:txBody>
      </p:sp>
      <p:sp>
        <p:nvSpPr>
          <p:cNvPr id="21" name="TextBox 20">
            <a:extLst>
              <a:ext uri="{FF2B5EF4-FFF2-40B4-BE49-F238E27FC236}">
                <a16:creationId xmlns:a16="http://schemas.microsoft.com/office/drawing/2014/main" id="{2E7DD15C-200B-1F3E-54DE-3E626B47FC48}"/>
              </a:ext>
            </a:extLst>
          </p:cNvPr>
          <p:cNvSpPr txBox="1"/>
          <p:nvPr/>
        </p:nvSpPr>
        <p:spPr>
          <a:xfrm>
            <a:off x="6962172" y="3662417"/>
            <a:ext cx="2534856" cy="338554"/>
          </a:xfrm>
          <a:prstGeom prst="rect">
            <a:avLst/>
          </a:prstGeom>
          <a:noFill/>
        </p:spPr>
        <p:txBody>
          <a:bodyPr wrap="square" rtlCol="0">
            <a:spAutoFit/>
          </a:bodyPr>
          <a:lstStyle/>
          <a:p>
            <a:r>
              <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cs typeface="Quire Sans" panose="020B0502040400020003" pitchFamily="34" charset="0"/>
              </a:rPr>
              <a:t>Dominasi</a:t>
            </a:r>
          </a:p>
        </p:txBody>
      </p:sp>
      <p:sp>
        <p:nvSpPr>
          <p:cNvPr id="22" name="TextBox 21">
            <a:extLst>
              <a:ext uri="{FF2B5EF4-FFF2-40B4-BE49-F238E27FC236}">
                <a16:creationId xmlns:a16="http://schemas.microsoft.com/office/drawing/2014/main" id="{C438DA1E-837A-1355-B990-AE559109383B}"/>
              </a:ext>
            </a:extLst>
          </p:cNvPr>
          <p:cNvSpPr txBox="1"/>
          <p:nvPr/>
        </p:nvSpPr>
        <p:spPr>
          <a:xfrm>
            <a:off x="2215339" y="1990976"/>
            <a:ext cx="3629876" cy="1477328"/>
          </a:xfrm>
          <a:prstGeom prst="rect">
            <a:avLst/>
          </a:prstGeom>
          <a:noFill/>
        </p:spPr>
        <p:txBody>
          <a:bodyPr wrap="square" rtlCol="0">
            <a:spAutoFit/>
          </a:bodyPr>
          <a:lstStyle/>
          <a:p>
            <a:pPr algn="just"/>
            <a:r>
              <a:rPr lang="id-ID" sz="1500" dirty="0" err="1">
                <a:latin typeface="Quire Sans Light" panose="020B0302040400020003" pitchFamily="34" charset="0"/>
              </a:rPr>
              <a:t>Stereotipe</a:t>
            </a:r>
            <a:r>
              <a:rPr lang="id-ID" sz="1500" dirty="0">
                <a:latin typeface="Quire Sans Light" panose="020B0302040400020003" pitchFamily="34" charset="0"/>
              </a:rPr>
              <a:t> adalah pemberian sifat tertentu secara subjektif terhadap seseorang berdasarkan kategori kelompoknya. </a:t>
            </a:r>
            <a:r>
              <a:rPr lang="id-ID" sz="1500" dirty="0" err="1">
                <a:latin typeface="Quire Sans Light" panose="020B0302040400020003" pitchFamily="34" charset="0"/>
              </a:rPr>
              <a:t>Stereotipe</a:t>
            </a:r>
            <a:r>
              <a:rPr lang="id-ID" sz="1500" dirty="0">
                <a:latin typeface="Quire Sans Light" panose="020B0302040400020003" pitchFamily="34" charset="0"/>
              </a:rPr>
              <a:t> adalah bentuk prasangka yang didasarkan pada kategori ras, jenis kelamin, kebangsaan, serta komunikasi.</a:t>
            </a:r>
          </a:p>
        </p:txBody>
      </p:sp>
      <p:sp>
        <p:nvSpPr>
          <p:cNvPr id="23" name="TextBox 22">
            <a:extLst>
              <a:ext uri="{FF2B5EF4-FFF2-40B4-BE49-F238E27FC236}">
                <a16:creationId xmlns:a16="http://schemas.microsoft.com/office/drawing/2014/main" id="{434E8EB4-72C6-E50E-3652-A22C2C796DB5}"/>
              </a:ext>
            </a:extLst>
          </p:cNvPr>
          <p:cNvSpPr txBox="1"/>
          <p:nvPr/>
        </p:nvSpPr>
        <p:spPr>
          <a:xfrm>
            <a:off x="2215339" y="3931352"/>
            <a:ext cx="3629876" cy="1938992"/>
          </a:xfrm>
          <a:prstGeom prst="rect">
            <a:avLst/>
          </a:prstGeom>
          <a:noFill/>
        </p:spPr>
        <p:txBody>
          <a:bodyPr wrap="square" rtlCol="0">
            <a:spAutoFit/>
          </a:bodyPr>
          <a:lstStyle/>
          <a:p>
            <a:pPr algn="just"/>
            <a:r>
              <a:rPr lang="id-ID" sz="1500" dirty="0">
                <a:latin typeface="Quire Sans Light" panose="020B0302040400020003" pitchFamily="34" charset="0"/>
              </a:rPr>
              <a:t>Marginalisasi adalah proses peminggiran kelompok tertentu dengan lembaga sosial utama, seperti struktur ekonomi, pendidikan, dan lembaga sosial ekonomi lainnya. Makin besar perbedaan antara kelompok-kelompok, makin mudah bagi penduduk dominan untuk meminggirkan kelompok yang lemah. </a:t>
            </a:r>
          </a:p>
        </p:txBody>
      </p:sp>
      <p:sp>
        <p:nvSpPr>
          <p:cNvPr id="24" name="TextBox 23">
            <a:extLst>
              <a:ext uri="{FF2B5EF4-FFF2-40B4-BE49-F238E27FC236}">
                <a16:creationId xmlns:a16="http://schemas.microsoft.com/office/drawing/2014/main" id="{1030E5D0-D5D3-B955-30A8-B86602A26A02}"/>
              </a:ext>
            </a:extLst>
          </p:cNvPr>
          <p:cNvSpPr txBox="1"/>
          <p:nvPr/>
        </p:nvSpPr>
        <p:spPr>
          <a:xfrm>
            <a:off x="6962172" y="1990976"/>
            <a:ext cx="3571929" cy="1246495"/>
          </a:xfrm>
          <a:prstGeom prst="rect">
            <a:avLst/>
          </a:prstGeom>
          <a:noFill/>
        </p:spPr>
        <p:txBody>
          <a:bodyPr wrap="square" rtlCol="0">
            <a:spAutoFit/>
          </a:bodyPr>
          <a:lstStyle/>
          <a:p>
            <a:pPr algn="just"/>
            <a:r>
              <a:rPr lang="id-ID" sz="1500" dirty="0">
                <a:latin typeface="Quire Sans Light" panose="020B0302040400020003" pitchFamily="34" charset="0"/>
              </a:rPr>
              <a:t>Subordinasi adalah pembedaan perlakuan terhadap identitas sosial tertentu. Anggota kelompok mayoritas dan anggota kelompok minoritas diperlakukan secara tidak seimbang.</a:t>
            </a:r>
          </a:p>
        </p:txBody>
      </p:sp>
      <p:sp>
        <p:nvSpPr>
          <p:cNvPr id="25" name="TextBox 24">
            <a:extLst>
              <a:ext uri="{FF2B5EF4-FFF2-40B4-BE49-F238E27FC236}">
                <a16:creationId xmlns:a16="http://schemas.microsoft.com/office/drawing/2014/main" id="{2AB169B1-38CA-87D7-5BB8-DCB506F5D13F}"/>
              </a:ext>
            </a:extLst>
          </p:cNvPr>
          <p:cNvSpPr txBox="1"/>
          <p:nvPr/>
        </p:nvSpPr>
        <p:spPr>
          <a:xfrm>
            <a:off x="6962172" y="3946229"/>
            <a:ext cx="3571929" cy="1477328"/>
          </a:xfrm>
          <a:prstGeom prst="rect">
            <a:avLst/>
          </a:prstGeom>
          <a:noFill/>
        </p:spPr>
        <p:txBody>
          <a:bodyPr wrap="square" rtlCol="0">
            <a:spAutoFit/>
          </a:bodyPr>
          <a:lstStyle/>
          <a:p>
            <a:pPr algn="just"/>
            <a:r>
              <a:rPr lang="id-ID" sz="1500" dirty="0">
                <a:latin typeface="Quire Sans Light" panose="020B0302040400020003" pitchFamily="34" charset="0"/>
              </a:rPr>
              <a:t>Dominasi harus dipahami sebagai suatu kondisi yang dialami oleh orang-orang atau kelompok yang bergantung pada hubungan sosial, dengan beberapa orang atau kelompok lain memegang kekuasaan sewenang-wenang atas mereka.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grpSp>
        <p:nvGrpSpPr>
          <p:cNvPr id="6" name="Group 5">
            <a:extLst>
              <a:ext uri="{FF2B5EF4-FFF2-40B4-BE49-F238E27FC236}">
                <a16:creationId xmlns:a16="http://schemas.microsoft.com/office/drawing/2014/main" id="{AC5680B8-36C0-EB3D-7D88-DE0BE9E7196A}"/>
              </a:ext>
            </a:extLst>
          </p:cNvPr>
          <p:cNvGrpSpPr/>
          <p:nvPr/>
        </p:nvGrpSpPr>
        <p:grpSpPr>
          <a:xfrm>
            <a:off x="0" y="5736169"/>
            <a:ext cx="12192000" cy="1121834"/>
            <a:chOff x="0" y="4302125"/>
            <a:chExt cx="9144000" cy="841375"/>
          </a:xfrm>
        </p:grpSpPr>
        <p:grpSp>
          <p:nvGrpSpPr>
            <p:cNvPr id="7" name="Group 6">
              <a:extLst>
                <a:ext uri="{FF2B5EF4-FFF2-40B4-BE49-F238E27FC236}">
                  <a16:creationId xmlns:a16="http://schemas.microsoft.com/office/drawing/2014/main" id="{4785E7D3-BF2D-0F86-FFD6-BAA1CC224672}"/>
                </a:ext>
              </a:extLst>
            </p:cNvPr>
            <p:cNvGrpSpPr/>
            <p:nvPr/>
          </p:nvGrpSpPr>
          <p:grpSpPr>
            <a:xfrm>
              <a:off x="0" y="4302125"/>
              <a:ext cx="9144000" cy="841375"/>
              <a:chOff x="0" y="4302125"/>
              <a:chExt cx="9144000" cy="841375"/>
            </a:xfrm>
          </p:grpSpPr>
          <p:grpSp>
            <p:nvGrpSpPr>
              <p:cNvPr id="9" name="Group 8">
                <a:extLst>
                  <a:ext uri="{FF2B5EF4-FFF2-40B4-BE49-F238E27FC236}">
                    <a16:creationId xmlns:a16="http://schemas.microsoft.com/office/drawing/2014/main" id="{B82C5F7A-6585-B26C-36C4-013AC4D7C000}"/>
                  </a:ext>
                </a:extLst>
              </p:cNvPr>
              <p:cNvGrpSpPr/>
              <p:nvPr/>
            </p:nvGrpSpPr>
            <p:grpSpPr>
              <a:xfrm>
                <a:off x="0" y="4302125"/>
                <a:ext cx="9144000" cy="841375"/>
                <a:chOff x="0" y="4302125"/>
                <a:chExt cx="9144000" cy="841375"/>
              </a:xfrm>
            </p:grpSpPr>
            <p:pic>
              <p:nvPicPr>
                <p:cNvPr id="11" name="Picture 2" descr="E:\ELISA\ERLANGGA LISA\2017\TEMPLATE PPT\SMP PPKN kelas X kelompok wajib\SMP PPKN kelas X kelompok wajib.png">
                  <a:extLst>
                    <a:ext uri="{FF2B5EF4-FFF2-40B4-BE49-F238E27FC236}">
                      <a16:creationId xmlns:a16="http://schemas.microsoft.com/office/drawing/2014/main" id="{C2E1EB85-F3D9-5950-38D7-97ACF05FE01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2" name="TextBox 16">
                  <a:extLst>
                    <a:ext uri="{FF2B5EF4-FFF2-40B4-BE49-F238E27FC236}">
                      <a16:creationId xmlns:a16="http://schemas.microsoft.com/office/drawing/2014/main" id="{C3290249-9DF1-CB6A-EFFF-E5BC45FB6E9D}"/>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0" name="Picture 9" descr="A picture containing text&#10;&#10;Description automatically generated">
                <a:extLst>
                  <a:ext uri="{FF2B5EF4-FFF2-40B4-BE49-F238E27FC236}">
                    <a16:creationId xmlns:a16="http://schemas.microsoft.com/office/drawing/2014/main" id="{AEB198A5-626F-A761-1D3D-1E3F3085CD32}"/>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8" name="Rectangle 7">
              <a:extLst>
                <a:ext uri="{FF2B5EF4-FFF2-40B4-BE49-F238E27FC236}">
                  <a16:creationId xmlns:a16="http://schemas.microsoft.com/office/drawing/2014/main" id="{6A009D0C-E008-8957-D431-3CF1A7487C9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63B7F18E-2228-716E-701D-A9ACD386F632}"/>
              </a:ext>
            </a:extLst>
          </p:cNvPr>
          <p:cNvSpPr/>
          <p:nvPr/>
        </p:nvSpPr>
        <p:spPr>
          <a:xfrm>
            <a:off x="898954" y="791075"/>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3" name="TextBox 2">
            <a:extLst>
              <a:ext uri="{FF2B5EF4-FFF2-40B4-BE49-F238E27FC236}">
                <a16:creationId xmlns:a16="http://schemas.microsoft.com/office/drawing/2014/main" id="{43A0C70C-4232-6E5E-B351-5FCA80D51F81}"/>
              </a:ext>
            </a:extLst>
          </p:cNvPr>
          <p:cNvSpPr txBox="1"/>
          <p:nvPr/>
        </p:nvSpPr>
        <p:spPr>
          <a:xfrm>
            <a:off x="1584754" y="743212"/>
            <a:ext cx="4304349" cy="738664"/>
          </a:xfrm>
          <a:prstGeom prst="rect">
            <a:avLst/>
          </a:prstGeom>
          <a:noFill/>
        </p:spPr>
        <p:txBody>
          <a:bodyPr wrap="square" rtlCol="0">
            <a:spAutoFit/>
          </a:bodyPr>
          <a:lstStyle/>
          <a:p>
            <a:r>
              <a:rPr lang="id-ID" sz="2100" b="1" dirty="0">
                <a:solidFill>
                  <a:schemeClr val="accent2">
                    <a:lumMod val="75000"/>
                  </a:schemeClr>
                </a:solidFill>
                <a:latin typeface="Eras Demi ITC" panose="020B0602030504020804" pitchFamily="34" charset="77"/>
              </a:rPr>
              <a:t>Kesenjangan Sosial dan Ekonomi sebagai Masalah Sosial</a:t>
            </a:r>
          </a:p>
        </p:txBody>
      </p:sp>
      <p:sp>
        <p:nvSpPr>
          <p:cNvPr id="4" name="TextBox 3">
            <a:extLst>
              <a:ext uri="{FF2B5EF4-FFF2-40B4-BE49-F238E27FC236}">
                <a16:creationId xmlns:a16="http://schemas.microsoft.com/office/drawing/2014/main" id="{F43A6E27-3608-21DB-3058-614F83051993}"/>
              </a:ext>
            </a:extLst>
          </p:cNvPr>
          <p:cNvSpPr txBox="1"/>
          <p:nvPr/>
        </p:nvSpPr>
        <p:spPr>
          <a:xfrm>
            <a:off x="1006994" y="1895446"/>
            <a:ext cx="4835809" cy="3293209"/>
          </a:xfrm>
          <a:prstGeom prst="rect">
            <a:avLst/>
          </a:prstGeom>
          <a:noFill/>
        </p:spPr>
        <p:txBody>
          <a:bodyPr wrap="square" rtlCol="0">
            <a:spAutoFit/>
          </a:bodyPr>
          <a:lstStyle/>
          <a:p>
            <a:pPr algn="just"/>
            <a:r>
              <a:rPr lang="id-ID" sz="1600" dirty="0">
                <a:latin typeface="Quire Sans Light" panose="020B0302040400020003" pitchFamily="34" charset="0"/>
              </a:rPr>
              <a:t>Pengelompokan individu-individu berdasarkan karakteristik biologis, keterampilan sosial, atau kekayaan berpotensi menimbulkan </a:t>
            </a:r>
            <a:r>
              <a:rPr lang="id-ID" sz="1600" dirty="0" err="1">
                <a:latin typeface="Quire Sans Light" panose="020B0302040400020003" pitchFamily="34" charset="0"/>
              </a:rPr>
              <a:t>ketidaksetaraan</a:t>
            </a:r>
            <a:r>
              <a:rPr lang="id-ID" sz="1600" dirty="0">
                <a:latin typeface="Quire Sans Light" panose="020B0302040400020003" pitchFamily="34" charset="0"/>
              </a:rPr>
              <a:t> di dalam bentuk stratifikasi sosial yang berdampak pada terciptanya kesenjangan di dalam masyarakat.</a:t>
            </a:r>
          </a:p>
          <a:p>
            <a:pPr algn="just"/>
            <a:r>
              <a:rPr lang="id-ID" sz="1600" dirty="0">
                <a:latin typeface="Quire Sans Light" panose="020B0302040400020003" pitchFamily="34" charset="0"/>
              </a:rPr>
              <a:t>Ada dua bentuk kesenjangan, yaitu sebagai berikut.</a:t>
            </a:r>
          </a:p>
          <a:p>
            <a:pPr marL="342900" indent="-342900" algn="just">
              <a:buFont typeface="+mj-lt"/>
              <a:buAutoNum type="alphaLcPeriod"/>
            </a:pPr>
            <a:r>
              <a:rPr lang="id-ID" sz="1600" b="1" dirty="0">
                <a:latin typeface="Quire Sans" panose="020B0502040400020003" pitchFamily="34" charset="0"/>
                <a:cs typeface="Quire Sans" panose="020B0502040400020003" pitchFamily="34" charset="0"/>
              </a:rPr>
              <a:t>Kesenjangan klasik</a:t>
            </a:r>
            <a:r>
              <a:rPr lang="id-ID" sz="1600" dirty="0">
                <a:latin typeface="Quire Sans Light" panose="020B0302040400020003" pitchFamily="34" charset="0"/>
              </a:rPr>
              <a:t>, mencakup perbedaan kelas, status, kekayaan, serta prestise yang dimediasi oleh gender, usia, pendapatan, dan pendidikan.</a:t>
            </a:r>
          </a:p>
          <a:p>
            <a:pPr marL="342900" indent="-342900" algn="just">
              <a:buFont typeface="+mj-lt"/>
              <a:buAutoNum type="alphaLcPeriod"/>
            </a:pPr>
            <a:r>
              <a:rPr lang="id-ID" sz="1600" b="1" dirty="0">
                <a:latin typeface="Quire Sans" panose="020B0502040400020003" pitchFamily="34" charset="0"/>
                <a:cs typeface="Quire Sans" panose="020B0502040400020003" pitchFamily="34" charset="0"/>
              </a:rPr>
              <a:t>Kesenjangan baru </a:t>
            </a:r>
            <a:r>
              <a:rPr lang="id-ID" sz="1600" dirty="0">
                <a:latin typeface="Quire Sans Light" panose="020B0302040400020003" pitchFamily="34" charset="0"/>
              </a:rPr>
              <a:t>mengikuti kesadaran yang lebih besar akan kompleksitas </a:t>
            </a:r>
            <a:r>
              <a:rPr lang="id-ID" sz="1600" dirty="0" err="1">
                <a:latin typeface="Quire Sans Light" panose="020B0302040400020003" pitchFamily="34" charset="0"/>
              </a:rPr>
              <a:t>globar</a:t>
            </a:r>
            <a:r>
              <a:rPr lang="id-ID" sz="1600" dirty="0">
                <a:latin typeface="Quire Sans Light" panose="020B0302040400020003" pitchFamily="34" charset="0"/>
              </a:rPr>
              <a:t> yang meningkat dan adanya berbagai rentang pilihan yang lebih besar. </a:t>
            </a:r>
          </a:p>
        </p:txBody>
      </p:sp>
      <p:sp>
        <p:nvSpPr>
          <p:cNvPr id="5" name="TextBox 4">
            <a:extLst>
              <a:ext uri="{FF2B5EF4-FFF2-40B4-BE49-F238E27FC236}">
                <a16:creationId xmlns:a16="http://schemas.microsoft.com/office/drawing/2014/main" id="{DDBB71B9-1B0D-B58A-6585-21B3DE028FF7}"/>
              </a:ext>
            </a:extLst>
          </p:cNvPr>
          <p:cNvSpPr txBox="1"/>
          <p:nvPr/>
        </p:nvSpPr>
        <p:spPr>
          <a:xfrm>
            <a:off x="6668943" y="1831646"/>
            <a:ext cx="4516063" cy="3046988"/>
          </a:xfrm>
          <a:prstGeom prst="rect">
            <a:avLst/>
          </a:prstGeom>
          <a:noFill/>
        </p:spPr>
        <p:txBody>
          <a:bodyPr wrap="square" rtlCol="0">
            <a:spAutoFit/>
          </a:bodyPr>
          <a:lstStyle/>
          <a:p>
            <a:pPr algn="just"/>
            <a:r>
              <a:rPr lang="id-ID" sz="1600" dirty="0">
                <a:latin typeface="Quire Sans Light" panose="020B0302040400020003" pitchFamily="34" charset="0"/>
              </a:rPr>
              <a:t>Faktor-faktor yang menyebabkan kesenjangan ekonomi antara lain sebagai berikut.</a:t>
            </a:r>
          </a:p>
          <a:p>
            <a:pPr marL="342900" indent="-342900" algn="just">
              <a:buFont typeface="+mj-lt"/>
              <a:buAutoNum type="alphaLcPeriod"/>
            </a:pPr>
            <a:r>
              <a:rPr lang="id-ID" sz="1600" dirty="0">
                <a:latin typeface="Quire Sans Light" panose="020B0302040400020003" pitchFamily="34" charset="0"/>
              </a:rPr>
              <a:t>Menurunnya pendapatan per kapita sebagai akibat pertumbuhan penduduk yang relatif tinggi tanpa diimbangi peningkatan produktivitas.</a:t>
            </a:r>
          </a:p>
          <a:p>
            <a:pPr marL="342900" indent="-342900" algn="just">
              <a:buFont typeface="+mj-lt"/>
              <a:buAutoNum type="alphaLcPeriod"/>
            </a:pPr>
            <a:r>
              <a:rPr lang="id-ID" sz="1600" dirty="0" err="1">
                <a:latin typeface="Quire Sans Light" panose="020B0302040400020003" pitchFamily="34" charset="0"/>
              </a:rPr>
              <a:t>Ketidakmerataan</a:t>
            </a:r>
            <a:r>
              <a:rPr lang="id-ID" sz="1600" dirty="0">
                <a:latin typeface="Quire Sans Light" panose="020B0302040400020003" pitchFamily="34" charset="0"/>
              </a:rPr>
              <a:t> pembangunan antardaerah sebagai akibat kebijakan politik dan </a:t>
            </a:r>
            <a:r>
              <a:rPr lang="id-ID" sz="1600" dirty="0" err="1">
                <a:latin typeface="Quire Sans Light" panose="020B0302040400020003" pitchFamily="34" charset="0"/>
              </a:rPr>
              <a:t>kekurangsiapan</a:t>
            </a:r>
            <a:r>
              <a:rPr lang="id-ID" sz="1600" dirty="0">
                <a:latin typeface="Quire Sans Light" panose="020B0302040400020003" pitchFamily="34" charset="0"/>
              </a:rPr>
              <a:t> SDM.</a:t>
            </a:r>
          </a:p>
          <a:p>
            <a:pPr marL="342900" indent="-342900" algn="just">
              <a:buFont typeface="+mj-lt"/>
              <a:buAutoNum type="alphaLcPeriod"/>
            </a:pPr>
            <a:r>
              <a:rPr lang="id-ID" sz="1600" dirty="0">
                <a:latin typeface="Quire Sans Light" panose="020B0302040400020003" pitchFamily="34" charset="0"/>
              </a:rPr>
              <a:t>Rendahnya mobilitas sosial sebagai akibat sikap mental tradisional yang kurang menyukai persaingan dan kewirausahaan.</a:t>
            </a:r>
          </a:p>
        </p:txBody>
      </p:sp>
      <p:pic>
        <p:nvPicPr>
          <p:cNvPr id="15" name="Google Shape;489;p59">
            <a:extLst>
              <a:ext uri="{FF2B5EF4-FFF2-40B4-BE49-F238E27FC236}">
                <a16:creationId xmlns:a16="http://schemas.microsoft.com/office/drawing/2014/main" id="{574D2CE3-2592-7040-3413-848E5F4B1978}"/>
              </a:ext>
            </a:extLst>
          </p:cNvPr>
          <p:cNvPicPr preferRelativeResize="0"/>
          <p:nvPr/>
        </p:nvPicPr>
        <p:blipFill>
          <a:blip r:embed="rId6">
            <a:alphaModFix/>
          </a:blip>
          <a:stretch>
            <a:fillRect/>
          </a:stretch>
        </p:blipFill>
        <p:spPr>
          <a:xfrm rot="10800000">
            <a:off x="10176075" y="836125"/>
            <a:ext cx="2015925" cy="1011623"/>
          </a:xfrm>
          <a:prstGeom prst="rect">
            <a:avLst/>
          </a:prstGeom>
          <a:noFill/>
          <a:ln>
            <a:noFill/>
          </a:ln>
        </p:spPr>
      </p:pic>
    </p:spTree>
    <p:extLst>
      <p:ext uri="{BB962C8B-B14F-4D97-AF65-F5344CB8AC3E}">
        <p14:creationId xmlns:p14="http://schemas.microsoft.com/office/powerpoint/2010/main" val="3066973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grpSp>
        <p:nvGrpSpPr>
          <p:cNvPr id="6" name="Group 5">
            <a:extLst>
              <a:ext uri="{FF2B5EF4-FFF2-40B4-BE49-F238E27FC236}">
                <a16:creationId xmlns:a16="http://schemas.microsoft.com/office/drawing/2014/main" id="{AC5680B8-36C0-EB3D-7D88-DE0BE9E7196A}"/>
              </a:ext>
            </a:extLst>
          </p:cNvPr>
          <p:cNvGrpSpPr/>
          <p:nvPr/>
        </p:nvGrpSpPr>
        <p:grpSpPr>
          <a:xfrm>
            <a:off x="0" y="5736169"/>
            <a:ext cx="12192000" cy="1121834"/>
            <a:chOff x="0" y="4302125"/>
            <a:chExt cx="9144000" cy="841375"/>
          </a:xfrm>
        </p:grpSpPr>
        <p:grpSp>
          <p:nvGrpSpPr>
            <p:cNvPr id="7" name="Group 6">
              <a:extLst>
                <a:ext uri="{FF2B5EF4-FFF2-40B4-BE49-F238E27FC236}">
                  <a16:creationId xmlns:a16="http://schemas.microsoft.com/office/drawing/2014/main" id="{4785E7D3-BF2D-0F86-FFD6-BAA1CC224672}"/>
                </a:ext>
              </a:extLst>
            </p:cNvPr>
            <p:cNvGrpSpPr/>
            <p:nvPr/>
          </p:nvGrpSpPr>
          <p:grpSpPr>
            <a:xfrm>
              <a:off x="0" y="4302125"/>
              <a:ext cx="9144000" cy="841375"/>
              <a:chOff x="0" y="4302125"/>
              <a:chExt cx="9144000" cy="841375"/>
            </a:xfrm>
          </p:grpSpPr>
          <p:grpSp>
            <p:nvGrpSpPr>
              <p:cNvPr id="9" name="Group 8">
                <a:extLst>
                  <a:ext uri="{FF2B5EF4-FFF2-40B4-BE49-F238E27FC236}">
                    <a16:creationId xmlns:a16="http://schemas.microsoft.com/office/drawing/2014/main" id="{B82C5F7A-6585-B26C-36C4-013AC4D7C000}"/>
                  </a:ext>
                </a:extLst>
              </p:cNvPr>
              <p:cNvGrpSpPr/>
              <p:nvPr/>
            </p:nvGrpSpPr>
            <p:grpSpPr>
              <a:xfrm>
                <a:off x="0" y="4302125"/>
                <a:ext cx="9144000" cy="841375"/>
                <a:chOff x="0" y="4302125"/>
                <a:chExt cx="9144000" cy="841375"/>
              </a:xfrm>
            </p:grpSpPr>
            <p:pic>
              <p:nvPicPr>
                <p:cNvPr id="11" name="Picture 2" descr="E:\ELISA\ERLANGGA LISA\2017\TEMPLATE PPT\SMP PPKN kelas X kelompok wajib\SMP PPKN kelas X kelompok wajib.png">
                  <a:extLst>
                    <a:ext uri="{FF2B5EF4-FFF2-40B4-BE49-F238E27FC236}">
                      <a16:creationId xmlns:a16="http://schemas.microsoft.com/office/drawing/2014/main" id="{C2E1EB85-F3D9-5950-38D7-97ACF05FE01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2" name="TextBox 16">
                  <a:extLst>
                    <a:ext uri="{FF2B5EF4-FFF2-40B4-BE49-F238E27FC236}">
                      <a16:creationId xmlns:a16="http://schemas.microsoft.com/office/drawing/2014/main" id="{C3290249-9DF1-CB6A-EFFF-E5BC45FB6E9D}"/>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0" name="Picture 9" descr="A picture containing text&#10;&#10;Description automatically generated">
                <a:extLst>
                  <a:ext uri="{FF2B5EF4-FFF2-40B4-BE49-F238E27FC236}">
                    <a16:creationId xmlns:a16="http://schemas.microsoft.com/office/drawing/2014/main" id="{AEB198A5-626F-A761-1D3D-1E3F3085CD32}"/>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8" name="Rectangle 7">
              <a:extLst>
                <a:ext uri="{FF2B5EF4-FFF2-40B4-BE49-F238E27FC236}">
                  <a16:creationId xmlns:a16="http://schemas.microsoft.com/office/drawing/2014/main" id="{6A009D0C-E008-8957-D431-3CF1A7487C9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63B7F18E-2228-716E-701D-A9ACD386F632}"/>
              </a:ext>
            </a:extLst>
          </p:cNvPr>
          <p:cNvSpPr/>
          <p:nvPr/>
        </p:nvSpPr>
        <p:spPr>
          <a:xfrm>
            <a:off x="898954" y="791075"/>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3" name="TextBox 2">
            <a:extLst>
              <a:ext uri="{FF2B5EF4-FFF2-40B4-BE49-F238E27FC236}">
                <a16:creationId xmlns:a16="http://schemas.microsoft.com/office/drawing/2014/main" id="{43A0C70C-4232-6E5E-B351-5FCA80D51F81}"/>
              </a:ext>
            </a:extLst>
          </p:cNvPr>
          <p:cNvSpPr txBox="1"/>
          <p:nvPr/>
        </p:nvSpPr>
        <p:spPr>
          <a:xfrm>
            <a:off x="1584754" y="743212"/>
            <a:ext cx="4304349" cy="738664"/>
          </a:xfrm>
          <a:prstGeom prst="rect">
            <a:avLst/>
          </a:prstGeom>
          <a:noFill/>
        </p:spPr>
        <p:txBody>
          <a:bodyPr wrap="square" rtlCol="0">
            <a:spAutoFit/>
          </a:bodyPr>
          <a:lstStyle/>
          <a:p>
            <a:r>
              <a:rPr lang="id-ID" sz="2100" b="1" dirty="0">
                <a:solidFill>
                  <a:schemeClr val="accent2">
                    <a:lumMod val="75000"/>
                  </a:schemeClr>
                </a:solidFill>
                <a:latin typeface="Eras Demi ITC" panose="020B0602030504020804" pitchFamily="34" charset="77"/>
              </a:rPr>
              <a:t>Kesenjangan Sosial dan Ekonomi sebagai Masalah Sosial</a:t>
            </a:r>
          </a:p>
        </p:txBody>
      </p:sp>
      <p:sp>
        <p:nvSpPr>
          <p:cNvPr id="4" name="TextBox 3">
            <a:extLst>
              <a:ext uri="{FF2B5EF4-FFF2-40B4-BE49-F238E27FC236}">
                <a16:creationId xmlns:a16="http://schemas.microsoft.com/office/drawing/2014/main" id="{F43A6E27-3608-21DB-3058-614F83051993}"/>
              </a:ext>
            </a:extLst>
          </p:cNvPr>
          <p:cNvSpPr txBox="1"/>
          <p:nvPr/>
        </p:nvSpPr>
        <p:spPr>
          <a:xfrm>
            <a:off x="1006994" y="1610764"/>
            <a:ext cx="4835809" cy="1246495"/>
          </a:xfrm>
          <a:prstGeom prst="rect">
            <a:avLst/>
          </a:prstGeom>
          <a:noFill/>
        </p:spPr>
        <p:txBody>
          <a:bodyPr wrap="square" rtlCol="0">
            <a:spAutoFit/>
          </a:bodyPr>
          <a:lstStyle/>
          <a:p>
            <a:pPr algn="just"/>
            <a:r>
              <a:rPr lang="id-ID" sz="1500" dirty="0">
                <a:latin typeface="Quire Sans Light" panose="020B0302040400020003" pitchFamily="34" charset="0"/>
              </a:rPr>
              <a:t>Kunci utama bagi upaya mengatasi kesenjangan sosial-ekonomi adalah memberi akses kepada setiap anggota masyarakat untuk menikmati dan memanfaatkan berbagai fasilitas sosial serta memberi kesempatan untuk mengembangkan dan meningkatkan perekonomian.</a:t>
            </a:r>
          </a:p>
        </p:txBody>
      </p:sp>
      <p:sp>
        <p:nvSpPr>
          <p:cNvPr id="13" name="TextBox 12">
            <a:extLst>
              <a:ext uri="{FF2B5EF4-FFF2-40B4-BE49-F238E27FC236}">
                <a16:creationId xmlns:a16="http://schemas.microsoft.com/office/drawing/2014/main" id="{BE8A7656-1025-F1F6-7190-4123068E22B8}"/>
              </a:ext>
            </a:extLst>
          </p:cNvPr>
          <p:cNvSpPr txBox="1"/>
          <p:nvPr/>
        </p:nvSpPr>
        <p:spPr>
          <a:xfrm>
            <a:off x="1006994" y="3066427"/>
            <a:ext cx="4835809" cy="2169825"/>
          </a:xfrm>
          <a:prstGeom prst="rect">
            <a:avLst/>
          </a:prstGeom>
          <a:noFill/>
        </p:spPr>
        <p:txBody>
          <a:bodyPr wrap="square" rtlCol="0">
            <a:spAutoFit/>
          </a:bodyPr>
          <a:lstStyle/>
          <a:p>
            <a:pPr algn="just"/>
            <a:r>
              <a:rPr lang="id-ID" sz="1500" dirty="0">
                <a:latin typeface="Quire Sans Light" panose="020B0302040400020003" pitchFamily="34" charset="0"/>
              </a:rPr>
              <a:t>Sikap dan perilaku individu dan kelompok masyarakat yang sesuai dengan upaya tersebut adalah sebagai berikut.</a:t>
            </a:r>
          </a:p>
          <a:p>
            <a:pPr marL="342900" indent="-342900" algn="just">
              <a:buFont typeface="+mj-lt"/>
              <a:buAutoNum type="alphaLcPeriod"/>
            </a:pPr>
            <a:r>
              <a:rPr lang="id-ID" sz="1500" dirty="0">
                <a:latin typeface="Quire Sans Light" panose="020B0302040400020003" pitchFamily="34" charset="0"/>
              </a:rPr>
              <a:t>Hidup sederhana sesuai dengan kebutuhan.</a:t>
            </a:r>
          </a:p>
          <a:p>
            <a:pPr marL="342900" indent="-342900" algn="just">
              <a:buFont typeface="+mj-lt"/>
              <a:buAutoNum type="alphaLcPeriod"/>
            </a:pPr>
            <a:r>
              <a:rPr lang="id-ID" sz="1500" dirty="0">
                <a:latin typeface="Quire Sans Light" panose="020B0302040400020003" pitchFamily="34" charset="0"/>
              </a:rPr>
              <a:t>Peduli dengan nasib warga masyarakat yang kurang mampu dengan menciptakan pekerjaan.</a:t>
            </a:r>
          </a:p>
          <a:p>
            <a:pPr marL="342900" indent="-342900" algn="just">
              <a:buFont typeface="+mj-lt"/>
              <a:buAutoNum type="alphaLcPeriod"/>
            </a:pPr>
            <a:r>
              <a:rPr lang="id-ID" sz="1500" dirty="0">
                <a:latin typeface="Quire Sans Light" panose="020B0302040400020003" pitchFamily="34" charset="0"/>
              </a:rPr>
              <a:t>Meningkatkan pendidikan untuk menguasai ilmu pengetahuan dan teknologi.</a:t>
            </a:r>
          </a:p>
          <a:p>
            <a:pPr marL="342900" indent="-342900" algn="just">
              <a:buFont typeface="+mj-lt"/>
              <a:buAutoNum type="alphaLcPeriod"/>
            </a:pPr>
            <a:r>
              <a:rPr lang="id-ID" sz="1500" dirty="0">
                <a:latin typeface="Quire Sans Light" panose="020B0302040400020003" pitchFamily="34" charset="0"/>
              </a:rPr>
              <a:t>Menghargai kreativitas dan hasil karya orang lain.</a:t>
            </a:r>
          </a:p>
          <a:p>
            <a:pPr marL="342900" indent="-342900" algn="just">
              <a:buFont typeface="+mj-lt"/>
              <a:buAutoNum type="alphaLcPeriod"/>
            </a:pPr>
            <a:endParaRPr lang="id-ID" sz="1500" dirty="0">
              <a:latin typeface="Quire Sans Light" panose="020B0302040400020003" pitchFamily="34" charset="0"/>
            </a:endParaRPr>
          </a:p>
        </p:txBody>
      </p:sp>
      <p:sp>
        <p:nvSpPr>
          <p:cNvPr id="14" name="TextBox 13">
            <a:extLst>
              <a:ext uri="{FF2B5EF4-FFF2-40B4-BE49-F238E27FC236}">
                <a16:creationId xmlns:a16="http://schemas.microsoft.com/office/drawing/2014/main" id="{ED2B9CED-43C1-D08B-0D5A-14E0A59FDF36}"/>
              </a:ext>
            </a:extLst>
          </p:cNvPr>
          <p:cNvSpPr txBox="1"/>
          <p:nvPr/>
        </p:nvSpPr>
        <p:spPr>
          <a:xfrm>
            <a:off x="6701742" y="1601072"/>
            <a:ext cx="4483264" cy="2400657"/>
          </a:xfrm>
          <a:prstGeom prst="rect">
            <a:avLst/>
          </a:prstGeom>
          <a:noFill/>
        </p:spPr>
        <p:txBody>
          <a:bodyPr wrap="square" rtlCol="0">
            <a:spAutoFit/>
          </a:bodyPr>
          <a:lstStyle/>
          <a:p>
            <a:pPr algn="just"/>
            <a:r>
              <a:rPr lang="id-ID" sz="1500" dirty="0">
                <a:latin typeface="Quire Sans Light" panose="020B0302040400020003" pitchFamily="34" charset="0"/>
              </a:rPr>
              <a:t>Upaya pemerintah dalam mengatasi masalah sosial yang timbul dari kesenjangan sosial-ekonomi.</a:t>
            </a:r>
          </a:p>
          <a:p>
            <a:pPr marL="342900" indent="-342900" algn="just">
              <a:buFont typeface="+mj-lt"/>
              <a:buAutoNum type="alphaLcPeriod"/>
            </a:pPr>
            <a:r>
              <a:rPr lang="id-ID" sz="1500" dirty="0">
                <a:latin typeface="Quire Sans Light" panose="020B0302040400020003" pitchFamily="34" charset="0"/>
              </a:rPr>
              <a:t>Pemberian subsidi terhadap pemenuhan kebutuhan yang esensial bagi masyarakat yang kurang mampu, seperti subsidi BBM.</a:t>
            </a:r>
          </a:p>
          <a:p>
            <a:pPr marL="342900" indent="-342900" algn="just">
              <a:buFont typeface="+mj-lt"/>
              <a:buAutoNum type="alphaLcPeriod"/>
            </a:pPr>
            <a:r>
              <a:rPr lang="id-ID" sz="1500" dirty="0">
                <a:latin typeface="Quire Sans Light" panose="020B0302040400020003" pitchFamily="34" charset="0"/>
              </a:rPr>
              <a:t>Menggalakkan </a:t>
            </a:r>
            <a:r>
              <a:rPr lang="id-ID" sz="1500" dirty="0" err="1">
                <a:latin typeface="Quire Sans Light" panose="020B0302040400020003" pitchFamily="34" charset="0"/>
              </a:rPr>
              <a:t>prorgram</a:t>
            </a:r>
            <a:r>
              <a:rPr lang="id-ID" sz="1500" dirty="0">
                <a:latin typeface="Quire Sans Light" panose="020B0302040400020003" pitchFamily="34" charset="0"/>
              </a:rPr>
              <a:t> Usaha Mikro Kecil Menengah (UMKM) melalui modal bergulir tanpa agunan.</a:t>
            </a:r>
          </a:p>
          <a:p>
            <a:pPr marL="342900" indent="-342900" algn="just">
              <a:buFont typeface="+mj-lt"/>
              <a:buAutoNum type="alphaLcPeriod"/>
            </a:pPr>
            <a:r>
              <a:rPr lang="id-ID" sz="1500" dirty="0">
                <a:latin typeface="Quire Sans Light" panose="020B0302040400020003" pitchFamily="34" charset="0"/>
              </a:rPr>
              <a:t>Pelatihan kewirausahaan untuk menimbulkan jiwa kewirausahaan di kalangan masyarakat.</a:t>
            </a:r>
          </a:p>
        </p:txBody>
      </p:sp>
      <p:pic>
        <p:nvPicPr>
          <p:cNvPr id="15" name="Google Shape;489;p59">
            <a:extLst>
              <a:ext uri="{FF2B5EF4-FFF2-40B4-BE49-F238E27FC236}">
                <a16:creationId xmlns:a16="http://schemas.microsoft.com/office/drawing/2014/main" id="{F1CA9013-F39B-736A-153C-F7D9C7E6AF51}"/>
              </a:ext>
            </a:extLst>
          </p:cNvPr>
          <p:cNvPicPr preferRelativeResize="0"/>
          <p:nvPr/>
        </p:nvPicPr>
        <p:blipFill>
          <a:blip r:embed="rId6">
            <a:alphaModFix/>
          </a:blip>
          <a:stretch>
            <a:fillRect/>
          </a:stretch>
        </p:blipFill>
        <p:spPr>
          <a:xfrm>
            <a:off x="233891" y="5182493"/>
            <a:ext cx="2015925" cy="1011623"/>
          </a:xfrm>
          <a:prstGeom prst="rect">
            <a:avLst/>
          </a:prstGeom>
          <a:noFill/>
          <a:ln>
            <a:noFill/>
          </a:ln>
        </p:spPr>
      </p:pic>
    </p:spTree>
    <p:extLst>
      <p:ext uri="{BB962C8B-B14F-4D97-AF65-F5344CB8AC3E}">
        <p14:creationId xmlns:p14="http://schemas.microsoft.com/office/powerpoint/2010/main" val="3980560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Shape 2170"/>
        <p:cNvGrpSpPr/>
        <p:nvPr/>
      </p:nvGrpSpPr>
      <p:grpSpPr>
        <a:xfrm>
          <a:off x="0" y="0"/>
          <a:ext cx="0" cy="0"/>
          <a:chOff x="0" y="0"/>
          <a:chExt cx="0" cy="0"/>
        </a:xfrm>
      </p:grpSpPr>
      <p:grpSp>
        <p:nvGrpSpPr>
          <p:cNvPr id="2" name="Group 1">
            <a:extLst>
              <a:ext uri="{FF2B5EF4-FFF2-40B4-BE49-F238E27FC236}">
                <a16:creationId xmlns:a16="http://schemas.microsoft.com/office/drawing/2014/main" id="{FFD6E2A5-09AE-FBBC-1BB6-8F4A280B6598}"/>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5D0D2DE-E69F-E3AD-DBB6-33C8C5724E29}"/>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B0D91CDD-A184-C1E6-583A-AC0C33487C5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5C43A2B7-EFE0-239A-6531-C809EA46DCB8}"/>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71FD9874-C5EB-56AB-8865-B5690112F191}"/>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E8556D9A-13EE-F7CE-1185-5D02D2018C5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894D6443-5BA2-C69B-F9F9-7C540051C4D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C1E85E72-DAD1-1AAB-BCB7-19B14B0099E3}"/>
              </a:ext>
            </a:extLst>
          </p:cNvPr>
          <p:cNvSpPr/>
          <p:nvPr/>
        </p:nvSpPr>
        <p:spPr>
          <a:xfrm>
            <a:off x="852657" y="491310"/>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398B3491-E4FC-36C5-1701-9B3C4D7C1985}"/>
              </a:ext>
            </a:extLst>
          </p:cNvPr>
          <p:cNvSpPr txBox="1"/>
          <p:nvPr/>
        </p:nvSpPr>
        <p:spPr>
          <a:xfrm>
            <a:off x="1652755" y="628112"/>
            <a:ext cx="6194880" cy="461665"/>
          </a:xfrm>
          <a:prstGeom prst="rect">
            <a:avLst/>
          </a:prstGeom>
          <a:noFill/>
        </p:spPr>
        <p:txBody>
          <a:bodyPr wrap="square" rtlCol="0">
            <a:spAutoFit/>
          </a:bodyPr>
          <a:lstStyle/>
          <a:p>
            <a:r>
              <a:rPr lang="id-ID" sz="2400" b="1" dirty="0">
                <a:solidFill>
                  <a:schemeClr val="accent2">
                    <a:lumMod val="75000"/>
                  </a:schemeClr>
                </a:solidFill>
                <a:latin typeface="Eras Demi ITC" panose="020B0602030504020804" pitchFamily="34" charset="77"/>
              </a:rPr>
              <a:t>Kemiskinan sebagai Masalah Sosial</a:t>
            </a:r>
          </a:p>
        </p:txBody>
      </p:sp>
      <p:sp>
        <p:nvSpPr>
          <p:cNvPr id="11" name="TextBox 10">
            <a:extLst>
              <a:ext uri="{FF2B5EF4-FFF2-40B4-BE49-F238E27FC236}">
                <a16:creationId xmlns:a16="http://schemas.microsoft.com/office/drawing/2014/main" id="{75D66FF7-18B0-50FA-0D1C-E7961A2DE17F}"/>
              </a:ext>
            </a:extLst>
          </p:cNvPr>
          <p:cNvSpPr txBox="1"/>
          <p:nvPr/>
        </p:nvSpPr>
        <p:spPr>
          <a:xfrm>
            <a:off x="1652755" y="1078712"/>
            <a:ext cx="9458941" cy="1077218"/>
          </a:xfrm>
          <a:prstGeom prst="rect">
            <a:avLst/>
          </a:prstGeom>
          <a:noFill/>
        </p:spPr>
        <p:txBody>
          <a:bodyPr wrap="square" rtlCol="0">
            <a:spAutoFit/>
          </a:bodyPr>
          <a:lstStyle/>
          <a:p>
            <a:pPr algn="just"/>
            <a:r>
              <a:rPr lang="id-ID" sz="1600" dirty="0">
                <a:latin typeface="Quire Sans Light" panose="020B0302040400020003" pitchFamily="34" charset="0"/>
              </a:rPr>
              <a:t>Secara sosiologis, masalah kemiskinan timbul sebagai akibat adanya lembaga kemasyarakatan di bidang ekonomi yang tidak berfungsi dengan baik. Berdasarkan </a:t>
            </a:r>
            <a:r>
              <a:rPr lang="id-ID" sz="1600" i="1" dirty="0" err="1">
                <a:latin typeface="Quire Sans Light" panose="020B0302040400020003" pitchFamily="34" charset="0"/>
              </a:rPr>
              <a:t>Handbook</a:t>
            </a:r>
            <a:r>
              <a:rPr lang="id-ID" sz="1600" i="1" dirty="0">
                <a:latin typeface="Quire Sans Light" panose="020B0302040400020003" pitchFamily="34" charset="0"/>
              </a:rPr>
              <a:t> </a:t>
            </a:r>
            <a:r>
              <a:rPr lang="id-ID" sz="1600" i="1" dirty="0" err="1">
                <a:latin typeface="Quire Sans Light" panose="020B0302040400020003" pitchFamily="34" charset="0"/>
              </a:rPr>
              <a:t>on</a:t>
            </a:r>
            <a:r>
              <a:rPr lang="id-ID" sz="1600" i="1" dirty="0">
                <a:latin typeface="Quire Sans Light" panose="020B0302040400020003" pitchFamily="34" charset="0"/>
              </a:rPr>
              <a:t> </a:t>
            </a:r>
            <a:r>
              <a:rPr lang="id-ID" sz="1600" i="1" dirty="0" err="1">
                <a:latin typeface="Quire Sans Light" panose="020B0302040400020003" pitchFamily="34" charset="0"/>
              </a:rPr>
              <a:t>Poverty</a:t>
            </a:r>
            <a:r>
              <a:rPr lang="id-ID" sz="1600" i="1" dirty="0">
                <a:latin typeface="Quire Sans Light" panose="020B0302040400020003" pitchFamily="34" charset="0"/>
              </a:rPr>
              <a:t> </a:t>
            </a:r>
            <a:r>
              <a:rPr lang="id-ID" sz="1600" i="1" dirty="0" err="1">
                <a:latin typeface="Quire Sans Light" panose="020B0302040400020003" pitchFamily="34" charset="0"/>
              </a:rPr>
              <a:t>and</a:t>
            </a:r>
            <a:r>
              <a:rPr lang="id-ID" sz="1600" i="1" dirty="0">
                <a:latin typeface="Quire Sans Light" panose="020B0302040400020003" pitchFamily="34" charset="0"/>
              </a:rPr>
              <a:t> </a:t>
            </a:r>
            <a:r>
              <a:rPr lang="id-ID" sz="1600" i="1" dirty="0" err="1">
                <a:latin typeface="Quire Sans Light" panose="020B0302040400020003" pitchFamily="34" charset="0"/>
              </a:rPr>
              <a:t>Inequality</a:t>
            </a:r>
            <a:r>
              <a:rPr lang="id-ID" sz="1600" i="1" dirty="0">
                <a:latin typeface="Quire Sans Light" panose="020B0302040400020003" pitchFamily="34" charset="0"/>
              </a:rPr>
              <a:t> </a:t>
            </a:r>
            <a:r>
              <a:rPr lang="id-ID" sz="1600" dirty="0">
                <a:latin typeface="Quire Sans Light" panose="020B0302040400020003" pitchFamily="34" charset="0"/>
              </a:rPr>
              <a:t>yang diterbitkan oleh World Bank, kemiskinan dipandang sebagai ketidakmampuan dari sisi ekonomi untuk memenuhi kebutuhan dasar makanan dan bukan makanan yang diukur dari sisi pengeluaran. </a:t>
            </a:r>
          </a:p>
        </p:txBody>
      </p:sp>
      <p:sp>
        <p:nvSpPr>
          <p:cNvPr id="12" name="TextBox 11">
            <a:extLst>
              <a:ext uri="{FF2B5EF4-FFF2-40B4-BE49-F238E27FC236}">
                <a16:creationId xmlns:a16="http://schemas.microsoft.com/office/drawing/2014/main" id="{A771CAA9-E9CC-0103-2898-030F5DF9E7B0}"/>
              </a:ext>
            </a:extLst>
          </p:cNvPr>
          <p:cNvSpPr txBox="1"/>
          <p:nvPr/>
        </p:nvSpPr>
        <p:spPr>
          <a:xfrm>
            <a:off x="1652755" y="2190655"/>
            <a:ext cx="9458941" cy="338554"/>
          </a:xfrm>
          <a:prstGeom prst="rect">
            <a:avLst/>
          </a:prstGeom>
          <a:noFill/>
        </p:spPr>
        <p:txBody>
          <a:bodyPr wrap="square" rtlCol="0">
            <a:spAutoFit/>
          </a:bodyPr>
          <a:lstStyle/>
          <a:p>
            <a:pPr algn="just"/>
            <a:r>
              <a:rPr lang="id-ID" sz="1600" dirty="0">
                <a:latin typeface="Quire Sans Light" panose="020B0302040400020003" pitchFamily="34" charset="0"/>
              </a:rPr>
              <a:t>Menurut </a:t>
            </a:r>
            <a:r>
              <a:rPr lang="id-ID" sz="1600" b="1" dirty="0" err="1">
                <a:latin typeface="Quire Sans" panose="020B0502040400020003" pitchFamily="34" charset="0"/>
                <a:cs typeface="Quire Sans" panose="020B0502040400020003" pitchFamily="34" charset="0"/>
              </a:rPr>
              <a:t>Sumodiningrat</a:t>
            </a:r>
            <a:r>
              <a:rPr lang="id-ID" sz="1600" b="1" dirty="0">
                <a:latin typeface="Quire Sans" panose="020B0502040400020003" pitchFamily="34" charset="0"/>
                <a:cs typeface="Quire Sans" panose="020B0502040400020003" pitchFamily="34" charset="0"/>
              </a:rPr>
              <a:t>, dkk.</a:t>
            </a:r>
            <a:r>
              <a:rPr lang="id-ID" sz="1600" dirty="0">
                <a:latin typeface="Quire Sans Light" panose="020B0302040400020003" pitchFamily="34" charset="0"/>
              </a:rPr>
              <a:t>, secara </a:t>
            </a:r>
            <a:r>
              <a:rPr lang="id-ID" sz="1600" dirty="0" err="1">
                <a:latin typeface="Quire Sans Light" panose="020B0302040400020003" pitchFamily="34" charset="0"/>
              </a:rPr>
              <a:t>sosioekonomis</a:t>
            </a:r>
            <a:r>
              <a:rPr lang="id-ID" sz="1600" dirty="0">
                <a:latin typeface="Quire Sans Light" panose="020B0302040400020003" pitchFamily="34" charset="0"/>
              </a:rPr>
              <a:t>, ada dua bentuk kemiskinan, yaitu sebagai berikut.</a:t>
            </a:r>
          </a:p>
        </p:txBody>
      </p:sp>
      <p:sp>
        <p:nvSpPr>
          <p:cNvPr id="15" name="Google Shape;467;p34">
            <a:extLst>
              <a:ext uri="{FF2B5EF4-FFF2-40B4-BE49-F238E27FC236}">
                <a16:creationId xmlns:a16="http://schemas.microsoft.com/office/drawing/2014/main" id="{B345D950-BF51-1179-8869-34E6C6EFD6E6}"/>
              </a:ext>
            </a:extLst>
          </p:cNvPr>
          <p:cNvSpPr/>
          <p:nvPr/>
        </p:nvSpPr>
        <p:spPr>
          <a:xfrm>
            <a:off x="1652755" y="2529209"/>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
        <p:nvSpPr>
          <p:cNvPr id="26" name="TextBox 25">
            <a:extLst>
              <a:ext uri="{FF2B5EF4-FFF2-40B4-BE49-F238E27FC236}">
                <a16:creationId xmlns:a16="http://schemas.microsoft.com/office/drawing/2014/main" id="{61194C3F-1637-9EC5-E6F6-3EE6EE7214AC}"/>
              </a:ext>
            </a:extLst>
          </p:cNvPr>
          <p:cNvSpPr txBox="1"/>
          <p:nvPr/>
        </p:nvSpPr>
        <p:spPr>
          <a:xfrm>
            <a:off x="2210194" y="2529209"/>
            <a:ext cx="8901502" cy="615553"/>
          </a:xfrm>
          <a:prstGeom prst="rect">
            <a:avLst/>
          </a:prstGeom>
          <a:noFill/>
        </p:spPr>
        <p:txBody>
          <a:bodyPr wrap="square" rtlCol="0">
            <a:spAutoFit/>
          </a:bodyPr>
          <a:lstStyle/>
          <a:p>
            <a:r>
              <a:rPr lang="id-ID" b="1" dirty="0">
                <a:solidFill>
                  <a:schemeClr val="accent1">
                    <a:lumMod val="75000"/>
                  </a:schemeClr>
                </a:solidFill>
                <a:ea typeface="Hiragino Kaku Gothic StdN W8" panose="020B0800000000000000" pitchFamily="34" charset="-128"/>
                <a:cs typeface="Quire Sans" panose="020B0502040400020003" pitchFamily="34" charset="0"/>
              </a:rPr>
              <a:t>Kemiskinan absolut, </a:t>
            </a:r>
            <a:r>
              <a:rPr lang="id-ID" sz="1600" dirty="0">
                <a:latin typeface="Quire Sans Light" panose="020B0302040400020003" pitchFamily="34" charset="0"/>
                <a:ea typeface="Hiragino Kaku Gothic StdN W8" panose="020B0800000000000000" pitchFamily="34" charset="-128"/>
                <a:cs typeface="Quire Sans" panose="020B0502040400020003" pitchFamily="34" charset="0"/>
              </a:rPr>
              <a:t>yaitu keadaan orang-orang miskin yang memiliki tingkat pendapatan di bawah garis kemiskinan atau jumlah pendapatannya tidak cukup untuk memenuhi kebutuhan hidup minimum. </a:t>
            </a:r>
            <a:endParaRPr lang="id-ID" b="1" dirty="0">
              <a:solidFill>
                <a:schemeClr val="accent1">
                  <a:lumMod val="75000"/>
                </a:schemeClr>
              </a:solidFill>
              <a:ea typeface="Hiragino Kaku Gothic StdN W8" panose="020B0800000000000000" pitchFamily="34" charset="-128"/>
              <a:cs typeface="Quire Sans" panose="020B0502040400020003" pitchFamily="34" charset="0"/>
            </a:endParaRPr>
          </a:p>
        </p:txBody>
      </p:sp>
      <p:sp>
        <p:nvSpPr>
          <p:cNvPr id="27" name="Google Shape;467;p34">
            <a:extLst>
              <a:ext uri="{FF2B5EF4-FFF2-40B4-BE49-F238E27FC236}">
                <a16:creationId xmlns:a16="http://schemas.microsoft.com/office/drawing/2014/main" id="{2873EC57-FCF7-A9C7-1391-C8AAFD941BDD}"/>
              </a:ext>
            </a:extLst>
          </p:cNvPr>
          <p:cNvSpPr/>
          <p:nvPr/>
        </p:nvSpPr>
        <p:spPr>
          <a:xfrm>
            <a:off x="1652755" y="3102919"/>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28" name="TextBox 27">
            <a:extLst>
              <a:ext uri="{FF2B5EF4-FFF2-40B4-BE49-F238E27FC236}">
                <a16:creationId xmlns:a16="http://schemas.microsoft.com/office/drawing/2014/main" id="{278D790F-F9C4-CC41-8D43-819A85D0C1CA}"/>
              </a:ext>
            </a:extLst>
          </p:cNvPr>
          <p:cNvSpPr txBox="1"/>
          <p:nvPr/>
        </p:nvSpPr>
        <p:spPr>
          <a:xfrm>
            <a:off x="2210194" y="3102919"/>
            <a:ext cx="8901502" cy="615553"/>
          </a:xfrm>
          <a:prstGeom prst="rect">
            <a:avLst/>
          </a:prstGeom>
          <a:noFill/>
        </p:spPr>
        <p:txBody>
          <a:bodyPr wrap="square" rtlCol="0">
            <a:spAutoFit/>
          </a:bodyPr>
          <a:lstStyle/>
          <a:p>
            <a:r>
              <a:rPr lang="id-ID" b="1" dirty="0">
                <a:solidFill>
                  <a:schemeClr val="accent1">
                    <a:lumMod val="75000"/>
                  </a:schemeClr>
                </a:solidFill>
                <a:ea typeface="Hiragino Kaku Gothic StdN W8" panose="020B0800000000000000" pitchFamily="34" charset="-128"/>
                <a:cs typeface="Quire Sans" panose="020B0502040400020003" pitchFamily="34" charset="0"/>
              </a:rPr>
              <a:t>Kemiskinan relatif, </a:t>
            </a:r>
            <a:r>
              <a:rPr lang="id-ID" sz="1600" dirty="0">
                <a:latin typeface="Quire Sans Light" panose="020B0302040400020003" pitchFamily="34" charset="0"/>
                <a:ea typeface="Hiragino Kaku Gothic StdN W8" panose="020B0800000000000000" pitchFamily="34" charset="-128"/>
                <a:cs typeface="Quire Sans" panose="020B0502040400020003" pitchFamily="34" charset="0"/>
              </a:rPr>
              <a:t>yaitu kemiskinan yang dilihat berdasarkan perbandingan antara suatu tingkat pendapatan dengan tingkat pendapatan lainnya. </a:t>
            </a:r>
            <a:endParaRPr lang="id-ID" b="1" dirty="0">
              <a:solidFill>
                <a:schemeClr val="accent1">
                  <a:lumMod val="75000"/>
                </a:schemeClr>
              </a:solidFill>
              <a:ea typeface="Hiragino Kaku Gothic StdN W8" panose="020B0800000000000000" pitchFamily="34" charset="-128"/>
              <a:cs typeface="Quire Sans" panose="020B0502040400020003" pitchFamily="34" charset="0"/>
            </a:endParaRPr>
          </a:p>
        </p:txBody>
      </p:sp>
      <p:sp>
        <p:nvSpPr>
          <p:cNvPr id="29" name="TextBox 28">
            <a:extLst>
              <a:ext uri="{FF2B5EF4-FFF2-40B4-BE49-F238E27FC236}">
                <a16:creationId xmlns:a16="http://schemas.microsoft.com/office/drawing/2014/main" id="{5A944CE5-36DA-4133-6A41-79816C304047}"/>
              </a:ext>
            </a:extLst>
          </p:cNvPr>
          <p:cNvSpPr txBox="1"/>
          <p:nvPr/>
        </p:nvSpPr>
        <p:spPr>
          <a:xfrm>
            <a:off x="1652755" y="3756199"/>
            <a:ext cx="9458941" cy="584775"/>
          </a:xfrm>
          <a:prstGeom prst="rect">
            <a:avLst/>
          </a:prstGeom>
          <a:noFill/>
        </p:spPr>
        <p:txBody>
          <a:bodyPr wrap="square" rtlCol="0">
            <a:spAutoFit/>
          </a:bodyPr>
          <a:lstStyle/>
          <a:p>
            <a:pPr algn="just"/>
            <a:r>
              <a:rPr lang="id-ID" sz="1600" dirty="0">
                <a:latin typeface="Quire Sans Light" panose="020B0302040400020003" pitchFamily="34" charset="0"/>
              </a:rPr>
              <a:t>Selain itu, terdapat bentuk-bentuk kemiskinan yang sekaligus faktor penyebab kemiskinan, yaitu sebagai berikut.</a:t>
            </a:r>
          </a:p>
        </p:txBody>
      </p:sp>
      <p:sp>
        <p:nvSpPr>
          <p:cNvPr id="30" name="Google Shape;467;p34">
            <a:extLst>
              <a:ext uri="{FF2B5EF4-FFF2-40B4-BE49-F238E27FC236}">
                <a16:creationId xmlns:a16="http://schemas.microsoft.com/office/drawing/2014/main" id="{F691BA55-4B27-5220-CA22-43FB7723AF04}"/>
              </a:ext>
            </a:extLst>
          </p:cNvPr>
          <p:cNvSpPr/>
          <p:nvPr/>
        </p:nvSpPr>
        <p:spPr>
          <a:xfrm>
            <a:off x="1652755" y="4329909"/>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a.</a:t>
            </a:r>
            <a:endParaRPr sz="1600" b="1" dirty="0">
              <a:solidFill>
                <a:schemeClr val="bg1"/>
              </a:solidFill>
              <a:latin typeface="Quire Sans" panose="020B0502040400020003" pitchFamily="34" charset="0"/>
              <a:cs typeface="Quire Sans" panose="020B0502040400020003" pitchFamily="34" charset="0"/>
            </a:endParaRPr>
          </a:p>
        </p:txBody>
      </p:sp>
      <p:sp>
        <p:nvSpPr>
          <p:cNvPr id="31" name="TextBox 30">
            <a:extLst>
              <a:ext uri="{FF2B5EF4-FFF2-40B4-BE49-F238E27FC236}">
                <a16:creationId xmlns:a16="http://schemas.microsoft.com/office/drawing/2014/main" id="{28FEB28A-DAA3-5DC0-7C86-29486C45A7A2}"/>
              </a:ext>
            </a:extLst>
          </p:cNvPr>
          <p:cNvSpPr txBox="1"/>
          <p:nvPr/>
        </p:nvSpPr>
        <p:spPr>
          <a:xfrm>
            <a:off x="2210194" y="4329909"/>
            <a:ext cx="8901502" cy="615553"/>
          </a:xfrm>
          <a:prstGeom prst="rect">
            <a:avLst/>
          </a:prstGeom>
          <a:noFill/>
        </p:spPr>
        <p:txBody>
          <a:bodyPr wrap="square" rtlCol="0">
            <a:spAutoFit/>
          </a:bodyPr>
          <a:lstStyle/>
          <a:p>
            <a:r>
              <a:rPr lang="id-ID" b="1" dirty="0">
                <a:solidFill>
                  <a:schemeClr val="accent1">
                    <a:lumMod val="75000"/>
                  </a:schemeClr>
                </a:solidFill>
                <a:ea typeface="Hiragino Kaku Gothic StdN W8" panose="020B0800000000000000" pitchFamily="34" charset="-128"/>
                <a:cs typeface="Quire Sans" panose="020B0502040400020003" pitchFamily="34" charset="0"/>
              </a:rPr>
              <a:t>Kemiskinan natural, </a:t>
            </a:r>
            <a:r>
              <a:rPr lang="id-ID" sz="1600" dirty="0">
                <a:latin typeface="Quire Sans Light" panose="020B0302040400020003" pitchFamily="34" charset="0"/>
                <a:ea typeface="Hiragino Kaku Gothic StdN W8" panose="020B0800000000000000" pitchFamily="34" charset="-128"/>
                <a:cs typeface="Quire Sans" panose="020B0502040400020003" pitchFamily="34" charset="0"/>
              </a:rPr>
              <a:t>yaitu kemiskinan yang disebabkan oleh faktor-faktor alamiah, seperti cacat, usia lanjut, atau akibat bencana alam.</a:t>
            </a:r>
          </a:p>
        </p:txBody>
      </p:sp>
      <p:sp>
        <p:nvSpPr>
          <p:cNvPr id="32" name="Google Shape;467;p34">
            <a:extLst>
              <a:ext uri="{FF2B5EF4-FFF2-40B4-BE49-F238E27FC236}">
                <a16:creationId xmlns:a16="http://schemas.microsoft.com/office/drawing/2014/main" id="{C0E4BCA6-B67B-6572-14C8-7959E64EC998}"/>
              </a:ext>
            </a:extLst>
          </p:cNvPr>
          <p:cNvSpPr/>
          <p:nvPr/>
        </p:nvSpPr>
        <p:spPr>
          <a:xfrm>
            <a:off x="1652755" y="4903619"/>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b.</a:t>
            </a:r>
            <a:endParaRPr sz="1600" b="1" dirty="0">
              <a:solidFill>
                <a:schemeClr val="bg1"/>
              </a:solidFill>
              <a:latin typeface="Quire Sans" panose="020B0502040400020003" pitchFamily="34" charset="0"/>
              <a:cs typeface="Quire Sans" panose="020B0502040400020003" pitchFamily="34" charset="0"/>
            </a:endParaRPr>
          </a:p>
        </p:txBody>
      </p:sp>
      <p:sp>
        <p:nvSpPr>
          <p:cNvPr id="33" name="TextBox 32">
            <a:extLst>
              <a:ext uri="{FF2B5EF4-FFF2-40B4-BE49-F238E27FC236}">
                <a16:creationId xmlns:a16="http://schemas.microsoft.com/office/drawing/2014/main" id="{93449BD0-25B2-A9A4-6916-7F2C97F267D5}"/>
              </a:ext>
            </a:extLst>
          </p:cNvPr>
          <p:cNvSpPr txBox="1"/>
          <p:nvPr/>
        </p:nvSpPr>
        <p:spPr>
          <a:xfrm>
            <a:off x="2210194" y="4903619"/>
            <a:ext cx="8901502" cy="615553"/>
          </a:xfrm>
          <a:prstGeom prst="rect">
            <a:avLst/>
          </a:prstGeom>
          <a:noFill/>
        </p:spPr>
        <p:txBody>
          <a:bodyPr wrap="square" rtlCol="0">
            <a:spAutoFit/>
          </a:bodyPr>
          <a:lstStyle/>
          <a:p>
            <a:r>
              <a:rPr lang="id-ID" b="1" dirty="0">
                <a:solidFill>
                  <a:schemeClr val="accent1">
                    <a:lumMod val="75000"/>
                  </a:schemeClr>
                </a:solidFill>
                <a:ea typeface="Hiragino Kaku Gothic StdN W8" panose="020B0800000000000000" pitchFamily="34" charset="-128"/>
                <a:cs typeface="Quire Sans" panose="020B0502040400020003" pitchFamily="34" charset="0"/>
              </a:rPr>
              <a:t>Kemiskinan kultural, </a:t>
            </a:r>
            <a:r>
              <a:rPr lang="id-ID" sz="1600" dirty="0">
                <a:latin typeface="Quire Sans Light" panose="020B0302040400020003" pitchFamily="34" charset="0"/>
                <a:ea typeface="Hiragino Kaku Gothic StdN W8" panose="020B0800000000000000" pitchFamily="34" charset="-128"/>
                <a:cs typeface="Quire Sans" panose="020B0502040400020003" pitchFamily="34" charset="0"/>
              </a:rPr>
              <a:t>yaitu kemiskinan yang disebabkan oleh gaya hidup, kebiasaan hidup, dan budaya ketika masyarakat hidup berkecukupan.</a:t>
            </a:r>
          </a:p>
        </p:txBody>
      </p:sp>
      <p:sp>
        <p:nvSpPr>
          <p:cNvPr id="34" name="Google Shape;467;p34">
            <a:extLst>
              <a:ext uri="{FF2B5EF4-FFF2-40B4-BE49-F238E27FC236}">
                <a16:creationId xmlns:a16="http://schemas.microsoft.com/office/drawing/2014/main" id="{4A6DFAB6-3BE8-2514-BB59-6E97F0233B98}"/>
              </a:ext>
            </a:extLst>
          </p:cNvPr>
          <p:cNvSpPr/>
          <p:nvPr/>
        </p:nvSpPr>
        <p:spPr>
          <a:xfrm>
            <a:off x="1652755" y="5500572"/>
            <a:ext cx="500609" cy="465044"/>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latin typeface="Quire Sans" panose="020B0502040400020003" pitchFamily="34" charset="0"/>
                <a:cs typeface="Quire Sans" panose="020B0502040400020003" pitchFamily="34" charset="0"/>
              </a:rPr>
              <a:t>c.</a:t>
            </a:r>
            <a:endParaRPr sz="1600" b="1" dirty="0">
              <a:solidFill>
                <a:schemeClr val="bg1"/>
              </a:solidFill>
              <a:latin typeface="Quire Sans" panose="020B0502040400020003" pitchFamily="34" charset="0"/>
              <a:cs typeface="Quire Sans" panose="020B0502040400020003" pitchFamily="34" charset="0"/>
            </a:endParaRPr>
          </a:p>
        </p:txBody>
      </p:sp>
      <p:sp>
        <p:nvSpPr>
          <p:cNvPr id="35" name="TextBox 34">
            <a:extLst>
              <a:ext uri="{FF2B5EF4-FFF2-40B4-BE49-F238E27FC236}">
                <a16:creationId xmlns:a16="http://schemas.microsoft.com/office/drawing/2014/main" id="{5B897C2F-6144-B567-CEC9-F0F3A64F488C}"/>
              </a:ext>
            </a:extLst>
          </p:cNvPr>
          <p:cNvSpPr txBox="1"/>
          <p:nvPr/>
        </p:nvSpPr>
        <p:spPr>
          <a:xfrm>
            <a:off x="2210194" y="5500572"/>
            <a:ext cx="8901502" cy="615553"/>
          </a:xfrm>
          <a:prstGeom prst="rect">
            <a:avLst/>
          </a:prstGeom>
          <a:noFill/>
        </p:spPr>
        <p:txBody>
          <a:bodyPr wrap="square" rtlCol="0">
            <a:spAutoFit/>
          </a:bodyPr>
          <a:lstStyle/>
          <a:p>
            <a:r>
              <a:rPr lang="id-ID" b="1" dirty="0">
                <a:solidFill>
                  <a:schemeClr val="accent1">
                    <a:lumMod val="75000"/>
                  </a:schemeClr>
                </a:solidFill>
                <a:ea typeface="Hiragino Kaku Gothic StdN W8" panose="020B0800000000000000" pitchFamily="34" charset="-128"/>
                <a:cs typeface="Quire Sans" panose="020B0502040400020003" pitchFamily="34" charset="0"/>
              </a:rPr>
              <a:t>Kemiskinan struktural, </a:t>
            </a:r>
            <a:r>
              <a:rPr lang="id-ID" sz="1600" dirty="0">
                <a:latin typeface="Quire Sans Light" panose="020B0302040400020003" pitchFamily="34" charset="0"/>
                <a:ea typeface="Hiragino Kaku Gothic StdN W8" panose="020B0800000000000000" pitchFamily="34" charset="-128"/>
                <a:cs typeface="Quire Sans" panose="020B0502040400020003" pitchFamily="34" charset="0"/>
              </a:rPr>
              <a:t>yaitu kemiskinan yang disebabkan oleh faktor-faktor buatan manusia, seperti kebijakan ekonomi, distribusi ekonomi tidak merata, dan korupsi.</a:t>
            </a:r>
          </a:p>
        </p:txBody>
      </p:sp>
    </p:spTree>
    <p:extLst>
      <p:ext uri="{BB962C8B-B14F-4D97-AF65-F5344CB8AC3E}">
        <p14:creationId xmlns:p14="http://schemas.microsoft.com/office/powerpoint/2010/main" val="1527715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2" name="Rounded Rectangle 1">
            <a:extLst>
              <a:ext uri="{FF2B5EF4-FFF2-40B4-BE49-F238E27FC236}">
                <a16:creationId xmlns:a16="http://schemas.microsoft.com/office/drawing/2014/main" id="{08DA643F-E5A1-55ED-B8A3-EB52205BD077}"/>
              </a:ext>
            </a:extLst>
          </p:cNvPr>
          <p:cNvSpPr/>
          <p:nvPr/>
        </p:nvSpPr>
        <p:spPr>
          <a:xfrm>
            <a:off x="829508" y="607057"/>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3" name="TextBox 2">
            <a:extLst>
              <a:ext uri="{FF2B5EF4-FFF2-40B4-BE49-F238E27FC236}">
                <a16:creationId xmlns:a16="http://schemas.microsoft.com/office/drawing/2014/main" id="{C905A3A4-9F96-97A5-AF69-531805B5E275}"/>
              </a:ext>
            </a:extLst>
          </p:cNvPr>
          <p:cNvSpPr txBox="1"/>
          <p:nvPr/>
        </p:nvSpPr>
        <p:spPr>
          <a:xfrm>
            <a:off x="1618031" y="588093"/>
            <a:ext cx="2953969" cy="738664"/>
          </a:xfrm>
          <a:prstGeom prst="rect">
            <a:avLst/>
          </a:prstGeom>
          <a:noFill/>
        </p:spPr>
        <p:txBody>
          <a:bodyPr wrap="square" rtlCol="0">
            <a:spAutoFit/>
          </a:bodyPr>
          <a:lstStyle/>
          <a:p>
            <a:r>
              <a:rPr lang="id-ID" sz="2100" b="1" dirty="0">
                <a:solidFill>
                  <a:schemeClr val="accent2">
                    <a:lumMod val="75000"/>
                  </a:schemeClr>
                </a:solidFill>
                <a:latin typeface="Eras Demi ITC" panose="020B0602030504020804" pitchFamily="34" charset="77"/>
              </a:rPr>
              <a:t>Kemiskinan sebagai Masalah Sosial</a:t>
            </a:r>
          </a:p>
        </p:txBody>
      </p:sp>
      <p:sp>
        <p:nvSpPr>
          <p:cNvPr id="4" name="TextBox 3">
            <a:extLst>
              <a:ext uri="{FF2B5EF4-FFF2-40B4-BE49-F238E27FC236}">
                <a16:creationId xmlns:a16="http://schemas.microsoft.com/office/drawing/2014/main" id="{859CD409-7363-772B-5140-0E217534E236}"/>
              </a:ext>
            </a:extLst>
          </p:cNvPr>
          <p:cNvSpPr txBox="1"/>
          <p:nvPr/>
        </p:nvSpPr>
        <p:spPr>
          <a:xfrm>
            <a:off x="909086" y="1659285"/>
            <a:ext cx="4668467" cy="3539430"/>
          </a:xfrm>
          <a:prstGeom prst="rect">
            <a:avLst/>
          </a:prstGeom>
          <a:noFill/>
        </p:spPr>
        <p:txBody>
          <a:bodyPr wrap="square" rtlCol="0">
            <a:spAutoFit/>
          </a:bodyPr>
          <a:lstStyle/>
          <a:p>
            <a:pPr algn="just"/>
            <a:r>
              <a:rPr lang="id-ID" sz="1600" dirty="0">
                <a:latin typeface="Quire Sans Light" panose="020B0302040400020003" pitchFamily="34" charset="0"/>
              </a:rPr>
              <a:t>Faktor-faktor penyebab kemiskinan dapat dikategorikan sebagai berikut.</a:t>
            </a:r>
          </a:p>
          <a:p>
            <a:pPr marL="342900" indent="-342900" algn="just">
              <a:buFont typeface="+mj-lt"/>
              <a:buAutoNum type="alphaLcPeriod"/>
            </a:pPr>
            <a:r>
              <a:rPr lang="id-ID" sz="1600" dirty="0">
                <a:latin typeface="Quire Sans Light" panose="020B0302040400020003" pitchFamily="34" charset="0"/>
              </a:rPr>
              <a:t>Faktor pribadi meliputi penyakit fisik dan mental, buta huruf, kemalasan, pemborosan, serta demoralisasi.</a:t>
            </a:r>
          </a:p>
          <a:p>
            <a:pPr marL="342900" indent="-342900" algn="just">
              <a:buFont typeface="+mj-lt"/>
              <a:buAutoNum type="alphaLcPeriod"/>
            </a:pPr>
            <a:r>
              <a:rPr lang="id-ID" sz="1600" dirty="0">
                <a:latin typeface="Quire Sans Light" panose="020B0302040400020003" pitchFamily="34" charset="0"/>
              </a:rPr>
              <a:t>Faktor geografis meliputi iklim dan cuaca yang kurang baik, sumber daya alam kurang memadai, dan bencana alam.</a:t>
            </a:r>
          </a:p>
          <a:p>
            <a:pPr marL="342900" indent="-342900" algn="just">
              <a:buFont typeface="+mj-lt"/>
              <a:buAutoNum type="alphaLcPeriod"/>
            </a:pPr>
            <a:r>
              <a:rPr lang="id-ID" sz="1600" dirty="0">
                <a:latin typeface="Quire Sans Light" panose="020B0302040400020003" pitchFamily="34" charset="0"/>
              </a:rPr>
              <a:t>Faktor ekonomi meliputi distribusi kekayaan yang tidak merata, depresi ekonomi, dan pengangguran.</a:t>
            </a:r>
          </a:p>
          <a:p>
            <a:pPr marL="342900" indent="-342900" algn="just">
              <a:buFont typeface="+mj-lt"/>
              <a:buAutoNum type="alphaLcPeriod"/>
            </a:pPr>
            <a:r>
              <a:rPr lang="id-ID" sz="1600" dirty="0">
                <a:latin typeface="Quire Sans Light" panose="020B0302040400020003" pitchFamily="34" charset="0"/>
              </a:rPr>
              <a:t>Faktor sosial meliputi sistem pendidikan yang kurang baik dan kesalahan pengelolaan keuangan.</a:t>
            </a:r>
          </a:p>
        </p:txBody>
      </p:sp>
      <p:sp>
        <p:nvSpPr>
          <p:cNvPr id="5" name="TextBox 4">
            <a:extLst>
              <a:ext uri="{FF2B5EF4-FFF2-40B4-BE49-F238E27FC236}">
                <a16:creationId xmlns:a16="http://schemas.microsoft.com/office/drawing/2014/main" id="{198993E6-6042-5E25-AF34-54FAD21A5303}"/>
              </a:ext>
            </a:extLst>
          </p:cNvPr>
          <p:cNvSpPr txBox="1"/>
          <p:nvPr/>
        </p:nvSpPr>
        <p:spPr>
          <a:xfrm>
            <a:off x="6858481" y="2226444"/>
            <a:ext cx="4546450" cy="2062103"/>
          </a:xfrm>
          <a:prstGeom prst="rect">
            <a:avLst/>
          </a:prstGeom>
          <a:noFill/>
        </p:spPr>
        <p:txBody>
          <a:bodyPr wrap="square" rtlCol="0">
            <a:spAutoFit/>
          </a:bodyPr>
          <a:lstStyle/>
          <a:p>
            <a:pPr algn="just"/>
            <a:r>
              <a:rPr lang="id-ID" sz="1600" dirty="0">
                <a:latin typeface="Quire Sans Light" panose="020B0302040400020003" pitchFamily="34" charset="0"/>
              </a:rPr>
              <a:t>Ada beberapa kebijakan yang dikeluarkan pemerintah untuk menanggulangi kemiskinan di Indonesia. Salah satunya dilakukan dengan menetapkan perlindungan sosial antara lain sebagai berikut.</a:t>
            </a:r>
          </a:p>
          <a:p>
            <a:pPr marL="342900" indent="-342900" algn="just">
              <a:buFont typeface="+mj-lt"/>
              <a:buAutoNum type="alphaLcPeriod"/>
            </a:pPr>
            <a:r>
              <a:rPr lang="id-ID" sz="1600" dirty="0">
                <a:latin typeface="Quire Sans Light" panose="020B0302040400020003" pitchFamily="34" charset="0"/>
              </a:rPr>
              <a:t>Program Simpanan Keluarga Sejahtera.</a:t>
            </a:r>
          </a:p>
          <a:p>
            <a:pPr marL="342900" indent="-342900" algn="just">
              <a:buFont typeface="+mj-lt"/>
              <a:buAutoNum type="alphaLcPeriod"/>
            </a:pPr>
            <a:r>
              <a:rPr lang="id-ID" sz="1600" dirty="0">
                <a:latin typeface="Quire Sans Light" panose="020B0302040400020003" pitchFamily="34" charset="0"/>
              </a:rPr>
              <a:t>Program Indonesia Pintar.</a:t>
            </a:r>
          </a:p>
          <a:p>
            <a:pPr marL="342900" indent="-342900" algn="just">
              <a:buFont typeface="+mj-lt"/>
              <a:buAutoNum type="alphaLcPeriod"/>
            </a:pPr>
            <a:r>
              <a:rPr lang="id-ID" sz="1600" dirty="0">
                <a:latin typeface="Quire Sans Light" panose="020B0302040400020003" pitchFamily="34" charset="0"/>
              </a:rPr>
              <a:t>Program Indonesia Sehat.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pic>
        <p:nvPicPr>
          <p:cNvPr id="12" name="Picture 11" descr="A cartoon of a person surrounded by hands pointing at her&#10;&#10;Description automatically generated with medium confidence">
            <a:extLst>
              <a:ext uri="{FF2B5EF4-FFF2-40B4-BE49-F238E27FC236}">
                <a16:creationId xmlns:a16="http://schemas.microsoft.com/office/drawing/2014/main" id="{43DD7E68-8279-5A85-148B-0598C595A00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1622" y="1746723"/>
            <a:ext cx="4563156" cy="4563156"/>
          </a:xfrm>
          <a:prstGeom prst="rect">
            <a:avLst/>
          </a:prstGeom>
        </p:spPr>
      </p:pic>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8D25653E-DF4E-7AE5-143E-8C448E2CCBBB}"/>
              </a:ext>
            </a:extLst>
          </p:cNvPr>
          <p:cNvSpPr/>
          <p:nvPr/>
        </p:nvSpPr>
        <p:spPr>
          <a:xfrm>
            <a:off x="622302" y="421862"/>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F85E5D43-9390-1D7B-5981-1D11A285ED0A}"/>
              </a:ext>
            </a:extLst>
          </p:cNvPr>
          <p:cNvSpPr txBox="1"/>
          <p:nvPr/>
        </p:nvSpPr>
        <p:spPr>
          <a:xfrm>
            <a:off x="1422400" y="558664"/>
            <a:ext cx="6194880" cy="461665"/>
          </a:xfrm>
          <a:prstGeom prst="rect">
            <a:avLst/>
          </a:prstGeom>
          <a:noFill/>
        </p:spPr>
        <p:txBody>
          <a:bodyPr wrap="square" rtlCol="0">
            <a:spAutoFit/>
          </a:bodyPr>
          <a:lstStyle/>
          <a:p>
            <a:r>
              <a:rPr lang="id-ID" sz="2400" b="1" dirty="0">
                <a:solidFill>
                  <a:schemeClr val="accent2">
                    <a:lumMod val="75000"/>
                  </a:schemeClr>
                </a:solidFill>
                <a:latin typeface="Eras Demi ITC" panose="020B0602030504020804" pitchFamily="34" charset="77"/>
              </a:rPr>
              <a:t>Intoleransi sebagai Masalah Sosial</a:t>
            </a:r>
          </a:p>
        </p:txBody>
      </p:sp>
      <p:sp>
        <p:nvSpPr>
          <p:cNvPr id="14" name="TextBox 13">
            <a:extLst>
              <a:ext uri="{FF2B5EF4-FFF2-40B4-BE49-F238E27FC236}">
                <a16:creationId xmlns:a16="http://schemas.microsoft.com/office/drawing/2014/main" id="{2955A7E0-F3E4-8C64-8D3F-23B3B2BE0BE1}"/>
              </a:ext>
            </a:extLst>
          </p:cNvPr>
          <p:cNvSpPr txBox="1"/>
          <p:nvPr/>
        </p:nvSpPr>
        <p:spPr>
          <a:xfrm>
            <a:off x="5451675" y="1943978"/>
            <a:ext cx="5868365" cy="2970044"/>
          </a:xfrm>
          <a:prstGeom prst="rect">
            <a:avLst/>
          </a:prstGeom>
          <a:noFill/>
        </p:spPr>
        <p:txBody>
          <a:bodyPr wrap="square" rtlCol="0">
            <a:spAutoFit/>
          </a:bodyPr>
          <a:lstStyle/>
          <a:p>
            <a:pPr algn="just"/>
            <a:r>
              <a:rPr lang="id-ID" sz="1700" dirty="0">
                <a:latin typeface="Quire Sans Light" panose="020B0302040400020003" pitchFamily="34" charset="0"/>
              </a:rPr>
              <a:t>Intoleransi mengacu pada padangan yang mengabaikan atau tidak menghargai seluruh nilai yang ada di luar nilai diri atau kelompoknya. Umumnya, intoleransi berupa tindakan-tindakan yang menolak orang-orang yang dianggap atau dipandang berbeda dari diri atau kelompoknya, seperti penghindaran, ucapan kebencian, penyingkiran atau peminggiran, diskriminasi, bahkan tindakan kekerasan. </a:t>
            </a:r>
          </a:p>
          <a:p>
            <a:pPr algn="just"/>
            <a:r>
              <a:rPr lang="id-ID" sz="1700" dirty="0">
                <a:latin typeface="Quire Sans Light" panose="020B0302040400020003" pitchFamily="34" charset="0"/>
              </a:rPr>
              <a:t>Sikap intoleran juga berkaitan dengan pandangan primordialisme dan etnosentrisme. Kedua pandangan tersebut dapat memicu munculnya sikap intoleran yang pada akhirnya dapat memicu konflik di masyarakat.</a:t>
            </a:r>
          </a:p>
        </p:txBody>
      </p:sp>
    </p:spTree>
    <p:extLst>
      <p:ext uri="{BB962C8B-B14F-4D97-AF65-F5344CB8AC3E}">
        <p14:creationId xmlns:p14="http://schemas.microsoft.com/office/powerpoint/2010/main" val="1024781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a:extLst>
              <a:ext uri="{FF2B5EF4-FFF2-40B4-BE49-F238E27FC236}">
                <a16:creationId xmlns:a16="http://schemas.microsoft.com/office/drawing/2014/main" id="{0B4AE237-7254-5D17-C881-FF6BB53EAEBA}"/>
              </a:ext>
            </a:extLst>
          </p:cNvPr>
          <p:cNvSpPr/>
          <p:nvPr/>
        </p:nvSpPr>
        <p:spPr>
          <a:xfrm>
            <a:off x="7063740" y="1606008"/>
            <a:ext cx="3863340" cy="418590"/>
          </a:xfrm>
          <a:prstGeom prst="roundRect">
            <a:avLst>
              <a:gd name="adj" fmla="val 5000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d-ID" sz="1600" b="1" dirty="0">
                <a:solidFill>
                  <a:schemeClr val="tx2">
                    <a:lumMod val="50000"/>
                  </a:schemeClr>
                </a:solidFill>
                <a:latin typeface="Hiragino Kaku Gothic StdN W8" panose="020B0800000000000000" pitchFamily="34" charset="-128"/>
                <a:ea typeface="Hiragino Kaku Gothic StdN W8" panose="020B0800000000000000" pitchFamily="34" charset="-128"/>
              </a:rPr>
              <a:t>Tujuan Pembelajaran</a:t>
            </a:r>
          </a:p>
        </p:txBody>
      </p:sp>
      <p:grpSp>
        <p:nvGrpSpPr>
          <p:cNvPr id="2" name="Group 1">
            <a:extLst>
              <a:ext uri="{FF2B5EF4-FFF2-40B4-BE49-F238E27FC236}">
                <a16:creationId xmlns:a16="http://schemas.microsoft.com/office/drawing/2014/main" id="{E746B759-E8A6-E50F-BC9A-F9606F0D59FA}"/>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9A2EE464-FE3E-4A67-5FD5-25FC1E84D1A3}"/>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A1F1634-A2D7-2C8E-EF51-6261F9049DC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964D7C3A-F422-15C2-FBB3-AA31727D396D}"/>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997859C9-1506-EC2A-5D63-F96DF3C15D6A}"/>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BAA5531D-6513-3ACF-C82F-13D3129DA32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64BEBDD-5918-85A4-6B5F-A608F59BCB68}"/>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grpSp>
        <p:nvGrpSpPr>
          <p:cNvPr id="9" name="Google Shape;664;p40">
            <a:extLst>
              <a:ext uri="{FF2B5EF4-FFF2-40B4-BE49-F238E27FC236}">
                <a16:creationId xmlns:a16="http://schemas.microsoft.com/office/drawing/2014/main" id="{0E356E4C-B4A1-92B0-94E6-38661F4AE738}"/>
              </a:ext>
            </a:extLst>
          </p:cNvPr>
          <p:cNvGrpSpPr/>
          <p:nvPr/>
        </p:nvGrpSpPr>
        <p:grpSpPr>
          <a:xfrm>
            <a:off x="442812" y="338125"/>
            <a:ext cx="979588" cy="979588"/>
            <a:chOff x="3796125" y="-35750"/>
            <a:chExt cx="773400" cy="773400"/>
          </a:xfrm>
        </p:grpSpPr>
        <p:sp>
          <p:nvSpPr>
            <p:cNvPr id="10" name="Google Shape;665;p40">
              <a:extLst>
                <a:ext uri="{FF2B5EF4-FFF2-40B4-BE49-F238E27FC236}">
                  <a16:creationId xmlns:a16="http://schemas.microsoft.com/office/drawing/2014/main" id="{C9F72850-EC2D-58A5-34AB-86D01B23F855}"/>
                </a:ext>
              </a:extLst>
            </p:cNvPr>
            <p:cNvSpPr/>
            <p:nvPr/>
          </p:nvSpPr>
          <p:spPr>
            <a:xfrm>
              <a:off x="3796125" y="-35750"/>
              <a:ext cx="773400" cy="77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dirty="0"/>
            </a:p>
          </p:txBody>
        </p:sp>
        <p:sp>
          <p:nvSpPr>
            <p:cNvPr id="11" name="Google Shape;666;p40">
              <a:extLst>
                <a:ext uri="{FF2B5EF4-FFF2-40B4-BE49-F238E27FC236}">
                  <a16:creationId xmlns:a16="http://schemas.microsoft.com/office/drawing/2014/main" id="{113EE407-3A83-F4E6-AA7F-16935F234B78}"/>
                </a:ext>
              </a:extLst>
            </p:cNvPr>
            <p:cNvSpPr/>
            <p:nvPr/>
          </p:nvSpPr>
          <p:spPr>
            <a:xfrm rot="301067">
              <a:off x="3918082" y="92788"/>
              <a:ext cx="257035" cy="222951"/>
            </a:xfrm>
            <a:custGeom>
              <a:avLst/>
              <a:gdLst/>
              <a:ahLst/>
              <a:cxnLst/>
              <a:rect l="l" t="t" r="r" b="b"/>
              <a:pathLst>
                <a:path w="2835" h="2459" extrusionOk="0">
                  <a:moveTo>
                    <a:pt x="1758" y="1"/>
                  </a:moveTo>
                  <a:cubicBezTo>
                    <a:pt x="1525" y="1"/>
                    <a:pt x="1293" y="53"/>
                    <a:pt x="1084" y="154"/>
                  </a:cubicBezTo>
                  <a:cubicBezTo>
                    <a:pt x="572" y="381"/>
                    <a:pt x="203" y="857"/>
                    <a:pt x="72" y="1393"/>
                  </a:cubicBezTo>
                  <a:cubicBezTo>
                    <a:pt x="13" y="1631"/>
                    <a:pt x="1" y="1881"/>
                    <a:pt x="108" y="2107"/>
                  </a:cubicBezTo>
                  <a:cubicBezTo>
                    <a:pt x="246" y="2330"/>
                    <a:pt x="507" y="2458"/>
                    <a:pt x="773" y="2458"/>
                  </a:cubicBezTo>
                  <a:cubicBezTo>
                    <a:pt x="805" y="2458"/>
                    <a:pt x="838" y="2456"/>
                    <a:pt x="870" y="2452"/>
                  </a:cubicBezTo>
                  <a:cubicBezTo>
                    <a:pt x="1168" y="2440"/>
                    <a:pt x="1441" y="2297"/>
                    <a:pt x="1691" y="2131"/>
                  </a:cubicBezTo>
                  <a:cubicBezTo>
                    <a:pt x="2299" y="1714"/>
                    <a:pt x="2834" y="1000"/>
                    <a:pt x="2644" y="285"/>
                  </a:cubicBezTo>
                  <a:cubicBezTo>
                    <a:pt x="2385" y="94"/>
                    <a:pt x="2071" y="1"/>
                    <a:pt x="17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extBox 11">
            <a:extLst>
              <a:ext uri="{FF2B5EF4-FFF2-40B4-BE49-F238E27FC236}">
                <a16:creationId xmlns:a16="http://schemas.microsoft.com/office/drawing/2014/main" id="{1DF111E0-9441-4365-BBF9-1EBF7398AD18}"/>
              </a:ext>
            </a:extLst>
          </p:cNvPr>
          <p:cNvSpPr txBox="1"/>
          <p:nvPr/>
        </p:nvSpPr>
        <p:spPr>
          <a:xfrm>
            <a:off x="456769" y="446893"/>
            <a:ext cx="965631" cy="830997"/>
          </a:xfrm>
          <a:prstGeom prst="rect">
            <a:avLst/>
          </a:prstGeom>
          <a:noFill/>
        </p:spPr>
        <p:txBody>
          <a:bodyPr wrap="square" rtlCol="0">
            <a:spAutoFit/>
          </a:bodyPr>
          <a:lstStyle/>
          <a:p>
            <a:pPr algn="ctr"/>
            <a:r>
              <a:rPr lang="en-US" sz="2400" b="1" dirty="0">
                <a:solidFill>
                  <a:schemeClr val="bg1"/>
                </a:solidFill>
                <a:latin typeface="Cooper Black" panose="0208090404030B020404" pitchFamily="18" charset="77"/>
                <a:ea typeface="Hiragino Kaku Gothic StdN W8" panose="020B0800000000000000" pitchFamily="34" charset="-128"/>
              </a:rPr>
              <a:t>Bab </a:t>
            </a:r>
          </a:p>
          <a:p>
            <a:pPr algn="ctr"/>
            <a:r>
              <a:rPr lang="en-US" sz="2400" b="1" dirty="0">
                <a:solidFill>
                  <a:schemeClr val="bg1"/>
                </a:solidFill>
                <a:latin typeface="Cooper Black" panose="0208090404030B020404" pitchFamily="18" charset="77"/>
                <a:ea typeface="Hiragino Kaku Gothic StdN W8" panose="020B0800000000000000" pitchFamily="34" charset="-128"/>
              </a:rPr>
              <a:t>2</a:t>
            </a:r>
          </a:p>
        </p:txBody>
      </p:sp>
      <p:sp>
        <p:nvSpPr>
          <p:cNvPr id="13" name="TextBox 12">
            <a:extLst>
              <a:ext uri="{FF2B5EF4-FFF2-40B4-BE49-F238E27FC236}">
                <a16:creationId xmlns:a16="http://schemas.microsoft.com/office/drawing/2014/main" id="{026D8D06-2231-5A1B-AF55-46B74C646421}"/>
              </a:ext>
            </a:extLst>
          </p:cNvPr>
          <p:cNvSpPr txBox="1"/>
          <p:nvPr/>
        </p:nvSpPr>
        <p:spPr>
          <a:xfrm>
            <a:off x="1508847" y="385339"/>
            <a:ext cx="6320703" cy="954107"/>
          </a:xfrm>
          <a:prstGeom prst="rect">
            <a:avLst/>
          </a:prstGeom>
          <a:noFill/>
        </p:spPr>
        <p:txBody>
          <a:bodyPr wrap="square" rtlCol="0">
            <a:spAutoFit/>
          </a:bodyPr>
          <a:lstStyle/>
          <a:p>
            <a:r>
              <a:rPr lang="id-ID" sz="2800" dirty="0">
                <a:solidFill>
                  <a:schemeClr val="accent1">
                    <a:lumMod val="50000"/>
                  </a:schemeClr>
                </a:solidFill>
                <a:latin typeface="Cooper Black" panose="0208090404030B020404" pitchFamily="18" charset="77"/>
              </a:rPr>
              <a:t>Permasalahan Sosial Akibat Pengelompokan Sosial</a:t>
            </a:r>
          </a:p>
        </p:txBody>
      </p:sp>
      <p:sp>
        <p:nvSpPr>
          <p:cNvPr id="17" name="Rectangle 16">
            <a:extLst>
              <a:ext uri="{FF2B5EF4-FFF2-40B4-BE49-F238E27FC236}">
                <a16:creationId xmlns:a16="http://schemas.microsoft.com/office/drawing/2014/main" id="{2F14E909-58F0-6854-B903-0F4E1A665842}"/>
              </a:ext>
            </a:extLst>
          </p:cNvPr>
          <p:cNvSpPr/>
          <p:nvPr/>
        </p:nvSpPr>
        <p:spPr>
          <a:xfrm>
            <a:off x="6663690" y="2308860"/>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400" dirty="0"/>
          </a:p>
        </p:txBody>
      </p:sp>
      <p:sp>
        <p:nvSpPr>
          <p:cNvPr id="18" name="Oval 17">
            <a:extLst>
              <a:ext uri="{FF2B5EF4-FFF2-40B4-BE49-F238E27FC236}">
                <a16:creationId xmlns:a16="http://schemas.microsoft.com/office/drawing/2014/main" id="{31F80407-B1A9-E2F1-6F39-7B4735A82997}"/>
              </a:ext>
            </a:extLst>
          </p:cNvPr>
          <p:cNvSpPr/>
          <p:nvPr/>
        </p:nvSpPr>
        <p:spPr>
          <a:xfrm>
            <a:off x="6355080" y="2270250"/>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1.</a:t>
            </a:r>
          </a:p>
        </p:txBody>
      </p:sp>
      <p:sp>
        <p:nvSpPr>
          <p:cNvPr id="19" name="Rectangle 18">
            <a:extLst>
              <a:ext uri="{FF2B5EF4-FFF2-40B4-BE49-F238E27FC236}">
                <a16:creationId xmlns:a16="http://schemas.microsoft.com/office/drawing/2014/main" id="{3B921EFF-3325-112A-FA23-9DC0F04049CB}"/>
              </a:ext>
            </a:extLst>
          </p:cNvPr>
          <p:cNvSpPr/>
          <p:nvPr/>
        </p:nvSpPr>
        <p:spPr>
          <a:xfrm>
            <a:off x="6663690" y="3000375"/>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a:extLst>
              <a:ext uri="{FF2B5EF4-FFF2-40B4-BE49-F238E27FC236}">
                <a16:creationId xmlns:a16="http://schemas.microsoft.com/office/drawing/2014/main" id="{39665678-FC5A-7977-2967-AA456F8D2A47}"/>
              </a:ext>
            </a:extLst>
          </p:cNvPr>
          <p:cNvSpPr/>
          <p:nvPr/>
        </p:nvSpPr>
        <p:spPr>
          <a:xfrm>
            <a:off x="6355080" y="2954877"/>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2.</a:t>
            </a:r>
          </a:p>
        </p:txBody>
      </p:sp>
      <p:sp>
        <p:nvSpPr>
          <p:cNvPr id="21" name="Rectangle 20">
            <a:extLst>
              <a:ext uri="{FF2B5EF4-FFF2-40B4-BE49-F238E27FC236}">
                <a16:creationId xmlns:a16="http://schemas.microsoft.com/office/drawing/2014/main" id="{288CD09A-CB1E-9C40-C3F9-591B9FA8213B}"/>
              </a:ext>
            </a:extLst>
          </p:cNvPr>
          <p:cNvSpPr/>
          <p:nvPr/>
        </p:nvSpPr>
        <p:spPr>
          <a:xfrm>
            <a:off x="6663690" y="3731895"/>
            <a:ext cx="5528309"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8B844068-2FF3-9033-6EF3-39D22A455B56}"/>
              </a:ext>
            </a:extLst>
          </p:cNvPr>
          <p:cNvSpPr/>
          <p:nvPr/>
        </p:nvSpPr>
        <p:spPr>
          <a:xfrm>
            <a:off x="6355080" y="3685002"/>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3.</a:t>
            </a:r>
          </a:p>
        </p:txBody>
      </p:sp>
      <p:sp>
        <p:nvSpPr>
          <p:cNvPr id="23" name="Rectangle 22">
            <a:extLst>
              <a:ext uri="{FF2B5EF4-FFF2-40B4-BE49-F238E27FC236}">
                <a16:creationId xmlns:a16="http://schemas.microsoft.com/office/drawing/2014/main" id="{D44F5BCA-5850-070E-C83D-3C368E386908}"/>
              </a:ext>
            </a:extLst>
          </p:cNvPr>
          <p:cNvSpPr/>
          <p:nvPr/>
        </p:nvSpPr>
        <p:spPr>
          <a:xfrm>
            <a:off x="6663690" y="4461724"/>
            <a:ext cx="552831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a:extLst>
              <a:ext uri="{FF2B5EF4-FFF2-40B4-BE49-F238E27FC236}">
                <a16:creationId xmlns:a16="http://schemas.microsoft.com/office/drawing/2014/main" id="{11F577F3-E2D7-7F4A-6958-7A5E9B332C2D}"/>
              </a:ext>
            </a:extLst>
          </p:cNvPr>
          <p:cNvSpPr/>
          <p:nvPr/>
        </p:nvSpPr>
        <p:spPr>
          <a:xfrm>
            <a:off x="6355080" y="4415127"/>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4.</a:t>
            </a:r>
          </a:p>
        </p:txBody>
      </p:sp>
      <p:sp>
        <p:nvSpPr>
          <p:cNvPr id="25" name="Rectangle 24">
            <a:extLst>
              <a:ext uri="{FF2B5EF4-FFF2-40B4-BE49-F238E27FC236}">
                <a16:creationId xmlns:a16="http://schemas.microsoft.com/office/drawing/2014/main" id="{0C980AFD-8C9D-EF5E-136A-49E0E7BA7E1C}"/>
              </a:ext>
            </a:extLst>
          </p:cNvPr>
          <p:cNvSpPr/>
          <p:nvPr/>
        </p:nvSpPr>
        <p:spPr>
          <a:xfrm>
            <a:off x="6663690" y="5191553"/>
            <a:ext cx="5528309"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a:extLst>
              <a:ext uri="{FF2B5EF4-FFF2-40B4-BE49-F238E27FC236}">
                <a16:creationId xmlns:a16="http://schemas.microsoft.com/office/drawing/2014/main" id="{57AE92E6-C340-594E-AC74-BD0D822CE3CA}"/>
              </a:ext>
            </a:extLst>
          </p:cNvPr>
          <p:cNvSpPr/>
          <p:nvPr/>
        </p:nvSpPr>
        <p:spPr>
          <a:xfrm>
            <a:off x="6355080" y="5158436"/>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5.</a:t>
            </a:r>
          </a:p>
        </p:txBody>
      </p:sp>
      <p:sp>
        <p:nvSpPr>
          <p:cNvPr id="27" name="TextBox 26">
            <a:extLst>
              <a:ext uri="{FF2B5EF4-FFF2-40B4-BE49-F238E27FC236}">
                <a16:creationId xmlns:a16="http://schemas.microsoft.com/office/drawing/2014/main" id="{A7C687D4-2521-754A-4A8D-B9AEA9B27B7F}"/>
              </a:ext>
            </a:extLst>
          </p:cNvPr>
          <p:cNvSpPr txBox="1"/>
          <p:nvPr/>
        </p:nvSpPr>
        <p:spPr>
          <a:xfrm>
            <a:off x="7143750" y="1901886"/>
            <a:ext cx="4697730" cy="338554"/>
          </a:xfrm>
          <a:prstGeom prst="rect">
            <a:avLst/>
          </a:prstGeom>
          <a:noFill/>
        </p:spPr>
        <p:txBody>
          <a:bodyPr wrap="square" rtlCol="0">
            <a:spAutoFit/>
          </a:bodyPr>
          <a:lstStyle/>
          <a:p>
            <a:r>
              <a:rPr lang="id-ID" sz="1600" dirty="0">
                <a:latin typeface="Abadi" panose="020B0604020104020204" pitchFamily="34" charset="0"/>
                <a:ea typeface="Hiragino Kaku Gothic StdN W8" panose="020B0800000000000000" pitchFamily="34" charset="-128"/>
              </a:rPr>
              <a:t>Peserta didik diharapkan mampu:</a:t>
            </a:r>
          </a:p>
        </p:txBody>
      </p:sp>
      <p:sp>
        <p:nvSpPr>
          <p:cNvPr id="30" name="TextBox 29">
            <a:extLst>
              <a:ext uri="{FF2B5EF4-FFF2-40B4-BE49-F238E27FC236}">
                <a16:creationId xmlns:a16="http://schemas.microsoft.com/office/drawing/2014/main" id="{F81A459E-7A49-8550-0AAC-F534F94DD2A1}"/>
              </a:ext>
            </a:extLst>
          </p:cNvPr>
          <p:cNvSpPr txBox="1"/>
          <p:nvPr/>
        </p:nvSpPr>
        <p:spPr>
          <a:xfrm>
            <a:off x="7063740" y="2282552"/>
            <a:ext cx="512826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membedakan permasalahan sosial umum dengan permasalahan sosial akibat pengelompokan sosial;</a:t>
            </a:r>
          </a:p>
        </p:txBody>
      </p:sp>
      <p:sp>
        <p:nvSpPr>
          <p:cNvPr id="31" name="TextBox 30">
            <a:extLst>
              <a:ext uri="{FF2B5EF4-FFF2-40B4-BE49-F238E27FC236}">
                <a16:creationId xmlns:a16="http://schemas.microsoft.com/office/drawing/2014/main" id="{4CEE1455-8AF7-89C5-7FB1-38B22311EBB6}"/>
              </a:ext>
            </a:extLst>
          </p:cNvPr>
          <p:cNvSpPr txBox="1"/>
          <p:nvPr/>
        </p:nvSpPr>
        <p:spPr>
          <a:xfrm>
            <a:off x="7058025" y="3077065"/>
            <a:ext cx="5048250" cy="338554"/>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menjelaskan macam-macam permasalahan sosial;</a:t>
            </a:r>
          </a:p>
        </p:txBody>
      </p:sp>
      <p:sp>
        <p:nvSpPr>
          <p:cNvPr id="32" name="TextBox 31">
            <a:extLst>
              <a:ext uri="{FF2B5EF4-FFF2-40B4-BE49-F238E27FC236}">
                <a16:creationId xmlns:a16="http://schemas.microsoft.com/office/drawing/2014/main" id="{9A11EA2A-3F15-0832-785D-C4B303FBBBD0}"/>
              </a:ext>
            </a:extLst>
          </p:cNvPr>
          <p:cNvSpPr txBox="1"/>
          <p:nvPr/>
        </p:nvSpPr>
        <p:spPr>
          <a:xfrm>
            <a:off x="7058025" y="3690890"/>
            <a:ext cx="5133975"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merancang pemecahan permasalahan sosial akibat pengelompokan sosial;</a:t>
            </a:r>
          </a:p>
        </p:txBody>
      </p:sp>
      <p:sp>
        <p:nvSpPr>
          <p:cNvPr id="33" name="TextBox 32">
            <a:extLst>
              <a:ext uri="{FF2B5EF4-FFF2-40B4-BE49-F238E27FC236}">
                <a16:creationId xmlns:a16="http://schemas.microsoft.com/office/drawing/2014/main" id="{84D0CD47-63A0-9350-7AD8-E43FDFFCEC12}"/>
              </a:ext>
            </a:extLst>
          </p:cNvPr>
          <p:cNvSpPr txBox="1"/>
          <p:nvPr/>
        </p:nvSpPr>
        <p:spPr>
          <a:xfrm>
            <a:off x="7058025" y="4409289"/>
            <a:ext cx="504825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menghimpun informasi macam-macam permasalahan akibat </a:t>
            </a:r>
            <a:r>
              <a:rPr lang="id-ID" sz="1600">
                <a:solidFill>
                  <a:schemeClr val="bg1"/>
                </a:solidFill>
                <a:latin typeface="Quire Sans" panose="020B0502040400020003" pitchFamily="34" charset="0"/>
                <a:cs typeface="Quire Sans" panose="020B0502040400020003" pitchFamily="34" charset="0"/>
              </a:rPr>
              <a:t>pengelompokan sosial; dan</a:t>
            </a:r>
            <a:endParaRPr lang="id-ID" sz="1600" dirty="0">
              <a:solidFill>
                <a:schemeClr val="bg1"/>
              </a:solidFill>
              <a:latin typeface="Quire Sans" panose="020B0502040400020003" pitchFamily="34" charset="0"/>
              <a:cs typeface="Quire Sans" panose="020B0502040400020003" pitchFamily="34" charset="0"/>
            </a:endParaRPr>
          </a:p>
        </p:txBody>
      </p:sp>
      <p:sp>
        <p:nvSpPr>
          <p:cNvPr id="34" name="TextBox 33">
            <a:extLst>
              <a:ext uri="{FF2B5EF4-FFF2-40B4-BE49-F238E27FC236}">
                <a16:creationId xmlns:a16="http://schemas.microsoft.com/office/drawing/2014/main" id="{364B6030-C5AA-7A85-6AF0-B0114985D286}"/>
              </a:ext>
            </a:extLst>
          </p:cNvPr>
          <p:cNvSpPr txBox="1"/>
          <p:nvPr/>
        </p:nvSpPr>
        <p:spPr>
          <a:xfrm>
            <a:off x="7086599" y="5150183"/>
            <a:ext cx="5048250" cy="584775"/>
          </a:xfrm>
          <a:prstGeom prst="rect">
            <a:avLst/>
          </a:prstGeom>
          <a:noFill/>
        </p:spPr>
        <p:txBody>
          <a:bodyPr wrap="square" rtlCol="0">
            <a:spAutoFit/>
          </a:bodyPr>
          <a:lstStyle/>
          <a:p>
            <a:pPr algn="just"/>
            <a:r>
              <a:rPr lang="id-ID" sz="1600" dirty="0">
                <a:solidFill>
                  <a:schemeClr val="bg1"/>
                </a:solidFill>
                <a:latin typeface="Quire Sans" panose="020B0502040400020003" pitchFamily="34" charset="0"/>
                <a:cs typeface="Quire Sans" panose="020B0502040400020003" pitchFamily="34" charset="0"/>
              </a:rPr>
              <a:t>mengomunikasikan pemecahan permasalahan akibat pengelompokan sosial.</a:t>
            </a:r>
          </a:p>
        </p:txBody>
      </p:sp>
      <p:pic>
        <p:nvPicPr>
          <p:cNvPr id="14" name="Picture 13">
            <a:extLst>
              <a:ext uri="{FF2B5EF4-FFF2-40B4-BE49-F238E27FC236}">
                <a16:creationId xmlns:a16="http://schemas.microsoft.com/office/drawing/2014/main" id="{6AD5BAF3-2FC2-6CEE-53DA-00368BC6423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0992" y="1697791"/>
            <a:ext cx="5514057" cy="3680033"/>
          </a:xfrm>
          <a:prstGeom prst="snip2DiagRect">
            <a:avLst>
              <a:gd name="adj1" fmla="val 6856"/>
              <a:gd name="adj2" fmla="val 21811"/>
            </a:avLst>
          </a:prstGeom>
        </p:spPr>
      </p:pic>
    </p:spTree>
    <p:extLst>
      <p:ext uri="{BB962C8B-B14F-4D97-AF65-F5344CB8AC3E}">
        <p14:creationId xmlns:p14="http://schemas.microsoft.com/office/powerpoint/2010/main" val="836208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8A9CFFBE-278D-5D3D-D784-AB80639A65F7}"/>
              </a:ext>
            </a:extLst>
          </p:cNvPr>
          <p:cNvSpPr/>
          <p:nvPr/>
        </p:nvSpPr>
        <p:spPr>
          <a:xfrm>
            <a:off x="622302" y="421862"/>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5.</a:t>
            </a:r>
          </a:p>
        </p:txBody>
      </p:sp>
      <p:sp>
        <p:nvSpPr>
          <p:cNvPr id="10" name="TextBox 9">
            <a:extLst>
              <a:ext uri="{FF2B5EF4-FFF2-40B4-BE49-F238E27FC236}">
                <a16:creationId xmlns:a16="http://schemas.microsoft.com/office/drawing/2014/main" id="{BD08755A-4701-4C01-396B-9F05ACE16D1F}"/>
              </a:ext>
            </a:extLst>
          </p:cNvPr>
          <p:cNvSpPr txBox="1"/>
          <p:nvPr/>
        </p:nvSpPr>
        <p:spPr>
          <a:xfrm>
            <a:off x="1422400" y="558664"/>
            <a:ext cx="8230886" cy="430887"/>
          </a:xfrm>
          <a:prstGeom prst="rect">
            <a:avLst/>
          </a:prstGeom>
          <a:noFill/>
        </p:spPr>
        <p:txBody>
          <a:bodyPr wrap="square" rtlCol="0">
            <a:spAutoFit/>
          </a:bodyPr>
          <a:lstStyle/>
          <a:p>
            <a:r>
              <a:rPr lang="id-ID" sz="2200" b="1" dirty="0">
                <a:solidFill>
                  <a:schemeClr val="accent2">
                    <a:lumMod val="75000"/>
                  </a:schemeClr>
                </a:solidFill>
                <a:latin typeface="Eras Demi ITC" panose="020B0602030504020804" pitchFamily="34" charset="77"/>
              </a:rPr>
              <a:t>Korupsi, Kolusi, dan Nepotisme sebagai Masalah Sosial</a:t>
            </a:r>
          </a:p>
        </p:txBody>
      </p:sp>
      <p:sp>
        <p:nvSpPr>
          <p:cNvPr id="15" name="Rounded Rectangle 14">
            <a:extLst>
              <a:ext uri="{FF2B5EF4-FFF2-40B4-BE49-F238E27FC236}">
                <a16:creationId xmlns:a16="http://schemas.microsoft.com/office/drawing/2014/main" id="{C1CC0FFA-5D7B-9693-A053-25892972D34F}"/>
              </a:ext>
            </a:extLst>
          </p:cNvPr>
          <p:cNvSpPr/>
          <p:nvPr/>
        </p:nvSpPr>
        <p:spPr>
          <a:xfrm>
            <a:off x="1414836" y="1251616"/>
            <a:ext cx="2092397" cy="616945"/>
          </a:xfrm>
          <a:prstGeom prst="roundRect">
            <a:avLst>
              <a:gd name="adj" fmla="val 45238"/>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Rectangle 15">
            <a:extLst>
              <a:ext uri="{FF2B5EF4-FFF2-40B4-BE49-F238E27FC236}">
                <a16:creationId xmlns:a16="http://schemas.microsoft.com/office/drawing/2014/main" id="{A9910ECC-BC2F-0E20-5AF5-9421DDE53181}"/>
              </a:ext>
            </a:extLst>
          </p:cNvPr>
          <p:cNvSpPr/>
          <p:nvPr/>
        </p:nvSpPr>
        <p:spPr>
          <a:xfrm>
            <a:off x="1422400" y="1629837"/>
            <a:ext cx="9828192" cy="16528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7" name="TextBox 16">
            <a:extLst>
              <a:ext uri="{FF2B5EF4-FFF2-40B4-BE49-F238E27FC236}">
                <a16:creationId xmlns:a16="http://schemas.microsoft.com/office/drawing/2014/main" id="{47B7A28D-7E7F-FEFB-79BC-F59FF59972A6}"/>
              </a:ext>
            </a:extLst>
          </p:cNvPr>
          <p:cNvSpPr txBox="1"/>
          <p:nvPr/>
        </p:nvSpPr>
        <p:spPr>
          <a:xfrm>
            <a:off x="1345185" y="1285549"/>
            <a:ext cx="2210816" cy="338554"/>
          </a:xfrm>
          <a:prstGeom prst="rect">
            <a:avLst/>
          </a:prstGeom>
          <a:noFill/>
        </p:spPr>
        <p:txBody>
          <a:bodyPr wrap="square" rtlCol="0">
            <a:spAutoFit/>
          </a:bodyPr>
          <a:lstStyle/>
          <a:p>
            <a:pPr marL="342900" indent="-342900" algn="ctr">
              <a:buFont typeface="+mj-lt"/>
              <a:buAutoNum type="alphaLcPeriod"/>
            </a:pPr>
            <a:r>
              <a:rPr lang="id-ID" sz="1600" b="1" dirty="0">
                <a:solidFill>
                  <a:schemeClr val="bg2">
                    <a:lumMod val="10000"/>
                  </a:schemeClr>
                </a:solidFill>
                <a:latin typeface="Quire Sans" panose="020B0502040400020003" pitchFamily="34" charset="0"/>
                <a:cs typeface="Quire Sans" panose="020B0502040400020003" pitchFamily="34" charset="0"/>
              </a:rPr>
              <a:t>Korupsi</a:t>
            </a:r>
          </a:p>
        </p:txBody>
      </p:sp>
      <p:sp>
        <p:nvSpPr>
          <p:cNvPr id="18" name="TextBox 17">
            <a:extLst>
              <a:ext uri="{FF2B5EF4-FFF2-40B4-BE49-F238E27FC236}">
                <a16:creationId xmlns:a16="http://schemas.microsoft.com/office/drawing/2014/main" id="{AF06BF41-54FF-2946-B602-3714DD63C527}"/>
              </a:ext>
            </a:extLst>
          </p:cNvPr>
          <p:cNvSpPr txBox="1"/>
          <p:nvPr/>
        </p:nvSpPr>
        <p:spPr>
          <a:xfrm>
            <a:off x="1527858" y="1713053"/>
            <a:ext cx="9618562" cy="1569660"/>
          </a:xfrm>
          <a:prstGeom prst="rect">
            <a:avLst/>
          </a:prstGeom>
          <a:noFill/>
        </p:spPr>
        <p:txBody>
          <a:bodyPr wrap="square" rtlCol="0">
            <a:spAutoFit/>
          </a:bodyPr>
          <a:lstStyle/>
          <a:p>
            <a:pPr algn="just"/>
            <a:r>
              <a:rPr lang="id-ID" sz="1600" dirty="0">
                <a:latin typeface="Quire Sans Light" panose="020B0302040400020003" pitchFamily="34" charset="0"/>
              </a:rPr>
              <a:t>KBBI menjelaskan korupsi sebagai </a:t>
            </a:r>
            <a:r>
              <a:rPr lang="id-ID" sz="1600" dirty="0" err="1">
                <a:latin typeface="Quire Sans Light" panose="020B0302040400020003" pitchFamily="34" charset="0"/>
              </a:rPr>
              <a:t>penyelewenangan</a:t>
            </a:r>
            <a:r>
              <a:rPr lang="id-ID" sz="1600" dirty="0">
                <a:latin typeface="Quire Sans Light" panose="020B0302040400020003" pitchFamily="34" charset="0"/>
              </a:rPr>
              <a:t> atau penyalahgunaan uang negara (perusahaan, organisasi, yayasan, atau sebagainya) untuk keuntungan pribadi atau orang lain. Korupsi secara umum dipahami sebagai penyalahgunaan kekuasaan publik untuk kepentingan pribadi yang merugikan masyarakat umum dengan cara-cara yang bertentangan dengan hukum yang berlaku. Pola-pola korupsi yang umumnya terjadi antara lain konvensional, pemalsuan dokumen, komisi, upeti, nepotisme, perusahaan rekanan, dan pungutan liar. </a:t>
            </a:r>
          </a:p>
        </p:txBody>
      </p:sp>
      <p:sp>
        <p:nvSpPr>
          <p:cNvPr id="19" name="Rounded Rectangle 18">
            <a:extLst>
              <a:ext uri="{FF2B5EF4-FFF2-40B4-BE49-F238E27FC236}">
                <a16:creationId xmlns:a16="http://schemas.microsoft.com/office/drawing/2014/main" id="{42E4BE5C-8335-9050-00D6-EBE4650CC85C}"/>
              </a:ext>
            </a:extLst>
          </p:cNvPr>
          <p:cNvSpPr/>
          <p:nvPr/>
        </p:nvSpPr>
        <p:spPr>
          <a:xfrm>
            <a:off x="1438187" y="3508359"/>
            <a:ext cx="2092397" cy="616945"/>
          </a:xfrm>
          <a:prstGeom prst="roundRect">
            <a:avLst>
              <a:gd name="adj" fmla="val 45238"/>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Rectangle 19">
            <a:extLst>
              <a:ext uri="{FF2B5EF4-FFF2-40B4-BE49-F238E27FC236}">
                <a16:creationId xmlns:a16="http://schemas.microsoft.com/office/drawing/2014/main" id="{12C144D2-3638-BEF6-C8F5-29393C2FB000}"/>
              </a:ext>
            </a:extLst>
          </p:cNvPr>
          <p:cNvSpPr/>
          <p:nvPr/>
        </p:nvSpPr>
        <p:spPr>
          <a:xfrm>
            <a:off x="1445751" y="3886580"/>
            <a:ext cx="9828192" cy="14066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21" name="TextBox 20">
            <a:extLst>
              <a:ext uri="{FF2B5EF4-FFF2-40B4-BE49-F238E27FC236}">
                <a16:creationId xmlns:a16="http://schemas.microsoft.com/office/drawing/2014/main" id="{BF2C1B15-BD9B-4E7C-9E79-9BA41E293318}"/>
              </a:ext>
            </a:extLst>
          </p:cNvPr>
          <p:cNvSpPr txBox="1"/>
          <p:nvPr/>
        </p:nvSpPr>
        <p:spPr>
          <a:xfrm>
            <a:off x="1378977" y="3556369"/>
            <a:ext cx="2210816" cy="338554"/>
          </a:xfrm>
          <a:prstGeom prst="rect">
            <a:avLst/>
          </a:prstGeom>
          <a:noFill/>
        </p:spPr>
        <p:txBody>
          <a:bodyPr wrap="square" rtlCol="0">
            <a:spAutoFit/>
          </a:bodyPr>
          <a:lstStyle/>
          <a:p>
            <a:pPr marL="342900" indent="-342900" algn="ctr">
              <a:buFont typeface="+mj-lt"/>
              <a:buAutoNum type="alphaLcPeriod" startAt="2"/>
            </a:pPr>
            <a:r>
              <a:rPr lang="id-ID" sz="1600" b="1" dirty="0">
                <a:solidFill>
                  <a:schemeClr val="bg2">
                    <a:lumMod val="10000"/>
                  </a:schemeClr>
                </a:solidFill>
                <a:latin typeface="Quire Sans" panose="020B0502040400020003" pitchFamily="34" charset="0"/>
                <a:cs typeface="Quire Sans" panose="020B0502040400020003" pitchFamily="34" charset="0"/>
              </a:rPr>
              <a:t>Kolusi</a:t>
            </a:r>
          </a:p>
        </p:txBody>
      </p:sp>
      <p:sp>
        <p:nvSpPr>
          <p:cNvPr id="22" name="TextBox 21">
            <a:extLst>
              <a:ext uri="{FF2B5EF4-FFF2-40B4-BE49-F238E27FC236}">
                <a16:creationId xmlns:a16="http://schemas.microsoft.com/office/drawing/2014/main" id="{FDF8269B-243D-00EB-8D67-42BFC2C1553C}"/>
              </a:ext>
            </a:extLst>
          </p:cNvPr>
          <p:cNvSpPr txBox="1"/>
          <p:nvPr/>
        </p:nvSpPr>
        <p:spPr>
          <a:xfrm>
            <a:off x="1551209" y="3969796"/>
            <a:ext cx="9618562" cy="1323439"/>
          </a:xfrm>
          <a:prstGeom prst="rect">
            <a:avLst/>
          </a:prstGeom>
          <a:noFill/>
        </p:spPr>
        <p:txBody>
          <a:bodyPr wrap="square" rtlCol="0">
            <a:spAutoFit/>
          </a:bodyPr>
          <a:lstStyle/>
          <a:p>
            <a:pPr algn="just"/>
            <a:r>
              <a:rPr lang="id-ID" sz="1600" dirty="0">
                <a:latin typeface="Quire Sans Light" panose="020B0302040400020003" pitchFamily="34" charset="0"/>
              </a:rPr>
              <a:t>Kolusi adalah kerja sama rahasia untuk maksud tidak terpuji atau </a:t>
            </a:r>
            <a:r>
              <a:rPr lang="id-ID" sz="1600" dirty="0" err="1">
                <a:latin typeface="Quire Sans Light" panose="020B0302040400020003" pitchFamily="34" charset="0"/>
              </a:rPr>
              <a:t>persengkongkolan</a:t>
            </a:r>
            <a:r>
              <a:rPr lang="id-ID" sz="1600" dirty="0">
                <a:latin typeface="Quire Sans Light" panose="020B0302040400020003" pitchFamily="34" charset="0"/>
              </a:rPr>
              <a:t>. Kerja sama tersebit umumnya menyimpang dari prosedur yang berlaku dan dilakukan dengan tujuan untuk meraup keuntungan serta merugikan orang lain. Kolusi juga sering kali berkaitan dengan gratifikasi (pemberian uang, barang, rabat, komisi, pinjaman tanpa bunga, tiket perjalanan, fasilitas penginapan, perjalanan wisata, pengobatan, dan fasilitas lainnya).</a:t>
            </a:r>
          </a:p>
        </p:txBody>
      </p:sp>
    </p:spTree>
    <p:extLst>
      <p:ext uri="{BB962C8B-B14F-4D97-AF65-F5344CB8AC3E}">
        <p14:creationId xmlns:p14="http://schemas.microsoft.com/office/powerpoint/2010/main" val="34164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9D4F46C-5160-4FEC-5D70-88BB93691C15}"/>
              </a:ext>
            </a:extLst>
          </p:cNvPr>
          <p:cNvSpPr/>
          <p:nvPr/>
        </p:nvSpPr>
        <p:spPr>
          <a:xfrm>
            <a:off x="1422400" y="3612151"/>
            <a:ext cx="9828192" cy="22099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8A9CFFBE-278D-5D3D-D784-AB80639A65F7}"/>
              </a:ext>
            </a:extLst>
          </p:cNvPr>
          <p:cNvSpPr/>
          <p:nvPr/>
        </p:nvSpPr>
        <p:spPr>
          <a:xfrm>
            <a:off x="622302" y="421862"/>
            <a:ext cx="685800" cy="642937"/>
          </a:xfrm>
          <a:prstGeom prst="roundRect">
            <a:avLst/>
          </a:prstGeom>
          <a:solidFill>
            <a:srgbClr val="FF6F00">
              <a:alpha val="71373"/>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5.</a:t>
            </a:r>
          </a:p>
        </p:txBody>
      </p:sp>
      <p:sp>
        <p:nvSpPr>
          <p:cNvPr id="10" name="TextBox 9">
            <a:extLst>
              <a:ext uri="{FF2B5EF4-FFF2-40B4-BE49-F238E27FC236}">
                <a16:creationId xmlns:a16="http://schemas.microsoft.com/office/drawing/2014/main" id="{BD08755A-4701-4C01-396B-9F05ACE16D1F}"/>
              </a:ext>
            </a:extLst>
          </p:cNvPr>
          <p:cNvSpPr txBox="1"/>
          <p:nvPr/>
        </p:nvSpPr>
        <p:spPr>
          <a:xfrm>
            <a:off x="1422400" y="558664"/>
            <a:ext cx="8230886" cy="430887"/>
          </a:xfrm>
          <a:prstGeom prst="rect">
            <a:avLst/>
          </a:prstGeom>
          <a:noFill/>
        </p:spPr>
        <p:txBody>
          <a:bodyPr wrap="square" rtlCol="0">
            <a:spAutoFit/>
          </a:bodyPr>
          <a:lstStyle/>
          <a:p>
            <a:r>
              <a:rPr lang="id-ID" sz="2200" b="1" dirty="0">
                <a:solidFill>
                  <a:schemeClr val="accent2">
                    <a:lumMod val="75000"/>
                  </a:schemeClr>
                </a:solidFill>
                <a:latin typeface="Eras Demi ITC" panose="020B0602030504020804" pitchFamily="34" charset="77"/>
              </a:rPr>
              <a:t>Korupsi, Kolusi, dan Nepotisme sebagai Masalah Sosial</a:t>
            </a:r>
          </a:p>
        </p:txBody>
      </p:sp>
      <p:sp>
        <p:nvSpPr>
          <p:cNvPr id="15" name="Rounded Rectangle 14">
            <a:extLst>
              <a:ext uri="{FF2B5EF4-FFF2-40B4-BE49-F238E27FC236}">
                <a16:creationId xmlns:a16="http://schemas.microsoft.com/office/drawing/2014/main" id="{C1CC0FFA-5D7B-9693-A053-25892972D34F}"/>
              </a:ext>
            </a:extLst>
          </p:cNvPr>
          <p:cNvSpPr/>
          <p:nvPr/>
        </p:nvSpPr>
        <p:spPr>
          <a:xfrm>
            <a:off x="1414836" y="1251616"/>
            <a:ext cx="2092397" cy="616945"/>
          </a:xfrm>
          <a:prstGeom prst="roundRect">
            <a:avLst>
              <a:gd name="adj" fmla="val 45238"/>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Rectangle 15">
            <a:extLst>
              <a:ext uri="{FF2B5EF4-FFF2-40B4-BE49-F238E27FC236}">
                <a16:creationId xmlns:a16="http://schemas.microsoft.com/office/drawing/2014/main" id="{A9910ECC-BC2F-0E20-5AF5-9421DDE53181}"/>
              </a:ext>
            </a:extLst>
          </p:cNvPr>
          <p:cNvSpPr/>
          <p:nvPr/>
        </p:nvSpPr>
        <p:spPr>
          <a:xfrm>
            <a:off x="1422400" y="1629837"/>
            <a:ext cx="9828192" cy="18990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7" name="TextBox 16">
            <a:extLst>
              <a:ext uri="{FF2B5EF4-FFF2-40B4-BE49-F238E27FC236}">
                <a16:creationId xmlns:a16="http://schemas.microsoft.com/office/drawing/2014/main" id="{47B7A28D-7E7F-FEFB-79BC-F59FF59972A6}"/>
              </a:ext>
            </a:extLst>
          </p:cNvPr>
          <p:cNvSpPr txBox="1"/>
          <p:nvPr/>
        </p:nvSpPr>
        <p:spPr>
          <a:xfrm>
            <a:off x="1345185" y="1285549"/>
            <a:ext cx="2210816" cy="338554"/>
          </a:xfrm>
          <a:prstGeom prst="rect">
            <a:avLst/>
          </a:prstGeom>
          <a:noFill/>
        </p:spPr>
        <p:txBody>
          <a:bodyPr wrap="square" rtlCol="0">
            <a:spAutoFit/>
          </a:bodyPr>
          <a:lstStyle/>
          <a:p>
            <a:pPr marL="342900" indent="-342900" algn="ctr">
              <a:buFont typeface="+mj-lt"/>
              <a:buAutoNum type="alphaLcPeriod" startAt="3"/>
            </a:pPr>
            <a:r>
              <a:rPr lang="id-ID" sz="1600" b="1" dirty="0">
                <a:solidFill>
                  <a:schemeClr val="bg2">
                    <a:lumMod val="10000"/>
                  </a:schemeClr>
                </a:solidFill>
                <a:latin typeface="Quire Sans" panose="020B0502040400020003" pitchFamily="34" charset="0"/>
                <a:cs typeface="Quire Sans" panose="020B0502040400020003" pitchFamily="34" charset="0"/>
              </a:rPr>
              <a:t>Nepotisme</a:t>
            </a:r>
          </a:p>
        </p:txBody>
      </p:sp>
      <p:sp>
        <p:nvSpPr>
          <p:cNvPr id="18" name="TextBox 17">
            <a:extLst>
              <a:ext uri="{FF2B5EF4-FFF2-40B4-BE49-F238E27FC236}">
                <a16:creationId xmlns:a16="http://schemas.microsoft.com/office/drawing/2014/main" id="{AF06BF41-54FF-2946-B602-3714DD63C527}"/>
              </a:ext>
            </a:extLst>
          </p:cNvPr>
          <p:cNvSpPr txBox="1"/>
          <p:nvPr/>
        </p:nvSpPr>
        <p:spPr>
          <a:xfrm>
            <a:off x="1527858" y="1713053"/>
            <a:ext cx="9618562" cy="1815882"/>
          </a:xfrm>
          <a:prstGeom prst="rect">
            <a:avLst/>
          </a:prstGeom>
          <a:noFill/>
        </p:spPr>
        <p:txBody>
          <a:bodyPr wrap="square" rtlCol="0">
            <a:spAutoFit/>
          </a:bodyPr>
          <a:lstStyle/>
          <a:p>
            <a:pPr algn="just"/>
            <a:r>
              <a:rPr lang="id-ID" sz="1600" i="1" dirty="0">
                <a:latin typeface="Quire Sans Light" panose="020B0302040400020003" pitchFamily="34" charset="0"/>
              </a:rPr>
              <a:t>Kamus Sosiologi Antropologi </a:t>
            </a:r>
            <a:r>
              <a:rPr lang="id-ID" sz="1600" dirty="0">
                <a:latin typeface="Quire Sans Light" panose="020B0302040400020003" pitchFamily="34" charset="0"/>
              </a:rPr>
              <a:t>(Al-Barry, 2001) menjelaskan nepotisme sebagai berikut.</a:t>
            </a:r>
          </a:p>
          <a:p>
            <a:pPr marL="342900" indent="-342900" algn="just">
              <a:buFont typeface="+mj-lt"/>
              <a:buAutoNum type="arabicParenR"/>
            </a:pPr>
            <a:r>
              <a:rPr lang="id-ID" sz="1600" dirty="0">
                <a:latin typeface="Quire Sans Light" panose="020B0302040400020003" pitchFamily="34" charset="0"/>
              </a:rPr>
              <a:t>Tindakan memilih atau mengutamakan kerabat atau sanak saudara sendiri untuk diberi jabatan.</a:t>
            </a:r>
          </a:p>
          <a:p>
            <a:pPr marL="342900" indent="-342900" algn="just">
              <a:buFont typeface="+mj-lt"/>
              <a:buAutoNum type="arabicParenR"/>
            </a:pPr>
            <a:r>
              <a:rPr lang="id-ID" sz="1600" dirty="0">
                <a:latin typeface="Quire Sans Light" panose="020B0302040400020003" pitchFamily="34" charset="0"/>
              </a:rPr>
              <a:t>Kecenderungan untuk mengutamakan atau menguntungkan sanak saudara sendiri untuk diberi kedudukan di lingkungan pemerintahan, diberi kemudahan fasilitas usaha, dan sebagainya.</a:t>
            </a:r>
          </a:p>
          <a:p>
            <a:pPr algn="just"/>
            <a:r>
              <a:rPr lang="id-ID" sz="1600" dirty="0">
                <a:latin typeface="Quire Sans Light" panose="020B0302040400020003" pitchFamily="34" charset="0"/>
              </a:rPr>
              <a:t>Nepotisme secara umum adalah perbuatan mengutamakan kerabat atau keluarga sendiri yang didasari oleh rasa kesukaan dan kecenderungan, bukan karena kemampuannya untuk memegang suatu jabatan di lingkungan pemerintahan.</a:t>
            </a:r>
          </a:p>
        </p:txBody>
      </p:sp>
      <p:sp>
        <p:nvSpPr>
          <p:cNvPr id="12" name="TextBox 11">
            <a:extLst>
              <a:ext uri="{FF2B5EF4-FFF2-40B4-BE49-F238E27FC236}">
                <a16:creationId xmlns:a16="http://schemas.microsoft.com/office/drawing/2014/main" id="{4771DBC2-B074-33A4-A1EF-0398E121DAB5}"/>
              </a:ext>
            </a:extLst>
          </p:cNvPr>
          <p:cNvSpPr txBox="1"/>
          <p:nvPr/>
        </p:nvSpPr>
        <p:spPr>
          <a:xfrm>
            <a:off x="1527858" y="3697248"/>
            <a:ext cx="9537539" cy="2062103"/>
          </a:xfrm>
          <a:prstGeom prst="rect">
            <a:avLst/>
          </a:prstGeom>
          <a:noFill/>
        </p:spPr>
        <p:txBody>
          <a:bodyPr wrap="square" rtlCol="0">
            <a:spAutoFit/>
          </a:bodyPr>
          <a:lstStyle/>
          <a:p>
            <a:pPr algn="just"/>
            <a:r>
              <a:rPr lang="id-ID" sz="1600" dirty="0">
                <a:latin typeface="Quire Sans Light" panose="020B0302040400020003" pitchFamily="34" charset="0"/>
              </a:rPr>
              <a:t>Pemberantasan KKN harus dilakukan secara sungguh-sungguh, tanpa pandang bulu atau tebang pilih sehingga rasa keadilan tumbuh di masyarakat dan wibawa pemerintah bisa dipertahankan. Upaya-upaya yang dapat dilakukan antara lain sebagai berikut.</a:t>
            </a:r>
          </a:p>
          <a:p>
            <a:pPr marL="342900" indent="-342900" algn="just">
              <a:buFont typeface="+mj-lt"/>
              <a:buAutoNum type="alphaLcPeriod"/>
            </a:pPr>
            <a:r>
              <a:rPr lang="id-ID" sz="1600" dirty="0">
                <a:latin typeface="Quire Sans Light" panose="020B0302040400020003" pitchFamily="34" charset="0"/>
              </a:rPr>
              <a:t>Memperbaiki semangat anti-KKN serta memperbaiki moral diri.</a:t>
            </a:r>
          </a:p>
          <a:p>
            <a:pPr marL="342900" indent="-342900" algn="just">
              <a:buFont typeface="+mj-lt"/>
              <a:buAutoNum type="alphaLcPeriod"/>
            </a:pPr>
            <a:r>
              <a:rPr lang="id-ID" sz="1600" dirty="0">
                <a:latin typeface="Quire Sans Light" panose="020B0302040400020003" pitchFamily="34" charset="0"/>
              </a:rPr>
              <a:t>Menindak tegas para pelaku KKN dan memberikan sanksi sosial.</a:t>
            </a:r>
          </a:p>
          <a:p>
            <a:pPr marL="342900" indent="-342900" algn="just">
              <a:buFont typeface="+mj-lt"/>
              <a:buAutoNum type="alphaLcPeriod"/>
            </a:pPr>
            <a:r>
              <a:rPr lang="id-ID" sz="1600" dirty="0">
                <a:latin typeface="Quire Sans Light" panose="020B0302040400020003" pitchFamily="34" charset="0"/>
              </a:rPr>
              <a:t>Membekali pelajar dengan pendidikan anti-KKN, berperilaku jujur, dan bertanggung jawab.</a:t>
            </a:r>
          </a:p>
          <a:p>
            <a:pPr marL="342900" indent="-342900" algn="just">
              <a:buFont typeface="+mj-lt"/>
              <a:buAutoNum type="alphaLcPeriod"/>
            </a:pPr>
            <a:r>
              <a:rPr lang="id-ID" sz="1600" dirty="0">
                <a:latin typeface="Quire Sans Light" panose="020B0302040400020003" pitchFamily="34" charset="0"/>
              </a:rPr>
              <a:t>Mengajak masyarakat terlibat dalam gerakan pemberantasan KKN.</a:t>
            </a:r>
          </a:p>
          <a:p>
            <a:pPr marL="342900" indent="-342900" algn="just">
              <a:buFont typeface="+mj-lt"/>
              <a:buAutoNum type="alphaLcPeriod"/>
            </a:pPr>
            <a:r>
              <a:rPr lang="id-ID" sz="1600" dirty="0">
                <a:latin typeface="Quire Sans Light" panose="020B0302040400020003" pitchFamily="34" charset="0"/>
              </a:rPr>
              <a:t>Menghindari budaya hedonisme.</a:t>
            </a:r>
          </a:p>
        </p:txBody>
      </p:sp>
    </p:spTree>
    <p:extLst>
      <p:ext uri="{BB962C8B-B14F-4D97-AF65-F5344CB8AC3E}">
        <p14:creationId xmlns:p14="http://schemas.microsoft.com/office/powerpoint/2010/main" val="2557717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0" name="Picture 9" descr="A picture containing clothing, standing, person, dance&#10;&#10;Description automatically generated">
            <a:extLst>
              <a:ext uri="{FF2B5EF4-FFF2-40B4-BE49-F238E27FC236}">
                <a16:creationId xmlns:a16="http://schemas.microsoft.com/office/drawing/2014/main" id="{E0B07694-36F7-9D2A-1799-B698A3FEA36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000" y="1603935"/>
            <a:ext cx="5475194" cy="3650129"/>
          </a:xfrm>
          <a:prstGeom prst="rect">
            <a:avLst/>
          </a:prstGeom>
        </p:spPr>
      </p:pic>
      <p:sp>
        <p:nvSpPr>
          <p:cNvPr id="11" name="TextBox 10">
            <a:extLst>
              <a:ext uri="{FF2B5EF4-FFF2-40B4-BE49-F238E27FC236}">
                <a16:creationId xmlns:a16="http://schemas.microsoft.com/office/drawing/2014/main" id="{84B8A832-3FEB-0F8B-BE03-28902483BB57}"/>
              </a:ext>
            </a:extLst>
          </p:cNvPr>
          <p:cNvSpPr txBox="1"/>
          <p:nvPr/>
        </p:nvSpPr>
        <p:spPr>
          <a:xfrm>
            <a:off x="1054278" y="2447008"/>
            <a:ext cx="5786360" cy="984885"/>
          </a:xfrm>
          <a:prstGeom prst="rect">
            <a:avLst/>
          </a:prstGeom>
          <a:noFill/>
        </p:spPr>
        <p:txBody>
          <a:bodyPr wrap="square" rtlCol="0">
            <a:spAutoFit/>
          </a:bodyPr>
          <a:lstStyle/>
          <a:p>
            <a:pPr marL="514350" indent="-514350">
              <a:buFont typeface="+mj-lt"/>
              <a:buAutoNum type="alphaUcPeriod" startAt="3"/>
            </a:pPr>
            <a:r>
              <a:rPr lang="id-ID" sz="2900" dirty="0">
                <a:solidFill>
                  <a:srgbClr val="0168CD"/>
                </a:solidFill>
                <a:latin typeface="Cooper Black" panose="0208090404030B020404" pitchFamily="18" charset="77"/>
                <a:ea typeface="Dotum" panose="020B0600000101010101" pitchFamily="34" charset="-127"/>
              </a:rPr>
              <a:t>Penelitian Berbasis Pemecahan Masalah Sosial</a:t>
            </a:r>
          </a:p>
        </p:txBody>
      </p:sp>
    </p:spTree>
    <p:extLst>
      <p:ext uri="{BB962C8B-B14F-4D97-AF65-F5344CB8AC3E}">
        <p14:creationId xmlns:p14="http://schemas.microsoft.com/office/powerpoint/2010/main" val="133979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pic>
        <p:nvPicPr>
          <p:cNvPr id="20" name="Picture 19" descr="A cartoon of a person pointing at a light bulb&#10;&#10;Description automatically generated with medium confidence">
            <a:extLst>
              <a:ext uri="{FF2B5EF4-FFF2-40B4-BE49-F238E27FC236}">
                <a16:creationId xmlns:a16="http://schemas.microsoft.com/office/drawing/2014/main" id="{22C6AB91-EBC3-F554-2CAA-341584DFC47D}"/>
              </a:ext>
            </a:extLst>
          </p:cNvPr>
          <p:cNvPicPr>
            <a:picLocks noChangeAspect="1"/>
          </p:cNvPicPr>
          <p:nvPr/>
        </p:nvPicPr>
        <p:blipFill>
          <a:blip r:embed="rId3"/>
          <a:stretch>
            <a:fillRect/>
          </a:stretch>
        </p:blipFill>
        <p:spPr>
          <a:xfrm>
            <a:off x="8436550" y="2714502"/>
            <a:ext cx="3987800" cy="3987800"/>
          </a:xfrm>
          <a:prstGeom prst="rect">
            <a:avLst/>
          </a:prstGeom>
        </p:spPr>
      </p:pic>
      <p:pic>
        <p:nvPicPr>
          <p:cNvPr id="344" name="Google Shape;344;p50"/>
          <p:cNvPicPr preferRelativeResize="0"/>
          <p:nvPr/>
        </p:nvPicPr>
        <p:blipFill rotWithShape="1">
          <a:blip r:embed="rId4" cstate="screen">
            <a:alphaModFix/>
            <a:extLst>
              <a:ext uri="{28A0092B-C50C-407E-A947-70E740481C1C}">
                <a14:useLocalDpi xmlns:a14="http://schemas.microsoft.com/office/drawing/2010/main"/>
              </a:ext>
            </a:extLst>
          </a:blip>
          <a:srcRect t="16970" r="8892" b="21025"/>
          <a:stretch/>
        </p:blipFill>
        <p:spPr>
          <a:xfrm rot="10800000">
            <a:off x="1111600" y="1634133"/>
            <a:ext cx="2715800" cy="1080368"/>
          </a:xfrm>
          <a:prstGeom prst="rect">
            <a:avLst/>
          </a:prstGeom>
          <a:noFill/>
          <a:ln>
            <a:noFill/>
          </a:ln>
        </p:spPr>
      </p:pic>
      <p:pic>
        <p:nvPicPr>
          <p:cNvPr id="345" name="Google Shape;345;p50"/>
          <p:cNvPicPr preferRelativeResize="0"/>
          <p:nvPr/>
        </p:nvPicPr>
        <p:blipFill rotWithShape="1">
          <a:blip r:embed="rId5" cstate="screen">
            <a:alphaModFix/>
            <a:extLst>
              <a:ext uri="{28A0092B-C50C-407E-A947-70E740481C1C}">
                <a14:useLocalDpi xmlns:a14="http://schemas.microsoft.com/office/drawing/2010/main"/>
              </a:ext>
            </a:extLst>
          </a:blip>
          <a:srcRect t="16734" r="8892" b="18300"/>
          <a:stretch/>
        </p:blipFill>
        <p:spPr>
          <a:xfrm rot="10800000">
            <a:off x="1111600" y="2317276"/>
            <a:ext cx="2715800" cy="1128056"/>
          </a:xfrm>
          <a:prstGeom prst="rect">
            <a:avLst/>
          </a:prstGeom>
          <a:noFill/>
          <a:ln>
            <a:noFill/>
          </a:ln>
        </p:spPr>
      </p:pic>
      <p:grpSp>
        <p:nvGrpSpPr>
          <p:cNvPr id="2" name="Group 1">
            <a:extLst>
              <a:ext uri="{FF2B5EF4-FFF2-40B4-BE49-F238E27FC236}">
                <a16:creationId xmlns:a16="http://schemas.microsoft.com/office/drawing/2014/main" id="{C14AE592-667C-AD95-83F6-CAC6E131B49D}"/>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9E1F1BD-D297-A715-041C-55428CC37A57}"/>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C7D8FB02-AEF7-0113-FC3D-8A59C9A786B1}"/>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A49C23D-2F7D-2C94-6E9A-96C830DFF0C0}"/>
                    </a:ext>
                  </a:extLst>
                </p:cNvPr>
                <p:cNvPicPr>
                  <a:picLocks noChangeAspect="1" noChangeArrowheads="1"/>
                </p:cNvPicPr>
                <p:nvPr/>
              </p:nvPicPr>
              <p:blipFill>
                <a:blip r:embed="rId6"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90161EF0-034D-D087-FD85-B06ABD6D92C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160D2DFE-2835-3F60-9BC3-4289E0B262C2}"/>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6FC44C3-A4FB-D2CE-C0E8-351E7F598077}"/>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5" name="TextBox 14">
            <a:extLst>
              <a:ext uri="{FF2B5EF4-FFF2-40B4-BE49-F238E27FC236}">
                <a16:creationId xmlns:a16="http://schemas.microsoft.com/office/drawing/2014/main" id="{58402F2B-7273-68E2-B850-E314D7806994}"/>
              </a:ext>
            </a:extLst>
          </p:cNvPr>
          <p:cNvSpPr txBox="1"/>
          <p:nvPr/>
        </p:nvSpPr>
        <p:spPr>
          <a:xfrm>
            <a:off x="3680749" y="1770927"/>
            <a:ext cx="5416952" cy="1323439"/>
          </a:xfrm>
          <a:prstGeom prst="rect">
            <a:avLst/>
          </a:prstGeom>
          <a:noFill/>
        </p:spPr>
        <p:txBody>
          <a:bodyPr wrap="square" rtlCol="0">
            <a:spAutoFit/>
          </a:bodyPr>
          <a:lstStyle/>
          <a:p>
            <a:pPr algn="just"/>
            <a:r>
              <a:rPr lang="id-ID" sz="1600" dirty="0">
                <a:latin typeface="Quire Sans Light" panose="020B0302040400020003" pitchFamily="34" charset="0"/>
              </a:rPr>
              <a:t>Sebagai suatu masalah, permasalahan sosial berdampak negatif terhadap kehidupan bermasyarakat. Oleh karena itu, perlu mencari pemecahan atas berbagai permasalahan sosial agar tercapai kehidupan masyarakat atau publik yang lebih baik.</a:t>
            </a:r>
          </a:p>
        </p:txBody>
      </p:sp>
      <p:sp>
        <p:nvSpPr>
          <p:cNvPr id="16" name="TextBox 15">
            <a:extLst>
              <a:ext uri="{FF2B5EF4-FFF2-40B4-BE49-F238E27FC236}">
                <a16:creationId xmlns:a16="http://schemas.microsoft.com/office/drawing/2014/main" id="{291D38E6-8433-3972-5A13-4527AEFB57DE}"/>
              </a:ext>
            </a:extLst>
          </p:cNvPr>
          <p:cNvSpPr txBox="1"/>
          <p:nvPr/>
        </p:nvSpPr>
        <p:spPr>
          <a:xfrm>
            <a:off x="3680749" y="3288212"/>
            <a:ext cx="5416952" cy="1323439"/>
          </a:xfrm>
          <a:prstGeom prst="rect">
            <a:avLst/>
          </a:prstGeom>
          <a:noFill/>
        </p:spPr>
        <p:txBody>
          <a:bodyPr wrap="square" rtlCol="0">
            <a:spAutoFit/>
          </a:bodyPr>
          <a:lstStyle/>
          <a:p>
            <a:pPr algn="just"/>
            <a:r>
              <a:rPr lang="id-ID" sz="1600" dirty="0" err="1">
                <a:latin typeface="Quire Sans Light" panose="020B0302040400020003" pitchFamily="34" charset="0"/>
              </a:rPr>
              <a:t>Soerjono</a:t>
            </a:r>
            <a:r>
              <a:rPr lang="id-ID" sz="1600" dirty="0">
                <a:latin typeface="Quire Sans Light" panose="020B0302040400020003" pitchFamily="34" charset="0"/>
              </a:rPr>
              <a:t> </a:t>
            </a:r>
            <a:r>
              <a:rPr lang="id-ID" sz="1600" dirty="0" err="1">
                <a:latin typeface="Quire Sans Light" panose="020B0302040400020003" pitchFamily="34" charset="0"/>
              </a:rPr>
              <a:t>Soekanto</a:t>
            </a:r>
            <a:r>
              <a:rPr lang="id-ID" sz="1600" dirty="0">
                <a:latin typeface="Quire Sans Light" panose="020B0302040400020003" pitchFamily="34" charset="0"/>
              </a:rPr>
              <a:t> menyebutkan metode-metode yang dapat digunakan untuk memecahkan masalah sosial adalah dengan metode preventif dan represif. Selain itu, upaya yang dapat dilakukan untuk mengatasi masalah sosial adalah dengan mengeluarkan berbagai kebijakan.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0B2996D-20E0-CF82-D26E-7FAB819639E3}"/>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241A07CF-C09E-184F-85D7-CE8E8076B0EB}"/>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BF1A72D-1EB9-4792-E0AB-2C516143F79D}"/>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39AA924-1560-36F6-3B3D-E3C68514F3B8}"/>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7D2C63BD-BD4F-D94E-F380-A16A83383FB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4E91150E-398A-8F0A-9777-E8288F144A8A}"/>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7FAE77D7-4918-9851-A643-BB2F70D90523}"/>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8" name="Rounded Rectangle 1">
            <a:extLst>
              <a:ext uri="{FF2B5EF4-FFF2-40B4-BE49-F238E27FC236}">
                <a16:creationId xmlns:a16="http://schemas.microsoft.com/office/drawing/2014/main" id="{1F24D180-958A-F266-F8ED-956F389D9735}"/>
              </a:ext>
            </a:extLst>
          </p:cNvPr>
          <p:cNvSpPr>
            <a:spLocks noChangeArrowheads="1"/>
          </p:cNvSpPr>
          <p:nvPr/>
        </p:nvSpPr>
        <p:spPr bwMode="auto">
          <a:xfrm>
            <a:off x="2213076" y="1471714"/>
            <a:ext cx="2076833" cy="610524"/>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Menentukan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Masalah</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atau</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Topik</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Penelitian</a:t>
            </a:r>
            <a:endParaRPr kumimoji="0" lang="en-US" altLang="en-US" sz="1500" b="0" i="0" u="none" strike="noStrike" cap="none" normalizeH="0" baseline="0" dirty="0">
              <a:ln>
                <a:noFill/>
              </a:ln>
              <a:solidFill>
                <a:schemeClr val="tx1"/>
              </a:solidFill>
              <a:effectLst/>
              <a:latin typeface="Arial" panose="020B0604020202020204" pitchFamily="34" charset="0"/>
            </a:endParaRPr>
          </a:p>
        </p:txBody>
      </p:sp>
      <p:sp>
        <p:nvSpPr>
          <p:cNvPr id="29" name="Rounded Rectangle 4">
            <a:extLst>
              <a:ext uri="{FF2B5EF4-FFF2-40B4-BE49-F238E27FC236}">
                <a16:creationId xmlns:a16="http://schemas.microsoft.com/office/drawing/2014/main" id="{FFFAB553-AAEA-C007-D34A-F560824546D0}"/>
              </a:ext>
            </a:extLst>
          </p:cNvPr>
          <p:cNvSpPr>
            <a:spLocks noChangeArrowheads="1"/>
          </p:cNvSpPr>
          <p:nvPr/>
        </p:nvSpPr>
        <p:spPr bwMode="auto">
          <a:xfrm>
            <a:off x="4662370" y="1601382"/>
            <a:ext cx="2245225" cy="334182"/>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Studi</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Pendahuluan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en-US" altLang="en-US" sz="1500" b="0" i="0" u="none" strike="noStrike" cap="none" normalizeH="0" baseline="0" dirty="0">
              <a:ln>
                <a:noFill/>
              </a:ln>
              <a:solidFill>
                <a:schemeClr val="tx1"/>
              </a:solidFill>
              <a:effectLst/>
              <a:latin typeface="Arial" panose="020B0604020202020204" pitchFamily="34" charset="0"/>
            </a:endParaRPr>
          </a:p>
        </p:txBody>
      </p:sp>
      <p:cxnSp>
        <p:nvCxnSpPr>
          <p:cNvPr id="30" name="Straight Arrow Connector 29">
            <a:extLst>
              <a:ext uri="{FF2B5EF4-FFF2-40B4-BE49-F238E27FC236}">
                <a16:creationId xmlns:a16="http://schemas.microsoft.com/office/drawing/2014/main" id="{941343C7-669E-4301-9868-F7BE132E7D9C}"/>
              </a:ext>
            </a:extLst>
          </p:cNvPr>
          <p:cNvCxnSpPr/>
          <p:nvPr/>
        </p:nvCxnSpPr>
        <p:spPr>
          <a:xfrm>
            <a:off x="4268654" y="1768473"/>
            <a:ext cx="393716"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31" name="Rounded Rectangle 13">
            <a:extLst>
              <a:ext uri="{FF2B5EF4-FFF2-40B4-BE49-F238E27FC236}">
                <a16:creationId xmlns:a16="http://schemas.microsoft.com/office/drawing/2014/main" id="{0663A374-F4FB-0F55-DEC2-7139DDB17FCA}"/>
              </a:ext>
            </a:extLst>
          </p:cNvPr>
          <p:cNvSpPr>
            <a:spLocks noChangeArrowheads="1"/>
          </p:cNvSpPr>
          <p:nvPr/>
        </p:nvSpPr>
        <p:spPr bwMode="auto">
          <a:xfrm>
            <a:off x="4687181" y="2202278"/>
            <a:ext cx="2225178" cy="531798"/>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Merumuskan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Masalah</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Penelitian</a:t>
            </a:r>
            <a:endParaRPr kumimoji="0" lang="en-US" altLang="en-US" sz="1500" b="0" i="0" u="none" strike="noStrike" cap="none" normalizeH="0" baseline="0" dirty="0">
              <a:ln>
                <a:noFill/>
              </a:ln>
              <a:solidFill>
                <a:schemeClr val="tx1"/>
              </a:solidFill>
              <a:effectLst/>
              <a:latin typeface="Arial" panose="020B0604020202020204" pitchFamily="34" charset="0"/>
            </a:endParaRPr>
          </a:p>
        </p:txBody>
      </p:sp>
      <p:sp>
        <p:nvSpPr>
          <p:cNvPr id="32" name="Rounded Rectangle 14">
            <a:extLst>
              <a:ext uri="{FF2B5EF4-FFF2-40B4-BE49-F238E27FC236}">
                <a16:creationId xmlns:a16="http://schemas.microsoft.com/office/drawing/2014/main" id="{FB722DEF-8709-71EE-4641-56A2628E30E3}"/>
              </a:ext>
            </a:extLst>
          </p:cNvPr>
          <p:cNvSpPr>
            <a:spLocks noChangeArrowheads="1"/>
          </p:cNvSpPr>
          <p:nvPr/>
        </p:nvSpPr>
        <p:spPr bwMode="auto">
          <a:xfrm>
            <a:off x="4682418" y="3021713"/>
            <a:ext cx="2225178" cy="774401"/>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Menentukan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Landasan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Teori</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dan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Metode</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Penelitian</a:t>
            </a:r>
            <a:endParaRPr kumimoji="0" lang="en-US" altLang="en-US" sz="1500" b="0" i="0" u="none" strike="noStrike" cap="none" normalizeH="0" baseline="0" dirty="0">
              <a:ln>
                <a:noFill/>
              </a:ln>
              <a:solidFill>
                <a:schemeClr val="tx1"/>
              </a:solidFill>
              <a:effectLst/>
              <a:latin typeface="Arial" panose="020B0604020202020204" pitchFamily="34" charset="0"/>
            </a:endParaRPr>
          </a:p>
        </p:txBody>
      </p:sp>
      <p:sp>
        <p:nvSpPr>
          <p:cNvPr id="33" name="Rounded Rectangle 15">
            <a:extLst>
              <a:ext uri="{FF2B5EF4-FFF2-40B4-BE49-F238E27FC236}">
                <a16:creationId xmlns:a16="http://schemas.microsoft.com/office/drawing/2014/main" id="{06E2F636-1842-5984-3D56-C89C78C080ED}"/>
              </a:ext>
            </a:extLst>
          </p:cNvPr>
          <p:cNvSpPr>
            <a:spLocks noChangeArrowheads="1"/>
          </p:cNvSpPr>
          <p:nvPr/>
        </p:nvSpPr>
        <p:spPr bwMode="auto">
          <a:xfrm>
            <a:off x="4687181" y="4137555"/>
            <a:ext cx="2225178" cy="522159"/>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Menyusun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Rancangan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Penelitian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Sosial</a:t>
            </a:r>
            <a:endParaRPr kumimoji="0" lang="en-US" altLang="en-US" sz="1500" b="0" i="0" u="none" strike="noStrike" cap="none" normalizeH="0" baseline="0" dirty="0">
              <a:ln>
                <a:noFill/>
              </a:ln>
              <a:solidFill>
                <a:schemeClr val="tx1"/>
              </a:solidFill>
              <a:effectLst/>
              <a:latin typeface="Arial" panose="020B0604020202020204" pitchFamily="34" charset="0"/>
            </a:endParaRPr>
          </a:p>
        </p:txBody>
      </p:sp>
      <p:sp>
        <p:nvSpPr>
          <p:cNvPr id="34" name="Rounded Rectangle 16">
            <a:extLst>
              <a:ext uri="{FF2B5EF4-FFF2-40B4-BE49-F238E27FC236}">
                <a16:creationId xmlns:a16="http://schemas.microsoft.com/office/drawing/2014/main" id="{4AF5766C-6460-E366-895B-BF7D0FD5B59B}"/>
              </a:ext>
            </a:extLst>
          </p:cNvPr>
          <p:cNvSpPr>
            <a:spLocks noChangeArrowheads="1"/>
          </p:cNvSpPr>
          <p:nvPr/>
        </p:nvSpPr>
        <p:spPr bwMode="auto">
          <a:xfrm>
            <a:off x="7332166" y="5347361"/>
            <a:ext cx="2373523" cy="777615"/>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Menyusun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Laporan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dan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Mengomunikasikan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Hasil </a:t>
            </a: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Penelitian</a:t>
            </a:r>
            <a:endParaRPr kumimoji="0" lang="en-US" altLang="en-US" sz="1500" b="0" i="0" u="none" strike="noStrike" cap="none" normalizeH="0" baseline="0" dirty="0">
              <a:ln>
                <a:noFill/>
              </a:ln>
              <a:solidFill>
                <a:schemeClr val="tx1"/>
              </a:solidFill>
              <a:effectLst/>
              <a:latin typeface="Arial" panose="020B0604020202020204" pitchFamily="34" charset="0"/>
            </a:endParaRPr>
          </a:p>
        </p:txBody>
      </p:sp>
      <p:cxnSp>
        <p:nvCxnSpPr>
          <p:cNvPr id="35" name="Straight Arrow Connector 34">
            <a:extLst>
              <a:ext uri="{FF2B5EF4-FFF2-40B4-BE49-F238E27FC236}">
                <a16:creationId xmlns:a16="http://schemas.microsoft.com/office/drawing/2014/main" id="{4D447240-C454-2DB8-E287-1309663F6519}"/>
              </a:ext>
            </a:extLst>
          </p:cNvPr>
          <p:cNvCxnSpPr/>
          <p:nvPr/>
        </p:nvCxnSpPr>
        <p:spPr>
          <a:xfrm>
            <a:off x="5775526" y="1964939"/>
            <a:ext cx="0" cy="2525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a:extLst>
              <a:ext uri="{FF2B5EF4-FFF2-40B4-BE49-F238E27FC236}">
                <a16:creationId xmlns:a16="http://schemas.microsoft.com/office/drawing/2014/main" id="{A8B6C565-205F-D6D4-2E45-2E0400220501}"/>
              </a:ext>
            </a:extLst>
          </p:cNvPr>
          <p:cNvCxnSpPr/>
          <p:nvPr/>
        </p:nvCxnSpPr>
        <p:spPr>
          <a:xfrm>
            <a:off x="5775526" y="2731067"/>
            <a:ext cx="0" cy="2525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3012EA5B-05C1-6E0B-721B-F47D8E610130}"/>
              </a:ext>
            </a:extLst>
          </p:cNvPr>
          <p:cNvCxnSpPr/>
          <p:nvPr/>
        </p:nvCxnSpPr>
        <p:spPr>
          <a:xfrm>
            <a:off x="5775526" y="3793105"/>
            <a:ext cx="0" cy="2525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8" name="Rounded Rectangle 19636431">
            <a:extLst>
              <a:ext uri="{FF2B5EF4-FFF2-40B4-BE49-F238E27FC236}">
                <a16:creationId xmlns:a16="http://schemas.microsoft.com/office/drawing/2014/main" id="{D8EC39A4-B747-48A7-35A0-14EB272DAA25}"/>
              </a:ext>
            </a:extLst>
          </p:cNvPr>
          <p:cNvSpPr>
            <a:spLocks noChangeArrowheads="1"/>
          </p:cNvSpPr>
          <p:nvPr/>
        </p:nvSpPr>
        <p:spPr bwMode="auto">
          <a:xfrm>
            <a:off x="4687181" y="4953876"/>
            <a:ext cx="2225178" cy="359888"/>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Mengumpulkan</a:t>
            </a:r>
            <a:r>
              <a:rPr kumimoji="0" lang="en-US" altLang="en-US" sz="15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Data</a:t>
            </a:r>
            <a:endParaRPr kumimoji="0" lang="en-US" altLang="en-US" sz="1500" b="0" i="0" u="none" strike="noStrike" cap="none" normalizeH="0" baseline="0" dirty="0">
              <a:ln>
                <a:noFill/>
              </a:ln>
              <a:solidFill>
                <a:schemeClr val="tx1"/>
              </a:solidFill>
              <a:effectLst/>
              <a:latin typeface="Arial" panose="020B0604020202020204" pitchFamily="34" charset="0"/>
            </a:endParaRPr>
          </a:p>
        </p:txBody>
      </p:sp>
      <p:cxnSp>
        <p:nvCxnSpPr>
          <p:cNvPr id="39" name="Straight Arrow Connector 38">
            <a:extLst>
              <a:ext uri="{FF2B5EF4-FFF2-40B4-BE49-F238E27FC236}">
                <a16:creationId xmlns:a16="http://schemas.microsoft.com/office/drawing/2014/main" id="{7EF7D342-8184-BB29-1B69-C70B7E4C40BA}"/>
              </a:ext>
            </a:extLst>
          </p:cNvPr>
          <p:cNvCxnSpPr/>
          <p:nvPr/>
        </p:nvCxnSpPr>
        <p:spPr>
          <a:xfrm>
            <a:off x="5775526" y="4656705"/>
            <a:ext cx="0" cy="2525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0" name="Rounded Rectangle 51220707">
            <a:extLst>
              <a:ext uri="{FF2B5EF4-FFF2-40B4-BE49-F238E27FC236}">
                <a16:creationId xmlns:a16="http://schemas.microsoft.com/office/drawing/2014/main" id="{FE83A146-2C45-6A25-8322-4234941F6AFF}"/>
              </a:ext>
            </a:extLst>
          </p:cNvPr>
          <p:cNvSpPr>
            <a:spLocks noChangeArrowheads="1"/>
          </p:cNvSpPr>
          <p:nvPr/>
        </p:nvSpPr>
        <p:spPr bwMode="auto">
          <a:xfrm>
            <a:off x="4684006" y="5563476"/>
            <a:ext cx="2225178" cy="359888"/>
          </a:xfrm>
          <a:prstGeom prst="roundRect">
            <a:avLst>
              <a:gd name="adj" fmla="val 16667"/>
            </a:avLst>
          </a:prstGeom>
          <a:solidFill>
            <a:schemeClr val="accent5">
              <a:lumMod val="60000"/>
              <a:lumOff val="40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Menganalisis Data</a:t>
            </a:r>
            <a:endParaRPr kumimoji="0" lang="en-US" altLang="en-US" sz="1500" b="0" i="0" u="none" strike="noStrike" cap="none" normalizeH="0" baseline="0">
              <a:ln>
                <a:noFill/>
              </a:ln>
              <a:solidFill>
                <a:schemeClr val="tx1"/>
              </a:solidFill>
              <a:effectLst/>
              <a:latin typeface="Arial" panose="020B0604020202020204" pitchFamily="34" charset="0"/>
            </a:endParaRPr>
          </a:p>
        </p:txBody>
      </p:sp>
      <p:cxnSp>
        <p:nvCxnSpPr>
          <p:cNvPr id="41" name="Straight Arrow Connector 40">
            <a:extLst>
              <a:ext uri="{FF2B5EF4-FFF2-40B4-BE49-F238E27FC236}">
                <a16:creationId xmlns:a16="http://schemas.microsoft.com/office/drawing/2014/main" id="{E191A0C6-5C59-0028-DA36-7F57C214D973}"/>
              </a:ext>
            </a:extLst>
          </p:cNvPr>
          <p:cNvCxnSpPr/>
          <p:nvPr/>
        </p:nvCxnSpPr>
        <p:spPr>
          <a:xfrm>
            <a:off x="5775526" y="5310755"/>
            <a:ext cx="0" cy="2525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B4A22DC8-DD88-C490-A00F-BA0F3BB3E43F}"/>
              </a:ext>
            </a:extLst>
          </p:cNvPr>
          <p:cNvCxnSpPr/>
          <p:nvPr/>
        </p:nvCxnSpPr>
        <p:spPr>
          <a:xfrm>
            <a:off x="6907595" y="5745710"/>
            <a:ext cx="393716"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44" name="Rectangle 50">
            <a:extLst>
              <a:ext uri="{FF2B5EF4-FFF2-40B4-BE49-F238E27FC236}">
                <a16:creationId xmlns:a16="http://schemas.microsoft.com/office/drawing/2014/main" id="{4B4585BC-6902-CEAA-CB14-E6668270F7A8}"/>
              </a:ext>
            </a:extLst>
          </p:cNvPr>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d-ID"/>
          </a:p>
        </p:txBody>
      </p:sp>
      <p:sp>
        <p:nvSpPr>
          <p:cNvPr id="52" name="TextBox 51">
            <a:extLst>
              <a:ext uri="{FF2B5EF4-FFF2-40B4-BE49-F238E27FC236}">
                <a16:creationId xmlns:a16="http://schemas.microsoft.com/office/drawing/2014/main" id="{95F51B5C-F6B7-B824-F025-1E4A78DBA9B8}"/>
              </a:ext>
            </a:extLst>
          </p:cNvPr>
          <p:cNvSpPr txBox="1"/>
          <p:nvPr/>
        </p:nvSpPr>
        <p:spPr>
          <a:xfrm>
            <a:off x="567159" y="289367"/>
            <a:ext cx="10984375" cy="830997"/>
          </a:xfrm>
          <a:prstGeom prst="rect">
            <a:avLst/>
          </a:prstGeom>
          <a:noFill/>
        </p:spPr>
        <p:txBody>
          <a:bodyPr wrap="square" rtlCol="0">
            <a:spAutoFit/>
          </a:bodyPr>
          <a:lstStyle/>
          <a:p>
            <a:pPr algn="just"/>
            <a:r>
              <a:rPr lang="id-ID" sz="1600" dirty="0">
                <a:latin typeface="Quire Sans Light" panose="020B0302040400020003" pitchFamily="34" charset="0"/>
              </a:rPr>
              <a:t>Untuk mendapatkan pemecahan masalah yang baik dan sesuai dengan kondisi masyarakat, diperlukan proses penelitian yang sistematis dan terorganisasi dalam bentuk penelitian sosial. Perhatikan bagan berikut untuk mengingat kembali langkah-</a:t>
            </a:r>
            <a:r>
              <a:rPr lang="id-ID" sz="1600" dirty="0" err="1">
                <a:latin typeface="Quire Sans Light" panose="020B0302040400020003" pitchFamily="34" charset="0"/>
              </a:rPr>
              <a:t>lamgkah</a:t>
            </a:r>
            <a:r>
              <a:rPr lang="id-ID" sz="1600" dirty="0">
                <a:latin typeface="Quire Sans Light" panose="020B0302040400020003" pitchFamily="34" charset="0"/>
              </a:rPr>
              <a:t> pelaksanaan penelitian.</a:t>
            </a:r>
          </a:p>
        </p:txBody>
      </p:sp>
    </p:spTree>
    <p:extLst>
      <p:ext uri="{BB962C8B-B14F-4D97-AF65-F5344CB8AC3E}">
        <p14:creationId xmlns:p14="http://schemas.microsoft.com/office/powerpoint/2010/main" val="4175031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AF0644C-4C84-7C53-4B63-CFAF13F97864}"/>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3A1FE2FB-DF6F-D2B2-E609-C047C877D620}"/>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E6F0A1E0-F6F1-5043-3AD2-B92DEBFE7858}"/>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1F29AF6-0CA3-1556-7533-FE57F1B7FC82}"/>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5FDD6780-659A-FA34-FE11-2E67F7B049A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966087F2-9F0B-0E93-7B26-A01CC16DA25D}"/>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F62A423-F2DA-3866-D2A0-84F07453B951}"/>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ADD6724-146C-3D07-4EF7-5A3878574358}"/>
              </a:ext>
            </a:extLst>
          </p:cNvPr>
          <p:cNvSpPr/>
          <p:nvPr/>
        </p:nvSpPr>
        <p:spPr>
          <a:xfrm>
            <a:off x="622302" y="421863"/>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8C381498-6564-DEAB-D8AC-8DB54856F841}"/>
              </a:ext>
            </a:extLst>
          </p:cNvPr>
          <p:cNvSpPr txBox="1"/>
          <p:nvPr/>
        </p:nvSpPr>
        <p:spPr>
          <a:xfrm>
            <a:off x="1318227" y="490264"/>
            <a:ext cx="7235463"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Menentukan Masalah atau Topik Penelitian</a:t>
            </a:r>
          </a:p>
        </p:txBody>
      </p:sp>
      <p:sp>
        <p:nvSpPr>
          <p:cNvPr id="11" name="Rounded Rectangle 10">
            <a:extLst>
              <a:ext uri="{FF2B5EF4-FFF2-40B4-BE49-F238E27FC236}">
                <a16:creationId xmlns:a16="http://schemas.microsoft.com/office/drawing/2014/main" id="{F31F118A-370C-A4FC-F3D6-18974E8CF67B}"/>
              </a:ext>
            </a:extLst>
          </p:cNvPr>
          <p:cNvSpPr/>
          <p:nvPr/>
        </p:nvSpPr>
        <p:spPr>
          <a:xfrm>
            <a:off x="622302" y="3010615"/>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2.</a:t>
            </a:r>
          </a:p>
        </p:txBody>
      </p:sp>
      <p:sp>
        <p:nvSpPr>
          <p:cNvPr id="12" name="TextBox 11">
            <a:extLst>
              <a:ext uri="{FF2B5EF4-FFF2-40B4-BE49-F238E27FC236}">
                <a16:creationId xmlns:a16="http://schemas.microsoft.com/office/drawing/2014/main" id="{A4E4EA96-E55D-8B3D-C07F-4DCA6B914382}"/>
              </a:ext>
            </a:extLst>
          </p:cNvPr>
          <p:cNvSpPr txBox="1"/>
          <p:nvPr/>
        </p:nvSpPr>
        <p:spPr>
          <a:xfrm>
            <a:off x="1318227" y="3079016"/>
            <a:ext cx="7235463"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Studi Pendahuluan</a:t>
            </a:r>
          </a:p>
        </p:txBody>
      </p:sp>
      <p:sp>
        <p:nvSpPr>
          <p:cNvPr id="13" name="Rounded Rectangle 12">
            <a:extLst>
              <a:ext uri="{FF2B5EF4-FFF2-40B4-BE49-F238E27FC236}">
                <a16:creationId xmlns:a16="http://schemas.microsoft.com/office/drawing/2014/main" id="{B70C805A-4FE6-5928-951A-F5B528DA40F4}"/>
              </a:ext>
            </a:extLst>
          </p:cNvPr>
          <p:cNvSpPr/>
          <p:nvPr/>
        </p:nvSpPr>
        <p:spPr>
          <a:xfrm>
            <a:off x="1414836" y="958775"/>
            <a:ext cx="2092397" cy="616945"/>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FFF57AE5-BEB1-DC5E-1EF5-1822394198BB}"/>
              </a:ext>
            </a:extLst>
          </p:cNvPr>
          <p:cNvSpPr/>
          <p:nvPr/>
        </p:nvSpPr>
        <p:spPr>
          <a:xfrm>
            <a:off x="1422400" y="1336996"/>
            <a:ext cx="9354764" cy="14066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5" name="Rounded Rectangle 14">
            <a:extLst>
              <a:ext uri="{FF2B5EF4-FFF2-40B4-BE49-F238E27FC236}">
                <a16:creationId xmlns:a16="http://schemas.microsoft.com/office/drawing/2014/main" id="{807CBF02-A3D7-7E9A-934E-7C93D5702F66}"/>
              </a:ext>
            </a:extLst>
          </p:cNvPr>
          <p:cNvSpPr/>
          <p:nvPr/>
        </p:nvSpPr>
        <p:spPr>
          <a:xfrm>
            <a:off x="1376204" y="3594277"/>
            <a:ext cx="2092397" cy="845043"/>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Rectangle 15">
            <a:extLst>
              <a:ext uri="{FF2B5EF4-FFF2-40B4-BE49-F238E27FC236}">
                <a16:creationId xmlns:a16="http://schemas.microsoft.com/office/drawing/2014/main" id="{186982DA-E211-2FBE-166B-860EB618CBF0}"/>
              </a:ext>
            </a:extLst>
          </p:cNvPr>
          <p:cNvSpPr/>
          <p:nvPr/>
        </p:nvSpPr>
        <p:spPr>
          <a:xfrm>
            <a:off x="1383768" y="3972499"/>
            <a:ext cx="9393396" cy="16952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grpSp>
        <p:nvGrpSpPr>
          <p:cNvPr id="19" name="Google Shape;788;p43">
            <a:extLst>
              <a:ext uri="{FF2B5EF4-FFF2-40B4-BE49-F238E27FC236}">
                <a16:creationId xmlns:a16="http://schemas.microsoft.com/office/drawing/2014/main" id="{88A66B32-F6EB-E84C-0AE1-0557A59E030F}"/>
              </a:ext>
            </a:extLst>
          </p:cNvPr>
          <p:cNvGrpSpPr/>
          <p:nvPr/>
        </p:nvGrpSpPr>
        <p:grpSpPr>
          <a:xfrm>
            <a:off x="9855200" y="2073413"/>
            <a:ext cx="2206454" cy="2858880"/>
            <a:chOff x="3468795" y="1186770"/>
            <a:chExt cx="2206454" cy="2858880"/>
          </a:xfrm>
        </p:grpSpPr>
        <p:grpSp>
          <p:nvGrpSpPr>
            <p:cNvPr id="20" name="Google Shape;789;p43">
              <a:extLst>
                <a:ext uri="{FF2B5EF4-FFF2-40B4-BE49-F238E27FC236}">
                  <a16:creationId xmlns:a16="http://schemas.microsoft.com/office/drawing/2014/main" id="{B0940371-6BF2-C301-5262-A5D02649B02C}"/>
                </a:ext>
              </a:extLst>
            </p:cNvPr>
            <p:cNvGrpSpPr/>
            <p:nvPr/>
          </p:nvGrpSpPr>
          <p:grpSpPr>
            <a:xfrm rot="2132500">
              <a:off x="3711320" y="1557967"/>
              <a:ext cx="1721403" cy="1386147"/>
              <a:chOff x="715099" y="1369529"/>
              <a:chExt cx="1721388" cy="1386135"/>
            </a:xfrm>
          </p:grpSpPr>
          <p:sp>
            <p:nvSpPr>
              <p:cNvPr id="30" name="Google Shape;790;p43">
                <a:extLst>
                  <a:ext uri="{FF2B5EF4-FFF2-40B4-BE49-F238E27FC236}">
                    <a16:creationId xmlns:a16="http://schemas.microsoft.com/office/drawing/2014/main" id="{29851D69-BC3F-3B93-2040-FC6D1F02FE23}"/>
                  </a:ext>
                </a:extLst>
              </p:cNvPr>
              <p:cNvSpPr/>
              <p:nvPr/>
            </p:nvSpPr>
            <p:spPr>
              <a:xfrm>
                <a:off x="715099" y="1369529"/>
                <a:ext cx="1721388" cy="1386135"/>
              </a:xfrm>
              <a:custGeom>
                <a:avLst/>
                <a:gdLst/>
                <a:ahLst/>
                <a:cxnLst/>
                <a:rect l="l" t="t" r="r" b="b"/>
                <a:pathLst>
                  <a:path w="11973" h="9641" extrusionOk="0">
                    <a:moveTo>
                      <a:pt x="9820" y="1"/>
                    </a:moveTo>
                    <a:lnTo>
                      <a:pt x="1" y="3363"/>
                    </a:lnTo>
                    <a:lnTo>
                      <a:pt x="2147" y="9641"/>
                    </a:lnTo>
                    <a:lnTo>
                      <a:pt x="11973" y="6272"/>
                    </a:lnTo>
                    <a:lnTo>
                      <a:pt x="98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91;p43">
                <a:extLst>
                  <a:ext uri="{FF2B5EF4-FFF2-40B4-BE49-F238E27FC236}">
                    <a16:creationId xmlns:a16="http://schemas.microsoft.com/office/drawing/2014/main" id="{6C279B8A-DD9C-FAD7-2907-DDB7B07A9416}"/>
                  </a:ext>
                </a:extLst>
              </p:cNvPr>
              <p:cNvSpPr/>
              <p:nvPr/>
            </p:nvSpPr>
            <p:spPr>
              <a:xfrm>
                <a:off x="782098" y="1654920"/>
                <a:ext cx="941279" cy="1051139"/>
              </a:xfrm>
              <a:custGeom>
                <a:avLst/>
                <a:gdLst/>
                <a:ahLst/>
                <a:cxnLst/>
                <a:rect l="l" t="t" r="r" b="b"/>
                <a:pathLst>
                  <a:path w="6547" h="7311" extrusionOk="0">
                    <a:moveTo>
                      <a:pt x="4543" y="1"/>
                    </a:moveTo>
                    <a:cubicBezTo>
                      <a:pt x="4543" y="1"/>
                      <a:pt x="1103" y="686"/>
                      <a:pt x="0" y="1211"/>
                    </a:cubicBezTo>
                    <a:lnTo>
                      <a:pt x="2087" y="7310"/>
                    </a:lnTo>
                    <a:cubicBezTo>
                      <a:pt x="2087" y="7310"/>
                      <a:pt x="5378" y="6028"/>
                      <a:pt x="6546" y="5861"/>
                    </a:cubicBezTo>
                    <a:lnTo>
                      <a:pt x="45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92;p43">
                <a:extLst>
                  <a:ext uri="{FF2B5EF4-FFF2-40B4-BE49-F238E27FC236}">
                    <a16:creationId xmlns:a16="http://schemas.microsoft.com/office/drawing/2014/main" id="{D680EE42-9AFE-3112-4611-7012D42B6C10}"/>
                  </a:ext>
                </a:extLst>
              </p:cNvPr>
              <p:cNvSpPr/>
              <p:nvPr/>
            </p:nvSpPr>
            <p:spPr>
              <a:xfrm>
                <a:off x="808552" y="1666853"/>
                <a:ext cx="916550" cy="1004843"/>
              </a:xfrm>
              <a:custGeom>
                <a:avLst/>
                <a:gdLst/>
                <a:ahLst/>
                <a:cxnLst/>
                <a:rect l="l" t="t" r="r" b="b"/>
                <a:pathLst>
                  <a:path w="6375" h="6989" extrusionOk="0">
                    <a:moveTo>
                      <a:pt x="4311" y="1"/>
                    </a:moveTo>
                    <a:cubicBezTo>
                      <a:pt x="2160" y="1"/>
                      <a:pt x="1" y="961"/>
                      <a:pt x="1" y="961"/>
                    </a:cubicBezTo>
                    <a:lnTo>
                      <a:pt x="2070" y="6989"/>
                    </a:lnTo>
                    <a:cubicBezTo>
                      <a:pt x="3900" y="6321"/>
                      <a:pt x="6374" y="5778"/>
                      <a:pt x="6374" y="5778"/>
                    </a:cubicBezTo>
                    <a:lnTo>
                      <a:pt x="4389" y="1"/>
                    </a:lnTo>
                    <a:cubicBezTo>
                      <a:pt x="4363" y="1"/>
                      <a:pt x="4337" y="1"/>
                      <a:pt x="43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93;p43">
                <a:extLst>
                  <a:ext uri="{FF2B5EF4-FFF2-40B4-BE49-F238E27FC236}">
                    <a16:creationId xmlns:a16="http://schemas.microsoft.com/office/drawing/2014/main" id="{EC5979A0-3FB5-4184-1688-40FD34065E8F}"/>
                  </a:ext>
                </a:extLst>
              </p:cNvPr>
              <p:cNvSpPr/>
              <p:nvPr/>
            </p:nvSpPr>
            <p:spPr>
              <a:xfrm>
                <a:off x="833425" y="1636085"/>
                <a:ext cx="889952" cy="998805"/>
              </a:xfrm>
              <a:custGeom>
                <a:avLst/>
                <a:gdLst/>
                <a:ahLst/>
                <a:cxnLst/>
                <a:rect l="l" t="t" r="r" b="b"/>
                <a:pathLst>
                  <a:path w="6190" h="6947" extrusionOk="0">
                    <a:moveTo>
                      <a:pt x="4144" y="1"/>
                    </a:moveTo>
                    <a:cubicBezTo>
                      <a:pt x="4144" y="1"/>
                      <a:pt x="1658" y="186"/>
                      <a:pt x="1" y="937"/>
                    </a:cubicBezTo>
                    <a:lnTo>
                      <a:pt x="2177" y="6946"/>
                    </a:lnTo>
                    <a:cubicBezTo>
                      <a:pt x="2177" y="6946"/>
                      <a:pt x="4998" y="5980"/>
                      <a:pt x="6015" y="5980"/>
                    </a:cubicBezTo>
                    <a:cubicBezTo>
                      <a:pt x="6081" y="5980"/>
                      <a:pt x="6140" y="5984"/>
                      <a:pt x="6189" y="5992"/>
                    </a:cubicBezTo>
                    <a:lnTo>
                      <a:pt x="41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94;p43">
                <a:extLst>
                  <a:ext uri="{FF2B5EF4-FFF2-40B4-BE49-F238E27FC236}">
                    <a16:creationId xmlns:a16="http://schemas.microsoft.com/office/drawing/2014/main" id="{65AB8D5D-E8E6-0C78-7A0B-F6717D78D13F}"/>
                  </a:ext>
                </a:extLst>
              </p:cNvPr>
              <p:cNvSpPr/>
              <p:nvPr/>
            </p:nvSpPr>
            <p:spPr>
              <a:xfrm>
                <a:off x="891797" y="1619408"/>
                <a:ext cx="831580" cy="970050"/>
              </a:xfrm>
              <a:custGeom>
                <a:avLst/>
                <a:gdLst/>
                <a:ahLst/>
                <a:cxnLst/>
                <a:rect l="l" t="t" r="r" b="b"/>
                <a:pathLst>
                  <a:path w="5784" h="6747" extrusionOk="0">
                    <a:moveTo>
                      <a:pt x="2814" y="0"/>
                    </a:moveTo>
                    <a:cubicBezTo>
                      <a:pt x="2176" y="0"/>
                      <a:pt x="1221" y="131"/>
                      <a:pt x="0" y="671"/>
                    </a:cubicBezTo>
                    <a:lnTo>
                      <a:pt x="2081" y="6746"/>
                    </a:lnTo>
                    <a:cubicBezTo>
                      <a:pt x="2081" y="6746"/>
                      <a:pt x="4020" y="6041"/>
                      <a:pt x="5238" y="6041"/>
                    </a:cubicBezTo>
                    <a:cubicBezTo>
                      <a:pt x="5445" y="6041"/>
                      <a:pt x="5631" y="6061"/>
                      <a:pt x="5783" y="6108"/>
                    </a:cubicBezTo>
                    <a:lnTo>
                      <a:pt x="3738" y="117"/>
                    </a:lnTo>
                    <a:cubicBezTo>
                      <a:pt x="3738" y="117"/>
                      <a:pt x="3417" y="0"/>
                      <a:pt x="281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95;p43">
                <a:extLst>
                  <a:ext uri="{FF2B5EF4-FFF2-40B4-BE49-F238E27FC236}">
                    <a16:creationId xmlns:a16="http://schemas.microsoft.com/office/drawing/2014/main" id="{E1148D01-CE3D-AD56-338A-2B2C3C0A5EA9}"/>
                  </a:ext>
                </a:extLst>
              </p:cNvPr>
              <p:cNvSpPr/>
              <p:nvPr/>
            </p:nvSpPr>
            <p:spPr>
              <a:xfrm>
                <a:off x="1435259" y="1391814"/>
                <a:ext cx="924026" cy="1105917"/>
              </a:xfrm>
              <a:custGeom>
                <a:avLst/>
                <a:gdLst/>
                <a:ahLst/>
                <a:cxnLst/>
                <a:rect l="l" t="t" r="r" b="b"/>
                <a:pathLst>
                  <a:path w="6427" h="7692" extrusionOk="0">
                    <a:moveTo>
                      <a:pt x="4340" y="1"/>
                    </a:moveTo>
                    <a:cubicBezTo>
                      <a:pt x="3148" y="257"/>
                      <a:pt x="0" y="1831"/>
                      <a:pt x="0" y="1831"/>
                    </a:cubicBezTo>
                    <a:lnTo>
                      <a:pt x="2003" y="7691"/>
                    </a:lnTo>
                    <a:cubicBezTo>
                      <a:pt x="3035" y="7113"/>
                      <a:pt x="6427" y="6100"/>
                      <a:pt x="6427" y="6100"/>
                    </a:cubicBezTo>
                    <a:lnTo>
                      <a:pt x="434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96;p43">
                <a:extLst>
                  <a:ext uri="{FF2B5EF4-FFF2-40B4-BE49-F238E27FC236}">
                    <a16:creationId xmlns:a16="http://schemas.microsoft.com/office/drawing/2014/main" id="{AC4300E3-B290-7809-9E5A-92CF0673D6AE}"/>
                  </a:ext>
                </a:extLst>
              </p:cNvPr>
              <p:cNvSpPr/>
              <p:nvPr/>
            </p:nvSpPr>
            <p:spPr>
              <a:xfrm>
                <a:off x="1439429" y="1389226"/>
                <a:ext cx="881325" cy="1108505"/>
              </a:xfrm>
              <a:custGeom>
                <a:avLst/>
                <a:gdLst/>
                <a:ahLst/>
                <a:cxnLst/>
                <a:rect l="l" t="t" r="r" b="b"/>
                <a:pathLst>
                  <a:path w="6130" h="7710" extrusionOk="0">
                    <a:moveTo>
                      <a:pt x="4061" y="1"/>
                    </a:moveTo>
                    <a:cubicBezTo>
                      <a:pt x="4061" y="1"/>
                      <a:pt x="1718" y="585"/>
                      <a:pt x="1" y="1932"/>
                    </a:cubicBezTo>
                    <a:lnTo>
                      <a:pt x="1986" y="7709"/>
                    </a:lnTo>
                    <a:cubicBezTo>
                      <a:pt x="1986" y="7709"/>
                      <a:pt x="4270" y="6618"/>
                      <a:pt x="6130" y="6028"/>
                    </a:cubicBezTo>
                    <a:lnTo>
                      <a:pt x="40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97;p43">
                <a:extLst>
                  <a:ext uri="{FF2B5EF4-FFF2-40B4-BE49-F238E27FC236}">
                    <a16:creationId xmlns:a16="http://schemas.microsoft.com/office/drawing/2014/main" id="{AD9BCE89-0283-9ADA-86D2-0FD9E24634C0}"/>
                  </a:ext>
                </a:extLst>
              </p:cNvPr>
              <p:cNvSpPr/>
              <p:nvPr/>
            </p:nvSpPr>
            <p:spPr>
              <a:xfrm>
                <a:off x="1429221" y="1377293"/>
                <a:ext cx="835893" cy="1120439"/>
              </a:xfrm>
              <a:custGeom>
                <a:avLst/>
                <a:gdLst/>
                <a:ahLst/>
                <a:cxnLst/>
                <a:rect l="l" t="t" r="r" b="b"/>
                <a:pathLst>
                  <a:path w="5814" h="7793" extrusionOk="0">
                    <a:moveTo>
                      <a:pt x="3846" y="0"/>
                    </a:moveTo>
                    <a:cubicBezTo>
                      <a:pt x="2069" y="429"/>
                      <a:pt x="0" y="1801"/>
                      <a:pt x="0" y="1801"/>
                    </a:cubicBezTo>
                    <a:lnTo>
                      <a:pt x="2057" y="7792"/>
                    </a:lnTo>
                    <a:cubicBezTo>
                      <a:pt x="2606" y="7178"/>
                      <a:pt x="5813" y="6081"/>
                      <a:pt x="5813" y="6081"/>
                    </a:cubicBezTo>
                    <a:lnTo>
                      <a:pt x="38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798;p43">
                <a:extLst>
                  <a:ext uri="{FF2B5EF4-FFF2-40B4-BE49-F238E27FC236}">
                    <a16:creationId xmlns:a16="http://schemas.microsoft.com/office/drawing/2014/main" id="{DC444BBB-C393-5091-9F9C-EDFAEE4A468B}"/>
                  </a:ext>
                </a:extLst>
              </p:cNvPr>
              <p:cNvSpPr/>
              <p:nvPr/>
            </p:nvSpPr>
            <p:spPr>
              <a:xfrm>
                <a:off x="1429221" y="1370392"/>
                <a:ext cx="772346" cy="1127340"/>
              </a:xfrm>
              <a:custGeom>
                <a:avLst/>
                <a:gdLst/>
                <a:ahLst/>
                <a:cxnLst/>
                <a:rect l="l" t="t" r="r" b="b"/>
                <a:pathLst>
                  <a:path w="5372" h="7841" extrusionOk="0">
                    <a:moveTo>
                      <a:pt x="3291" y="1"/>
                    </a:moveTo>
                    <a:cubicBezTo>
                      <a:pt x="775" y="627"/>
                      <a:pt x="0" y="1849"/>
                      <a:pt x="0" y="1849"/>
                    </a:cubicBezTo>
                    <a:lnTo>
                      <a:pt x="2057" y="7840"/>
                    </a:lnTo>
                    <a:cubicBezTo>
                      <a:pt x="2683" y="6928"/>
                      <a:pt x="5372" y="6070"/>
                      <a:pt x="5372" y="6070"/>
                    </a:cubicBezTo>
                    <a:lnTo>
                      <a:pt x="329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799;p43">
                <a:extLst>
                  <a:ext uri="{FF2B5EF4-FFF2-40B4-BE49-F238E27FC236}">
                    <a16:creationId xmlns:a16="http://schemas.microsoft.com/office/drawing/2014/main" id="{7944110E-87C2-2CAD-196C-09C54F85C62F}"/>
                  </a:ext>
                </a:extLst>
              </p:cNvPr>
              <p:cNvSpPr/>
              <p:nvPr/>
            </p:nvSpPr>
            <p:spPr>
              <a:xfrm>
                <a:off x="967996" y="1713867"/>
                <a:ext cx="433905" cy="74907"/>
              </a:xfrm>
              <a:custGeom>
                <a:avLst/>
                <a:gdLst/>
                <a:ahLst/>
                <a:cxnLst/>
                <a:rect l="l" t="t" r="r" b="b"/>
                <a:pathLst>
                  <a:path w="3018" h="521" extrusionOk="0">
                    <a:moveTo>
                      <a:pt x="2367" y="1"/>
                    </a:moveTo>
                    <a:cubicBezTo>
                      <a:pt x="1261" y="1"/>
                      <a:pt x="35" y="469"/>
                      <a:pt x="25" y="479"/>
                    </a:cubicBezTo>
                    <a:cubicBezTo>
                      <a:pt x="7" y="485"/>
                      <a:pt x="1" y="497"/>
                      <a:pt x="7" y="509"/>
                    </a:cubicBezTo>
                    <a:cubicBezTo>
                      <a:pt x="13" y="521"/>
                      <a:pt x="31" y="521"/>
                      <a:pt x="37" y="521"/>
                    </a:cubicBezTo>
                    <a:cubicBezTo>
                      <a:pt x="56" y="516"/>
                      <a:pt x="1269" y="54"/>
                      <a:pt x="2362" y="54"/>
                    </a:cubicBezTo>
                    <a:cubicBezTo>
                      <a:pt x="2579" y="54"/>
                      <a:pt x="2791" y="72"/>
                      <a:pt x="2988" y="116"/>
                    </a:cubicBezTo>
                    <a:lnTo>
                      <a:pt x="3006" y="116"/>
                    </a:lnTo>
                    <a:cubicBezTo>
                      <a:pt x="3006" y="116"/>
                      <a:pt x="3012" y="104"/>
                      <a:pt x="3012" y="80"/>
                    </a:cubicBezTo>
                    <a:cubicBezTo>
                      <a:pt x="3017" y="74"/>
                      <a:pt x="3012" y="62"/>
                      <a:pt x="2994" y="62"/>
                    </a:cubicBezTo>
                    <a:cubicBezTo>
                      <a:pt x="2796" y="19"/>
                      <a:pt x="2584" y="1"/>
                      <a:pt x="2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00;p43">
                <a:extLst>
                  <a:ext uri="{FF2B5EF4-FFF2-40B4-BE49-F238E27FC236}">
                    <a16:creationId xmlns:a16="http://schemas.microsoft.com/office/drawing/2014/main" id="{1F0DD640-3471-800C-BB14-824928FEF6AB}"/>
                  </a:ext>
                </a:extLst>
              </p:cNvPr>
              <p:cNvSpPr/>
              <p:nvPr/>
            </p:nvSpPr>
            <p:spPr>
              <a:xfrm>
                <a:off x="1002358" y="1806745"/>
                <a:ext cx="432180" cy="81377"/>
              </a:xfrm>
              <a:custGeom>
                <a:avLst/>
                <a:gdLst/>
                <a:ahLst/>
                <a:cxnLst/>
                <a:rect l="l" t="t" r="r" b="b"/>
                <a:pathLst>
                  <a:path w="3006" h="566" extrusionOk="0">
                    <a:moveTo>
                      <a:pt x="2443" y="0"/>
                    </a:moveTo>
                    <a:cubicBezTo>
                      <a:pt x="1324" y="0"/>
                      <a:pt x="34" y="514"/>
                      <a:pt x="24" y="519"/>
                    </a:cubicBezTo>
                    <a:cubicBezTo>
                      <a:pt x="6" y="525"/>
                      <a:pt x="0" y="543"/>
                      <a:pt x="6" y="549"/>
                    </a:cubicBezTo>
                    <a:cubicBezTo>
                      <a:pt x="15" y="557"/>
                      <a:pt x="23" y="565"/>
                      <a:pt x="29" y="565"/>
                    </a:cubicBezTo>
                    <a:cubicBezTo>
                      <a:pt x="32" y="565"/>
                      <a:pt x="34" y="564"/>
                      <a:pt x="36" y="561"/>
                    </a:cubicBezTo>
                    <a:cubicBezTo>
                      <a:pt x="51" y="555"/>
                      <a:pt x="1325" y="48"/>
                      <a:pt x="2432" y="48"/>
                    </a:cubicBezTo>
                    <a:cubicBezTo>
                      <a:pt x="2618" y="48"/>
                      <a:pt x="2799" y="62"/>
                      <a:pt x="2969" y="96"/>
                    </a:cubicBezTo>
                    <a:lnTo>
                      <a:pt x="2975" y="96"/>
                    </a:lnTo>
                    <a:cubicBezTo>
                      <a:pt x="2981" y="96"/>
                      <a:pt x="2987" y="84"/>
                      <a:pt x="2999" y="72"/>
                    </a:cubicBezTo>
                    <a:cubicBezTo>
                      <a:pt x="3005" y="66"/>
                      <a:pt x="2999" y="48"/>
                      <a:pt x="2981" y="48"/>
                    </a:cubicBezTo>
                    <a:cubicBezTo>
                      <a:pt x="2811" y="15"/>
                      <a:pt x="2629" y="0"/>
                      <a:pt x="24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801;p43">
                <a:extLst>
                  <a:ext uri="{FF2B5EF4-FFF2-40B4-BE49-F238E27FC236}">
                    <a16:creationId xmlns:a16="http://schemas.microsoft.com/office/drawing/2014/main" id="{2E40E99E-EFF6-1C38-DC87-99C4618FD754}"/>
                  </a:ext>
                </a:extLst>
              </p:cNvPr>
              <p:cNvSpPr/>
              <p:nvPr/>
            </p:nvSpPr>
            <p:spPr>
              <a:xfrm>
                <a:off x="1033988" y="1905517"/>
                <a:ext cx="432180" cy="79076"/>
              </a:xfrm>
              <a:custGeom>
                <a:avLst/>
                <a:gdLst/>
                <a:ahLst/>
                <a:cxnLst/>
                <a:rect l="l" t="t" r="r" b="b"/>
                <a:pathLst>
                  <a:path w="3006" h="550" extrusionOk="0">
                    <a:moveTo>
                      <a:pt x="2457" y="0"/>
                    </a:moveTo>
                    <a:cubicBezTo>
                      <a:pt x="2107" y="0"/>
                      <a:pt x="1670" y="60"/>
                      <a:pt x="1151" y="184"/>
                    </a:cubicBezTo>
                    <a:cubicBezTo>
                      <a:pt x="531" y="321"/>
                      <a:pt x="37" y="500"/>
                      <a:pt x="25" y="500"/>
                    </a:cubicBezTo>
                    <a:cubicBezTo>
                      <a:pt x="13" y="511"/>
                      <a:pt x="1" y="523"/>
                      <a:pt x="13" y="529"/>
                    </a:cubicBezTo>
                    <a:cubicBezTo>
                      <a:pt x="17" y="543"/>
                      <a:pt x="25" y="549"/>
                      <a:pt x="34" y="549"/>
                    </a:cubicBezTo>
                    <a:cubicBezTo>
                      <a:pt x="37" y="549"/>
                      <a:pt x="40" y="549"/>
                      <a:pt x="43" y="547"/>
                    </a:cubicBezTo>
                    <a:cubicBezTo>
                      <a:pt x="53" y="542"/>
                      <a:pt x="1478" y="51"/>
                      <a:pt x="2481" y="51"/>
                    </a:cubicBezTo>
                    <a:cubicBezTo>
                      <a:pt x="2664" y="51"/>
                      <a:pt x="2832" y="67"/>
                      <a:pt x="2976" y="106"/>
                    </a:cubicBezTo>
                    <a:lnTo>
                      <a:pt x="2994" y="106"/>
                    </a:lnTo>
                    <a:cubicBezTo>
                      <a:pt x="3000" y="106"/>
                      <a:pt x="3006" y="100"/>
                      <a:pt x="3006" y="94"/>
                    </a:cubicBezTo>
                    <a:cubicBezTo>
                      <a:pt x="3006" y="76"/>
                      <a:pt x="3006" y="64"/>
                      <a:pt x="2994" y="64"/>
                    </a:cubicBezTo>
                    <a:cubicBezTo>
                      <a:pt x="2846" y="22"/>
                      <a:pt x="2667" y="0"/>
                      <a:pt x="24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802;p43">
                <a:extLst>
                  <a:ext uri="{FF2B5EF4-FFF2-40B4-BE49-F238E27FC236}">
                    <a16:creationId xmlns:a16="http://schemas.microsoft.com/office/drawing/2014/main" id="{14728C12-B9B7-65AA-2FC7-05A2789F9629}"/>
                  </a:ext>
                </a:extLst>
              </p:cNvPr>
              <p:cNvSpPr/>
              <p:nvPr/>
            </p:nvSpPr>
            <p:spPr>
              <a:xfrm>
                <a:off x="1072663" y="2003859"/>
                <a:ext cx="427867" cy="88709"/>
              </a:xfrm>
              <a:custGeom>
                <a:avLst/>
                <a:gdLst/>
                <a:ahLst/>
                <a:cxnLst/>
                <a:rect l="l" t="t" r="r" b="b"/>
                <a:pathLst>
                  <a:path w="2976" h="617" extrusionOk="0">
                    <a:moveTo>
                      <a:pt x="2521" y="0"/>
                    </a:moveTo>
                    <a:cubicBezTo>
                      <a:pt x="1424" y="0"/>
                      <a:pt x="40" y="562"/>
                      <a:pt x="24" y="573"/>
                    </a:cubicBezTo>
                    <a:cubicBezTo>
                      <a:pt x="12" y="579"/>
                      <a:pt x="0" y="591"/>
                      <a:pt x="12" y="603"/>
                    </a:cubicBezTo>
                    <a:cubicBezTo>
                      <a:pt x="16" y="611"/>
                      <a:pt x="21" y="617"/>
                      <a:pt x="30" y="617"/>
                    </a:cubicBezTo>
                    <a:cubicBezTo>
                      <a:pt x="33" y="617"/>
                      <a:pt x="37" y="616"/>
                      <a:pt x="42" y="614"/>
                    </a:cubicBezTo>
                    <a:cubicBezTo>
                      <a:pt x="52" y="609"/>
                      <a:pt x="1449" y="46"/>
                      <a:pt x="2535" y="46"/>
                    </a:cubicBezTo>
                    <a:cubicBezTo>
                      <a:pt x="2678" y="46"/>
                      <a:pt x="2817" y="56"/>
                      <a:pt x="2945" y="78"/>
                    </a:cubicBezTo>
                    <a:lnTo>
                      <a:pt x="2957" y="78"/>
                    </a:lnTo>
                    <a:cubicBezTo>
                      <a:pt x="2963" y="78"/>
                      <a:pt x="2963" y="72"/>
                      <a:pt x="2969" y="54"/>
                    </a:cubicBezTo>
                    <a:cubicBezTo>
                      <a:pt x="2975" y="48"/>
                      <a:pt x="2969" y="36"/>
                      <a:pt x="2957" y="36"/>
                    </a:cubicBezTo>
                    <a:cubicBezTo>
                      <a:pt x="2820" y="11"/>
                      <a:pt x="2673" y="0"/>
                      <a:pt x="25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03;p43">
                <a:extLst>
                  <a:ext uri="{FF2B5EF4-FFF2-40B4-BE49-F238E27FC236}">
                    <a16:creationId xmlns:a16="http://schemas.microsoft.com/office/drawing/2014/main" id="{53E37F4F-62AE-F6C9-2124-BA534988C6AA}"/>
                  </a:ext>
                </a:extLst>
              </p:cNvPr>
              <p:cNvSpPr/>
              <p:nvPr/>
            </p:nvSpPr>
            <p:spPr>
              <a:xfrm>
                <a:off x="1106019" y="2108382"/>
                <a:ext cx="430455" cy="85402"/>
              </a:xfrm>
              <a:custGeom>
                <a:avLst/>
                <a:gdLst/>
                <a:ahLst/>
                <a:cxnLst/>
                <a:rect l="l" t="t" r="r" b="b"/>
                <a:pathLst>
                  <a:path w="2994" h="594" extrusionOk="0">
                    <a:moveTo>
                      <a:pt x="2339" y="0"/>
                    </a:moveTo>
                    <a:cubicBezTo>
                      <a:pt x="1279" y="0"/>
                      <a:pt x="28" y="544"/>
                      <a:pt x="19" y="549"/>
                    </a:cubicBezTo>
                    <a:cubicBezTo>
                      <a:pt x="13" y="561"/>
                      <a:pt x="1" y="573"/>
                      <a:pt x="13" y="579"/>
                    </a:cubicBezTo>
                    <a:cubicBezTo>
                      <a:pt x="17" y="588"/>
                      <a:pt x="21" y="593"/>
                      <a:pt x="30" y="593"/>
                    </a:cubicBezTo>
                    <a:cubicBezTo>
                      <a:pt x="34" y="593"/>
                      <a:pt x="38" y="593"/>
                      <a:pt x="42" y="591"/>
                    </a:cubicBezTo>
                    <a:cubicBezTo>
                      <a:pt x="57" y="576"/>
                      <a:pt x="1294" y="38"/>
                      <a:pt x="2343" y="38"/>
                    </a:cubicBezTo>
                    <a:cubicBezTo>
                      <a:pt x="2565" y="38"/>
                      <a:pt x="2778" y="62"/>
                      <a:pt x="2970" y="120"/>
                    </a:cubicBezTo>
                    <a:lnTo>
                      <a:pt x="2982" y="120"/>
                    </a:lnTo>
                    <a:cubicBezTo>
                      <a:pt x="2994" y="120"/>
                      <a:pt x="2994" y="114"/>
                      <a:pt x="2994" y="114"/>
                    </a:cubicBezTo>
                    <a:cubicBezTo>
                      <a:pt x="2994" y="96"/>
                      <a:pt x="2994" y="84"/>
                      <a:pt x="2976" y="84"/>
                    </a:cubicBezTo>
                    <a:cubicBezTo>
                      <a:pt x="2781" y="25"/>
                      <a:pt x="2565" y="0"/>
                      <a:pt x="23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04;p43">
                <a:extLst>
                  <a:ext uri="{FF2B5EF4-FFF2-40B4-BE49-F238E27FC236}">
                    <a16:creationId xmlns:a16="http://schemas.microsoft.com/office/drawing/2014/main" id="{37B9543B-6878-911F-69C1-3A98F048069E}"/>
                  </a:ext>
                </a:extLst>
              </p:cNvPr>
              <p:cNvSpPr/>
              <p:nvPr/>
            </p:nvSpPr>
            <p:spPr>
              <a:xfrm>
                <a:off x="1140380" y="2205861"/>
                <a:ext cx="437212" cy="86121"/>
              </a:xfrm>
              <a:custGeom>
                <a:avLst/>
                <a:gdLst/>
                <a:ahLst/>
                <a:cxnLst/>
                <a:rect l="l" t="t" r="r" b="b"/>
                <a:pathLst>
                  <a:path w="3041" h="599" extrusionOk="0">
                    <a:moveTo>
                      <a:pt x="2692" y="1"/>
                    </a:moveTo>
                    <a:cubicBezTo>
                      <a:pt x="1806" y="1"/>
                      <a:pt x="101" y="525"/>
                      <a:pt x="18" y="551"/>
                    </a:cubicBezTo>
                    <a:cubicBezTo>
                      <a:pt x="12" y="557"/>
                      <a:pt x="0" y="563"/>
                      <a:pt x="0" y="581"/>
                    </a:cubicBezTo>
                    <a:cubicBezTo>
                      <a:pt x="12" y="599"/>
                      <a:pt x="18" y="599"/>
                      <a:pt x="30" y="599"/>
                    </a:cubicBezTo>
                    <a:cubicBezTo>
                      <a:pt x="51" y="588"/>
                      <a:pt x="1826" y="47"/>
                      <a:pt x="2707" y="47"/>
                    </a:cubicBezTo>
                    <a:cubicBezTo>
                      <a:pt x="2827" y="47"/>
                      <a:pt x="2931" y="57"/>
                      <a:pt x="3011" y="80"/>
                    </a:cubicBezTo>
                    <a:lnTo>
                      <a:pt x="3029" y="80"/>
                    </a:lnTo>
                    <a:cubicBezTo>
                      <a:pt x="3035" y="80"/>
                      <a:pt x="3041" y="74"/>
                      <a:pt x="3035" y="68"/>
                    </a:cubicBezTo>
                    <a:cubicBezTo>
                      <a:pt x="3035" y="50"/>
                      <a:pt x="3035" y="38"/>
                      <a:pt x="3023" y="38"/>
                    </a:cubicBezTo>
                    <a:cubicBezTo>
                      <a:pt x="2936" y="12"/>
                      <a:pt x="2823" y="1"/>
                      <a:pt x="2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05;p43">
                <a:extLst>
                  <a:ext uri="{FF2B5EF4-FFF2-40B4-BE49-F238E27FC236}">
                    <a16:creationId xmlns:a16="http://schemas.microsoft.com/office/drawing/2014/main" id="{F884040D-D1B8-30D8-3744-41E514C36FEC}"/>
                  </a:ext>
                </a:extLst>
              </p:cNvPr>
              <p:cNvSpPr/>
              <p:nvPr/>
            </p:nvSpPr>
            <p:spPr>
              <a:xfrm>
                <a:off x="1174598" y="2301614"/>
                <a:ext cx="427004" cy="89284"/>
              </a:xfrm>
              <a:custGeom>
                <a:avLst/>
                <a:gdLst/>
                <a:ahLst/>
                <a:cxnLst/>
                <a:rect l="l" t="t" r="r" b="b"/>
                <a:pathLst>
                  <a:path w="2970" h="621" extrusionOk="0">
                    <a:moveTo>
                      <a:pt x="2642" y="1"/>
                    </a:moveTo>
                    <a:cubicBezTo>
                      <a:pt x="1764" y="1"/>
                      <a:pt x="97" y="544"/>
                      <a:pt x="18" y="571"/>
                    </a:cubicBezTo>
                    <a:cubicBezTo>
                      <a:pt x="1" y="576"/>
                      <a:pt x="1" y="588"/>
                      <a:pt x="1" y="600"/>
                    </a:cubicBezTo>
                    <a:cubicBezTo>
                      <a:pt x="10" y="614"/>
                      <a:pt x="15" y="620"/>
                      <a:pt x="22" y="620"/>
                    </a:cubicBezTo>
                    <a:cubicBezTo>
                      <a:pt x="25" y="620"/>
                      <a:pt x="27" y="620"/>
                      <a:pt x="30" y="618"/>
                    </a:cubicBezTo>
                    <a:cubicBezTo>
                      <a:pt x="51" y="608"/>
                      <a:pt x="1758" y="48"/>
                      <a:pt x="2634" y="48"/>
                    </a:cubicBezTo>
                    <a:cubicBezTo>
                      <a:pt x="2754" y="48"/>
                      <a:pt x="2858" y="58"/>
                      <a:pt x="2940" y="82"/>
                    </a:cubicBezTo>
                    <a:lnTo>
                      <a:pt x="2952" y="82"/>
                    </a:lnTo>
                    <a:cubicBezTo>
                      <a:pt x="2964" y="82"/>
                      <a:pt x="2964" y="70"/>
                      <a:pt x="2970" y="64"/>
                    </a:cubicBezTo>
                    <a:cubicBezTo>
                      <a:pt x="2970" y="52"/>
                      <a:pt x="2970" y="34"/>
                      <a:pt x="2952" y="34"/>
                    </a:cubicBezTo>
                    <a:cubicBezTo>
                      <a:pt x="2867" y="11"/>
                      <a:pt x="2762" y="1"/>
                      <a:pt x="26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06;p43">
                <a:extLst>
                  <a:ext uri="{FF2B5EF4-FFF2-40B4-BE49-F238E27FC236}">
                    <a16:creationId xmlns:a16="http://schemas.microsoft.com/office/drawing/2014/main" id="{709429A9-C694-8091-9B34-CEFCF38B9A68}"/>
                  </a:ext>
                </a:extLst>
              </p:cNvPr>
              <p:cNvSpPr/>
              <p:nvPr/>
            </p:nvSpPr>
            <p:spPr>
              <a:xfrm>
                <a:off x="1210542" y="2400818"/>
                <a:ext cx="425423" cy="95898"/>
              </a:xfrm>
              <a:custGeom>
                <a:avLst/>
                <a:gdLst/>
                <a:ahLst/>
                <a:cxnLst/>
                <a:rect l="l" t="t" r="r" b="b"/>
                <a:pathLst>
                  <a:path w="2959" h="667" extrusionOk="0">
                    <a:moveTo>
                      <a:pt x="2585" y="1"/>
                    </a:moveTo>
                    <a:cubicBezTo>
                      <a:pt x="1556" y="1"/>
                      <a:pt x="40" y="609"/>
                      <a:pt x="19" y="620"/>
                    </a:cubicBezTo>
                    <a:cubicBezTo>
                      <a:pt x="7" y="626"/>
                      <a:pt x="1" y="638"/>
                      <a:pt x="7" y="650"/>
                    </a:cubicBezTo>
                    <a:cubicBezTo>
                      <a:pt x="11" y="658"/>
                      <a:pt x="21" y="666"/>
                      <a:pt x="29" y="666"/>
                    </a:cubicBezTo>
                    <a:cubicBezTo>
                      <a:pt x="32" y="666"/>
                      <a:pt x="35" y="665"/>
                      <a:pt x="37" y="662"/>
                    </a:cubicBezTo>
                    <a:cubicBezTo>
                      <a:pt x="58" y="656"/>
                      <a:pt x="1567" y="50"/>
                      <a:pt x="2590" y="50"/>
                    </a:cubicBezTo>
                    <a:cubicBezTo>
                      <a:pt x="2711" y="50"/>
                      <a:pt x="2824" y="58"/>
                      <a:pt x="2928" y="77"/>
                    </a:cubicBezTo>
                    <a:lnTo>
                      <a:pt x="2934" y="77"/>
                    </a:lnTo>
                    <a:cubicBezTo>
                      <a:pt x="2940" y="77"/>
                      <a:pt x="2952" y="65"/>
                      <a:pt x="2952" y="53"/>
                    </a:cubicBezTo>
                    <a:cubicBezTo>
                      <a:pt x="2958" y="47"/>
                      <a:pt x="2952" y="30"/>
                      <a:pt x="2934" y="30"/>
                    </a:cubicBezTo>
                    <a:cubicBezTo>
                      <a:pt x="2827" y="10"/>
                      <a:pt x="2710" y="1"/>
                      <a:pt x="25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07;p43">
                <a:extLst>
                  <a:ext uri="{FF2B5EF4-FFF2-40B4-BE49-F238E27FC236}">
                    <a16:creationId xmlns:a16="http://schemas.microsoft.com/office/drawing/2014/main" id="{9CAAEBE6-D9D1-8D01-AE16-916D6F475E95}"/>
                  </a:ext>
                </a:extLst>
              </p:cNvPr>
              <p:cNvSpPr/>
              <p:nvPr/>
            </p:nvSpPr>
            <p:spPr>
              <a:xfrm>
                <a:off x="1502114" y="1473190"/>
                <a:ext cx="378984" cy="220551"/>
              </a:xfrm>
              <a:custGeom>
                <a:avLst/>
                <a:gdLst/>
                <a:ahLst/>
                <a:cxnLst/>
                <a:rect l="l" t="t" r="r" b="b"/>
                <a:pathLst>
                  <a:path w="2636" h="1534" extrusionOk="0">
                    <a:moveTo>
                      <a:pt x="2605" y="1"/>
                    </a:moveTo>
                    <a:cubicBezTo>
                      <a:pt x="2593" y="7"/>
                      <a:pt x="793" y="549"/>
                      <a:pt x="6" y="1497"/>
                    </a:cubicBezTo>
                    <a:cubicBezTo>
                      <a:pt x="0" y="1503"/>
                      <a:pt x="0" y="1521"/>
                      <a:pt x="6" y="1527"/>
                    </a:cubicBezTo>
                    <a:cubicBezTo>
                      <a:pt x="12" y="1533"/>
                      <a:pt x="18" y="1533"/>
                      <a:pt x="30" y="1533"/>
                    </a:cubicBezTo>
                    <a:cubicBezTo>
                      <a:pt x="36" y="1533"/>
                      <a:pt x="36" y="1533"/>
                      <a:pt x="36" y="1527"/>
                    </a:cubicBezTo>
                    <a:cubicBezTo>
                      <a:pt x="817" y="585"/>
                      <a:pt x="2605" y="49"/>
                      <a:pt x="2623" y="43"/>
                    </a:cubicBezTo>
                    <a:cubicBezTo>
                      <a:pt x="2635" y="37"/>
                      <a:pt x="2635" y="31"/>
                      <a:pt x="2635" y="13"/>
                    </a:cubicBezTo>
                    <a:cubicBezTo>
                      <a:pt x="2629" y="1"/>
                      <a:pt x="2623" y="1"/>
                      <a:pt x="26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08;p43">
                <a:extLst>
                  <a:ext uri="{FF2B5EF4-FFF2-40B4-BE49-F238E27FC236}">
                    <a16:creationId xmlns:a16="http://schemas.microsoft.com/office/drawing/2014/main" id="{B0EAD416-79CC-9A22-5C83-4E47DA9D984F}"/>
                  </a:ext>
                </a:extLst>
              </p:cNvPr>
              <p:cNvSpPr/>
              <p:nvPr/>
            </p:nvSpPr>
            <p:spPr>
              <a:xfrm>
                <a:off x="1532881" y="1571819"/>
                <a:ext cx="382435" cy="211924"/>
              </a:xfrm>
              <a:custGeom>
                <a:avLst/>
                <a:gdLst/>
                <a:ahLst/>
                <a:cxnLst/>
                <a:rect l="l" t="t" r="r" b="b"/>
                <a:pathLst>
                  <a:path w="2660" h="1474" extrusionOk="0">
                    <a:moveTo>
                      <a:pt x="2630" y="1"/>
                    </a:moveTo>
                    <a:cubicBezTo>
                      <a:pt x="2606" y="1"/>
                      <a:pt x="806" y="519"/>
                      <a:pt x="7" y="1437"/>
                    </a:cubicBezTo>
                    <a:cubicBezTo>
                      <a:pt x="1" y="1443"/>
                      <a:pt x="1" y="1455"/>
                      <a:pt x="7" y="1467"/>
                    </a:cubicBezTo>
                    <a:cubicBezTo>
                      <a:pt x="13" y="1473"/>
                      <a:pt x="25" y="1473"/>
                      <a:pt x="30" y="1473"/>
                    </a:cubicBezTo>
                    <a:lnTo>
                      <a:pt x="42" y="1473"/>
                    </a:lnTo>
                    <a:cubicBezTo>
                      <a:pt x="835" y="567"/>
                      <a:pt x="2630" y="48"/>
                      <a:pt x="2648" y="42"/>
                    </a:cubicBezTo>
                    <a:cubicBezTo>
                      <a:pt x="2660" y="36"/>
                      <a:pt x="2660" y="30"/>
                      <a:pt x="2660" y="12"/>
                    </a:cubicBezTo>
                    <a:cubicBezTo>
                      <a:pt x="2654" y="1"/>
                      <a:pt x="2648" y="1"/>
                      <a:pt x="26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09;p43">
                <a:extLst>
                  <a:ext uri="{FF2B5EF4-FFF2-40B4-BE49-F238E27FC236}">
                    <a16:creationId xmlns:a16="http://schemas.microsoft.com/office/drawing/2014/main" id="{E1180B47-7005-298D-4426-C7285A61A424}"/>
                  </a:ext>
                </a:extLst>
              </p:cNvPr>
              <p:cNvSpPr/>
              <p:nvPr/>
            </p:nvSpPr>
            <p:spPr>
              <a:xfrm>
                <a:off x="1565518" y="1667572"/>
                <a:ext cx="382435" cy="217244"/>
              </a:xfrm>
              <a:custGeom>
                <a:avLst/>
                <a:gdLst/>
                <a:ahLst/>
                <a:cxnLst/>
                <a:rect l="l" t="t" r="r" b="b"/>
                <a:pathLst>
                  <a:path w="2660" h="1511" extrusionOk="0">
                    <a:moveTo>
                      <a:pt x="2629" y="0"/>
                    </a:moveTo>
                    <a:cubicBezTo>
                      <a:pt x="2626" y="0"/>
                      <a:pt x="2622" y="1"/>
                      <a:pt x="2618" y="2"/>
                    </a:cubicBezTo>
                    <a:cubicBezTo>
                      <a:pt x="2618" y="8"/>
                      <a:pt x="2111" y="181"/>
                      <a:pt x="1538" y="443"/>
                    </a:cubicBezTo>
                    <a:cubicBezTo>
                      <a:pt x="769" y="801"/>
                      <a:pt x="257" y="1153"/>
                      <a:pt x="12" y="1481"/>
                    </a:cubicBezTo>
                    <a:cubicBezTo>
                      <a:pt x="0" y="1487"/>
                      <a:pt x="12" y="1499"/>
                      <a:pt x="18" y="1511"/>
                    </a:cubicBezTo>
                    <a:lnTo>
                      <a:pt x="42" y="1511"/>
                    </a:lnTo>
                    <a:cubicBezTo>
                      <a:pt x="48" y="1511"/>
                      <a:pt x="48" y="1499"/>
                      <a:pt x="42" y="1499"/>
                    </a:cubicBezTo>
                    <a:cubicBezTo>
                      <a:pt x="608" y="748"/>
                      <a:pt x="2474" y="98"/>
                      <a:pt x="2623" y="50"/>
                    </a:cubicBezTo>
                    <a:lnTo>
                      <a:pt x="2635" y="50"/>
                    </a:lnTo>
                    <a:cubicBezTo>
                      <a:pt x="2647" y="38"/>
                      <a:pt x="2659" y="32"/>
                      <a:pt x="2647" y="20"/>
                    </a:cubicBezTo>
                    <a:cubicBezTo>
                      <a:pt x="2643" y="7"/>
                      <a:pt x="2638" y="0"/>
                      <a:pt x="2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10;p43">
                <a:extLst>
                  <a:ext uri="{FF2B5EF4-FFF2-40B4-BE49-F238E27FC236}">
                    <a16:creationId xmlns:a16="http://schemas.microsoft.com/office/drawing/2014/main" id="{89D7F8A5-EEA5-AC77-C3EE-07E274E1A2D4}"/>
                  </a:ext>
                </a:extLst>
              </p:cNvPr>
              <p:cNvSpPr/>
              <p:nvPr/>
            </p:nvSpPr>
            <p:spPr>
              <a:xfrm>
                <a:off x="1598873" y="1775833"/>
                <a:ext cx="385885" cy="203298"/>
              </a:xfrm>
              <a:custGeom>
                <a:avLst/>
                <a:gdLst/>
                <a:ahLst/>
                <a:cxnLst/>
                <a:rect l="l" t="t" r="r" b="b"/>
                <a:pathLst>
                  <a:path w="2684" h="1414" extrusionOk="0">
                    <a:moveTo>
                      <a:pt x="2654" y="0"/>
                    </a:moveTo>
                    <a:cubicBezTo>
                      <a:pt x="2636" y="0"/>
                      <a:pt x="770" y="531"/>
                      <a:pt x="13" y="1372"/>
                    </a:cubicBezTo>
                    <a:cubicBezTo>
                      <a:pt x="1" y="1384"/>
                      <a:pt x="1" y="1396"/>
                      <a:pt x="13" y="1402"/>
                    </a:cubicBezTo>
                    <a:cubicBezTo>
                      <a:pt x="19" y="1413"/>
                      <a:pt x="25" y="1413"/>
                      <a:pt x="31" y="1413"/>
                    </a:cubicBezTo>
                    <a:lnTo>
                      <a:pt x="48" y="1413"/>
                    </a:lnTo>
                    <a:cubicBezTo>
                      <a:pt x="800" y="579"/>
                      <a:pt x="2648" y="54"/>
                      <a:pt x="2672" y="48"/>
                    </a:cubicBezTo>
                    <a:cubicBezTo>
                      <a:pt x="2678" y="42"/>
                      <a:pt x="2684" y="30"/>
                      <a:pt x="2684" y="18"/>
                    </a:cubicBezTo>
                    <a:cubicBezTo>
                      <a:pt x="2678" y="0"/>
                      <a:pt x="2672" y="0"/>
                      <a:pt x="26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11;p43">
                <a:extLst>
                  <a:ext uri="{FF2B5EF4-FFF2-40B4-BE49-F238E27FC236}">
                    <a16:creationId xmlns:a16="http://schemas.microsoft.com/office/drawing/2014/main" id="{B3BB6C97-1277-D0C8-004B-9CF4C18F0931}"/>
                  </a:ext>
                </a:extLst>
              </p:cNvPr>
              <p:cNvSpPr/>
              <p:nvPr/>
            </p:nvSpPr>
            <p:spPr>
              <a:xfrm>
                <a:off x="1635823" y="1877050"/>
                <a:ext cx="381572" cy="211781"/>
              </a:xfrm>
              <a:custGeom>
                <a:avLst/>
                <a:gdLst/>
                <a:ahLst/>
                <a:cxnLst/>
                <a:rect l="l" t="t" r="r" b="b"/>
                <a:pathLst>
                  <a:path w="2654" h="1473" extrusionOk="0">
                    <a:moveTo>
                      <a:pt x="2629" y="0"/>
                    </a:moveTo>
                    <a:cubicBezTo>
                      <a:pt x="2605" y="6"/>
                      <a:pt x="680" y="501"/>
                      <a:pt x="6" y="1443"/>
                    </a:cubicBezTo>
                    <a:cubicBezTo>
                      <a:pt x="0" y="1455"/>
                      <a:pt x="6" y="1467"/>
                      <a:pt x="12" y="1473"/>
                    </a:cubicBezTo>
                    <a:lnTo>
                      <a:pt x="36" y="1473"/>
                    </a:lnTo>
                    <a:cubicBezTo>
                      <a:pt x="42" y="1473"/>
                      <a:pt x="54" y="1473"/>
                      <a:pt x="36" y="1461"/>
                    </a:cubicBezTo>
                    <a:cubicBezTo>
                      <a:pt x="698" y="531"/>
                      <a:pt x="2617" y="42"/>
                      <a:pt x="2635" y="36"/>
                    </a:cubicBezTo>
                    <a:cubicBezTo>
                      <a:pt x="2647" y="36"/>
                      <a:pt x="2653" y="30"/>
                      <a:pt x="2653" y="12"/>
                    </a:cubicBezTo>
                    <a:cubicBezTo>
                      <a:pt x="2653" y="6"/>
                      <a:pt x="2647" y="0"/>
                      <a:pt x="2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12;p43">
                <a:extLst>
                  <a:ext uri="{FF2B5EF4-FFF2-40B4-BE49-F238E27FC236}">
                    <a16:creationId xmlns:a16="http://schemas.microsoft.com/office/drawing/2014/main" id="{85446128-0D7F-6123-EB27-620E33A514E4}"/>
                  </a:ext>
                </a:extLst>
              </p:cNvPr>
              <p:cNvSpPr/>
              <p:nvPr/>
            </p:nvSpPr>
            <p:spPr>
              <a:xfrm>
                <a:off x="1660552" y="1975535"/>
                <a:ext cx="392786" cy="211062"/>
              </a:xfrm>
              <a:custGeom>
                <a:avLst/>
                <a:gdLst/>
                <a:ahLst/>
                <a:cxnLst/>
                <a:rect l="l" t="t" r="r" b="b"/>
                <a:pathLst>
                  <a:path w="2732" h="1468" extrusionOk="0">
                    <a:moveTo>
                      <a:pt x="2696" y="1"/>
                    </a:moveTo>
                    <a:cubicBezTo>
                      <a:pt x="2600" y="36"/>
                      <a:pt x="424" y="865"/>
                      <a:pt x="7" y="1437"/>
                    </a:cubicBezTo>
                    <a:cubicBezTo>
                      <a:pt x="1" y="1443"/>
                      <a:pt x="7" y="1461"/>
                      <a:pt x="13" y="1467"/>
                    </a:cubicBezTo>
                    <a:lnTo>
                      <a:pt x="43" y="1467"/>
                    </a:lnTo>
                    <a:cubicBezTo>
                      <a:pt x="454" y="901"/>
                      <a:pt x="2690" y="54"/>
                      <a:pt x="2714" y="42"/>
                    </a:cubicBezTo>
                    <a:cubicBezTo>
                      <a:pt x="2726" y="36"/>
                      <a:pt x="2732" y="24"/>
                      <a:pt x="2726" y="13"/>
                    </a:cubicBezTo>
                    <a:cubicBezTo>
                      <a:pt x="2720" y="1"/>
                      <a:pt x="2714" y="1"/>
                      <a:pt x="26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13;p43">
                <a:extLst>
                  <a:ext uri="{FF2B5EF4-FFF2-40B4-BE49-F238E27FC236}">
                    <a16:creationId xmlns:a16="http://schemas.microsoft.com/office/drawing/2014/main" id="{7AC8E5CD-2776-0A06-DAC0-38AB27ED10C3}"/>
                  </a:ext>
                </a:extLst>
              </p:cNvPr>
              <p:cNvSpPr/>
              <p:nvPr/>
            </p:nvSpPr>
            <p:spPr>
              <a:xfrm>
                <a:off x="1700090" y="2073733"/>
                <a:ext cx="386748" cy="202867"/>
              </a:xfrm>
              <a:custGeom>
                <a:avLst/>
                <a:gdLst/>
                <a:ahLst/>
                <a:cxnLst/>
                <a:rect l="l" t="t" r="r" b="b"/>
                <a:pathLst>
                  <a:path w="2690" h="1411" extrusionOk="0">
                    <a:moveTo>
                      <a:pt x="2660" y="1"/>
                    </a:moveTo>
                    <a:cubicBezTo>
                      <a:pt x="2657" y="1"/>
                      <a:pt x="2655" y="2"/>
                      <a:pt x="2653" y="3"/>
                    </a:cubicBezTo>
                    <a:cubicBezTo>
                      <a:pt x="2564" y="39"/>
                      <a:pt x="435" y="802"/>
                      <a:pt x="6" y="1380"/>
                    </a:cubicBezTo>
                    <a:cubicBezTo>
                      <a:pt x="0" y="1386"/>
                      <a:pt x="6" y="1404"/>
                      <a:pt x="12" y="1410"/>
                    </a:cubicBezTo>
                    <a:lnTo>
                      <a:pt x="42" y="1410"/>
                    </a:lnTo>
                    <a:cubicBezTo>
                      <a:pt x="465" y="838"/>
                      <a:pt x="2647" y="57"/>
                      <a:pt x="2665" y="45"/>
                    </a:cubicBezTo>
                    <a:cubicBezTo>
                      <a:pt x="2683" y="39"/>
                      <a:pt x="2689" y="33"/>
                      <a:pt x="2683" y="15"/>
                    </a:cubicBezTo>
                    <a:cubicBezTo>
                      <a:pt x="2679" y="6"/>
                      <a:pt x="2668" y="1"/>
                      <a:pt x="2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14;p43">
                <a:extLst>
                  <a:ext uri="{FF2B5EF4-FFF2-40B4-BE49-F238E27FC236}">
                    <a16:creationId xmlns:a16="http://schemas.microsoft.com/office/drawing/2014/main" id="{BEF8F17A-A2EF-9796-68F0-C298A1798A55}"/>
                  </a:ext>
                </a:extLst>
              </p:cNvPr>
              <p:cNvSpPr/>
              <p:nvPr/>
            </p:nvSpPr>
            <p:spPr>
              <a:xfrm>
                <a:off x="1735170" y="2180413"/>
                <a:ext cx="388473" cy="194671"/>
              </a:xfrm>
              <a:custGeom>
                <a:avLst/>
                <a:gdLst/>
                <a:ahLst/>
                <a:cxnLst/>
                <a:rect l="l" t="t" r="r" b="b"/>
                <a:pathLst>
                  <a:path w="2702" h="1354" extrusionOk="0">
                    <a:moveTo>
                      <a:pt x="2672" y="1"/>
                    </a:moveTo>
                    <a:cubicBezTo>
                      <a:pt x="2654" y="6"/>
                      <a:pt x="680" y="567"/>
                      <a:pt x="7" y="1318"/>
                    </a:cubicBezTo>
                    <a:cubicBezTo>
                      <a:pt x="1" y="1324"/>
                      <a:pt x="1" y="1342"/>
                      <a:pt x="7" y="1348"/>
                    </a:cubicBezTo>
                    <a:cubicBezTo>
                      <a:pt x="13" y="1354"/>
                      <a:pt x="25" y="1354"/>
                      <a:pt x="30" y="1354"/>
                    </a:cubicBezTo>
                    <a:cubicBezTo>
                      <a:pt x="30" y="1354"/>
                      <a:pt x="36" y="1354"/>
                      <a:pt x="36" y="1348"/>
                    </a:cubicBezTo>
                    <a:cubicBezTo>
                      <a:pt x="710" y="609"/>
                      <a:pt x="2660" y="48"/>
                      <a:pt x="2684" y="42"/>
                    </a:cubicBezTo>
                    <a:cubicBezTo>
                      <a:pt x="2701" y="36"/>
                      <a:pt x="2701" y="30"/>
                      <a:pt x="2701" y="12"/>
                    </a:cubicBezTo>
                    <a:cubicBezTo>
                      <a:pt x="2690" y="1"/>
                      <a:pt x="2684" y="1"/>
                      <a:pt x="26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15;p43">
                <a:extLst>
                  <a:ext uri="{FF2B5EF4-FFF2-40B4-BE49-F238E27FC236}">
                    <a16:creationId xmlns:a16="http://schemas.microsoft.com/office/drawing/2014/main" id="{CF27AC54-D694-298D-3F22-3C8413290249}"/>
                  </a:ext>
                </a:extLst>
              </p:cNvPr>
              <p:cNvSpPr/>
              <p:nvPr/>
            </p:nvSpPr>
            <p:spPr>
              <a:xfrm>
                <a:off x="1467752" y="1547808"/>
                <a:ext cx="128676" cy="289850"/>
              </a:xfrm>
              <a:custGeom>
                <a:avLst/>
                <a:gdLst/>
                <a:ahLst/>
                <a:cxnLst/>
                <a:rect l="l" t="t" r="r" b="b"/>
                <a:pathLst>
                  <a:path w="895" h="2016" extrusionOk="0">
                    <a:moveTo>
                      <a:pt x="328" y="1"/>
                    </a:moveTo>
                    <a:cubicBezTo>
                      <a:pt x="209" y="96"/>
                      <a:pt x="102" y="197"/>
                      <a:pt x="1" y="293"/>
                    </a:cubicBezTo>
                    <a:lnTo>
                      <a:pt x="585" y="2016"/>
                    </a:lnTo>
                    <a:lnTo>
                      <a:pt x="627" y="1521"/>
                    </a:lnTo>
                    <a:lnTo>
                      <a:pt x="895" y="1664"/>
                    </a:lnTo>
                    <a:lnTo>
                      <a:pt x="32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 name="Google Shape;816;p43">
              <a:extLst>
                <a:ext uri="{FF2B5EF4-FFF2-40B4-BE49-F238E27FC236}">
                  <a16:creationId xmlns:a16="http://schemas.microsoft.com/office/drawing/2014/main" id="{AE065443-3B04-EDA7-3D8E-763986F58253}"/>
                </a:ext>
              </a:extLst>
            </p:cNvPr>
            <p:cNvGrpSpPr/>
            <p:nvPr/>
          </p:nvGrpSpPr>
          <p:grpSpPr>
            <a:xfrm>
              <a:off x="4083500" y="3226650"/>
              <a:ext cx="741775" cy="819000"/>
              <a:chOff x="4083500" y="3226650"/>
              <a:chExt cx="741775" cy="819000"/>
            </a:xfrm>
          </p:grpSpPr>
          <p:sp>
            <p:nvSpPr>
              <p:cNvPr id="22" name="Google Shape;817;p43">
                <a:extLst>
                  <a:ext uri="{FF2B5EF4-FFF2-40B4-BE49-F238E27FC236}">
                    <a16:creationId xmlns:a16="http://schemas.microsoft.com/office/drawing/2014/main" id="{EE11616B-118C-7FC3-2E4C-BE90F07133DA}"/>
                  </a:ext>
                </a:extLst>
              </p:cNvPr>
              <p:cNvSpPr/>
              <p:nvPr/>
            </p:nvSpPr>
            <p:spPr>
              <a:xfrm>
                <a:off x="4312145" y="3273660"/>
                <a:ext cx="438849" cy="425343"/>
              </a:xfrm>
              <a:custGeom>
                <a:avLst/>
                <a:gdLst/>
                <a:ahLst/>
                <a:cxnLst/>
                <a:rect l="l" t="t" r="r" b="b"/>
                <a:pathLst>
                  <a:path w="5069" h="4913" extrusionOk="0">
                    <a:moveTo>
                      <a:pt x="2533" y="0"/>
                    </a:moveTo>
                    <a:cubicBezTo>
                      <a:pt x="1385" y="0"/>
                      <a:pt x="255" y="801"/>
                      <a:pt x="42" y="2291"/>
                    </a:cubicBezTo>
                    <a:cubicBezTo>
                      <a:pt x="0" y="2607"/>
                      <a:pt x="42" y="2929"/>
                      <a:pt x="161" y="3227"/>
                    </a:cubicBezTo>
                    <a:cubicBezTo>
                      <a:pt x="632" y="4371"/>
                      <a:pt x="1589" y="4912"/>
                      <a:pt x="2533" y="4912"/>
                    </a:cubicBezTo>
                    <a:cubicBezTo>
                      <a:pt x="3680" y="4912"/>
                      <a:pt x="4808" y="4113"/>
                      <a:pt x="5020" y="2625"/>
                    </a:cubicBezTo>
                    <a:cubicBezTo>
                      <a:pt x="5068" y="2309"/>
                      <a:pt x="5032" y="1981"/>
                      <a:pt x="4901" y="1683"/>
                    </a:cubicBezTo>
                    <a:cubicBezTo>
                      <a:pt x="4431" y="540"/>
                      <a:pt x="3475" y="0"/>
                      <a:pt x="25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818;p43">
                <a:extLst>
                  <a:ext uri="{FF2B5EF4-FFF2-40B4-BE49-F238E27FC236}">
                    <a16:creationId xmlns:a16="http://schemas.microsoft.com/office/drawing/2014/main" id="{B23FB5D9-ACF2-3C53-2F70-81474307C248}"/>
                  </a:ext>
                </a:extLst>
              </p:cNvPr>
              <p:cNvSpPr/>
              <p:nvPr/>
            </p:nvSpPr>
            <p:spPr>
              <a:xfrm>
                <a:off x="4360107" y="3273314"/>
                <a:ext cx="412010" cy="348378"/>
              </a:xfrm>
              <a:custGeom>
                <a:avLst/>
                <a:gdLst/>
                <a:ahLst/>
                <a:cxnLst/>
                <a:rect l="l" t="t" r="r" b="b"/>
                <a:pathLst>
                  <a:path w="4759" h="4024" extrusionOk="0">
                    <a:moveTo>
                      <a:pt x="22" y="976"/>
                    </a:moveTo>
                    <a:lnTo>
                      <a:pt x="22" y="976"/>
                    </a:lnTo>
                    <a:cubicBezTo>
                      <a:pt x="15" y="984"/>
                      <a:pt x="8" y="993"/>
                      <a:pt x="1" y="1001"/>
                    </a:cubicBezTo>
                    <a:cubicBezTo>
                      <a:pt x="10" y="995"/>
                      <a:pt x="16" y="986"/>
                      <a:pt x="22" y="976"/>
                    </a:cubicBezTo>
                    <a:close/>
                    <a:moveTo>
                      <a:pt x="1983" y="1"/>
                    </a:moveTo>
                    <a:cubicBezTo>
                      <a:pt x="1252" y="1"/>
                      <a:pt x="528" y="327"/>
                      <a:pt x="43" y="948"/>
                    </a:cubicBezTo>
                    <a:cubicBezTo>
                      <a:pt x="34" y="956"/>
                      <a:pt x="28" y="966"/>
                      <a:pt x="22" y="976"/>
                    </a:cubicBezTo>
                    <a:lnTo>
                      <a:pt x="22" y="976"/>
                    </a:lnTo>
                    <a:cubicBezTo>
                      <a:pt x="507" y="408"/>
                      <a:pt x="1197" y="111"/>
                      <a:pt x="1896" y="111"/>
                    </a:cubicBezTo>
                    <a:cubicBezTo>
                      <a:pt x="2425" y="111"/>
                      <a:pt x="2958" y="280"/>
                      <a:pt x="3411" y="632"/>
                    </a:cubicBezTo>
                    <a:cubicBezTo>
                      <a:pt x="4460" y="1448"/>
                      <a:pt x="4663" y="2957"/>
                      <a:pt x="3876" y="4024"/>
                    </a:cubicBezTo>
                    <a:cubicBezTo>
                      <a:pt x="3894" y="4006"/>
                      <a:pt x="3912" y="3994"/>
                      <a:pt x="3924" y="3970"/>
                    </a:cubicBezTo>
                    <a:cubicBezTo>
                      <a:pt x="4759" y="2897"/>
                      <a:pt x="4562" y="1353"/>
                      <a:pt x="3489" y="518"/>
                    </a:cubicBezTo>
                    <a:cubicBezTo>
                      <a:pt x="3040" y="169"/>
                      <a:pt x="2510" y="1"/>
                      <a:pt x="1983" y="1"/>
                    </a:cubicBez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819;p43">
                <a:extLst>
                  <a:ext uri="{FF2B5EF4-FFF2-40B4-BE49-F238E27FC236}">
                    <a16:creationId xmlns:a16="http://schemas.microsoft.com/office/drawing/2014/main" id="{5B43D205-70B6-5151-AF28-840843B03089}"/>
                  </a:ext>
                </a:extLst>
              </p:cNvPr>
              <p:cNvSpPr/>
              <p:nvPr/>
            </p:nvSpPr>
            <p:spPr>
              <a:xfrm>
                <a:off x="4300803" y="3657274"/>
                <a:ext cx="104842" cy="116184"/>
              </a:xfrm>
              <a:custGeom>
                <a:avLst/>
                <a:gdLst/>
                <a:ahLst/>
                <a:cxnLst/>
                <a:rect l="l" t="t" r="r" b="b"/>
                <a:pathLst>
                  <a:path w="1211" h="1342" extrusionOk="0">
                    <a:moveTo>
                      <a:pt x="799" y="0"/>
                    </a:moveTo>
                    <a:lnTo>
                      <a:pt x="0" y="1020"/>
                    </a:lnTo>
                    <a:lnTo>
                      <a:pt x="412" y="1342"/>
                    </a:lnTo>
                    <a:lnTo>
                      <a:pt x="1211" y="322"/>
                    </a:lnTo>
                    <a:lnTo>
                      <a:pt x="79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820;p43">
                <a:extLst>
                  <a:ext uri="{FF2B5EF4-FFF2-40B4-BE49-F238E27FC236}">
                    <a16:creationId xmlns:a16="http://schemas.microsoft.com/office/drawing/2014/main" id="{C5747BB2-CDE4-37FA-0925-14CD0940206F}"/>
                  </a:ext>
                </a:extLst>
              </p:cNvPr>
              <p:cNvSpPr/>
              <p:nvPr/>
            </p:nvSpPr>
            <p:spPr>
              <a:xfrm>
                <a:off x="4329200" y="3660391"/>
                <a:ext cx="76965" cy="74368"/>
              </a:xfrm>
              <a:custGeom>
                <a:avLst/>
                <a:gdLst/>
                <a:ahLst/>
                <a:cxnLst/>
                <a:rect l="l" t="t" r="r" b="b"/>
                <a:pathLst>
                  <a:path w="889" h="859" extrusionOk="0">
                    <a:moveTo>
                      <a:pt x="322" y="0"/>
                    </a:moveTo>
                    <a:lnTo>
                      <a:pt x="0" y="417"/>
                    </a:lnTo>
                    <a:lnTo>
                      <a:pt x="567" y="859"/>
                    </a:lnTo>
                    <a:lnTo>
                      <a:pt x="889" y="447"/>
                    </a:lnTo>
                    <a:lnTo>
                      <a:pt x="3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21;p43">
                <a:extLst>
                  <a:ext uri="{FF2B5EF4-FFF2-40B4-BE49-F238E27FC236}">
                    <a16:creationId xmlns:a16="http://schemas.microsoft.com/office/drawing/2014/main" id="{6DB8D8BB-803C-537E-0813-58D65CC4FDE2}"/>
                  </a:ext>
                </a:extLst>
              </p:cNvPr>
              <p:cNvSpPr/>
              <p:nvPr/>
            </p:nvSpPr>
            <p:spPr>
              <a:xfrm>
                <a:off x="4311549" y="3730593"/>
                <a:ext cx="36708" cy="29522"/>
              </a:xfrm>
              <a:custGeom>
                <a:avLst/>
                <a:gdLst/>
                <a:ahLst/>
                <a:cxnLst/>
                <a:rect l="l" t="t" r="r" b="b"/>
                <a:pathLst>
                  <a:path w="424" h="341" extrusionOk="0">
                    <a:moveTo>
                      <a:pt x="12" y="1"/>
                    </a:moveTo>
                    <a:lnTo>
                      <a:pt x="0" y="19"/>
                    </a:lnTo>
                    <a:lnTo>
                      <a:pt x="412" y="341"/>
                    </a:lnTo>
                    <a:lnTo>
                      <a:pt x="424" y="323"/>
                    </a:lnTo>
                    <a:lnTo>
                      <a:pt x="12" y="1"/>
                    </a:ln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822;p43">
                <a:extLst>
                  <a:ext uri="{FF2B5EF4-FFF2-40B4-BE49-F238E27FC236}">
                    <a16:creationId xmlns:a16="http://schemas.microsoft.com/office/drawing/2014/main" id="{10257F69-36A5-442F-7C1D-6F7BDE4BF021}"/>
                  </a:ext>
                </a:extLst>
              </p:cNvPr>
              <p:cNvSpPr/>
              <p:nvPr/>
            </p:nvSpPr>
            <p:spPr>
              <a:xfrm>
                <a:off x="4334308" y="3701687"/>
                <a:ext cx="36794" cy="29436"/>
              </a:xfrm>
              <a:custGeom>
                <a:avLst/>
                <a:gdLst/>
                <a:ahLst/>
                <a:cxnLst/>
                <a:rect l="l" t="t" r="r" b="b"/>
                <a:pathLst>
                  <a:path w="425" h="340" extrusionOk="0">
                    <a:moveTo>
                      <a:pt x="13" y="0"/>
                    </a:moveTo>
                    <a:lnTo>
                      <a:pt x="1" y="18"/>
                    </a:lnTo>
                    <a:lnTo>
                      <a:pt x="412" y="340"/>
                    </a:lnTo>
                    <a:lnTo>
                      <a:pt x="424" y="322"/>
                    </a:lnTo>
                    <a:lnTo>
                      <a:pt x="13" y="0"/>
                    </a:ln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823;p43">
                <a:extLst>
                  <a:ext uri="{FF2B5EF4-FFF2-40B4-BE49-F238E27FC236}">
                    <a16:creationId xmlns:a16="http://schemas.microsoft.com/office/drawing/2014/main" id="{F0F4DA16-44A6-E45B-5632-3EF7DBD8EEB2}"/>
                  </a:ext>
                </a:extLst>
              </p:cNvPr>
              <p:cNvSpPr/>
              <p:nvPr/>
            </p:nvSpPr>
            <p:spPr>
              <a:xfrm>
                <a:off x="4083500" y="3724889"/>
                <a:ext cx="273664" cy="320760"/>
              </a:xfrm>
              <a:custGeom>
                <a:avLst/>
                <a:gdLst/>
                <a:ahLst/>
                <a:cxnLst/>
                <a:rect l="l" t="t" r="r" b="b"/>
                <a:pathLst>
                  <a:path w="3161" h="3705" extrusionOk="0">
                    <a:moveTo>
                      <a:pt x="2528" y="0"/>
                    </a:moveTo>
                    <a:lnTo>
                      <a:pt x="143" y="3053"/>
                    </a:lnTo>
                    <a:cubicBezTo>
                      <a:pt x="0" y="3232"/>
                      <a:pt x="30" y="3488"/>
                      <a:pt x="209" y="3619"/>
                    </a:cubicBezTo>
                    <a:cubicBezTo>
                      <a:pt x="284" y="3677"/>
                      <a:pt x="373" y="3705"/>
                      <a:pt x="460" y="3705"/>
                    </a:cubicBezTo>
                    <a:cubicBezTo>
                      <a:pt x="581" y="3705"/>
                      <a:pt x="699" y="3651"/>
                      <a:pt x="775" y="3548"/>
                    </a:cubicBezTo>
                    <a:lnTo>
                      <a:pt x="3160" y="489"/>
                    </a:lnTo>
                    <a:lnTo>
                      <a:pt x="25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824;p43">
                <a:extLst>
                  <a:ext uri="{FF2B5EF4-FFF2-40B4-BE49-F238E27FC236}">
                    <a16:creationId xmlns:a16="http://schemas.microsoft.com/office/drawing/2014/main" id="{5BEF30EB-2DC2-C14D-7754-0CF528BF5AA5}"/>
                  </a:ext>
                </a:extLst>
              </p:cNvPr>
              <p:cNvSpPr/>
              <p:nvPr/>
            </p:nvSpPr>
            <p:spPr>
              <a:xfrm>
                <a:off x="4238296" y="3226650"/>
                <a:ext cx="586979" cy="519363"/>
              </a:xfrm>
              <a:custGeom>
                <a:avLst/>
                <a:gdLst/>
                <a:ahLst/>
                <a:cxnLst/>
                <a:rect l="l" t="t" r="r" b="b"/>
                <a:pathLst>
                  <a:path w="6780" h="5999" extrusionOk="0">
                    <a:moveTo>
                      <a:pt x="3394" y="543"/>
                    </a:moveTo>
                    <a:cubicBezTo>
                      <a:pt x="3922" y="543"/>
                      <a:pt x="4453" y="711"/>
                      <a:pt x="4902" y="1057"/>
                    </a:cubicBezTo>
                    <a:cubicBezTo>
                      <a:pt x="5975" y="1892"/>
                      <a:pt x="6160" y="3436"/>
                      <a:pt x="5331" y="4509"/>
                    </a:cubicBezTo>
                    <a:cubicBezTo>
                      <a:pt x="4843" y="5133"/>
                      <a:pt x="4117" y="5458"/>
                      <a:pt x="3386" y="5458"/>
                    </a:cubicBezTo>
                    <a:cubicBezTo>
                      <a:pt x="2858" y="5458"/>
                      <a:pt x="2326" y="5288"/>
                      <a:pt x="1879" y="4939"/>
                    </a:cubicBezTo>
                    <a:cubicBezTo>
                      <a:pt x="806" y="4104"/>
                      <a:pt x="621" y="2566"/>
                      <a:pt x="1450" y="1493"/>
                    </a:cubicBezTo>
                    <a:cubicBezTo>
                      <a:pt x="1935" y="868"/>
                      <a:pt x="2661" y="543"/>
                      <a:pt x="3394" y="543"/>
                    </a:cubicBezTo>
                    <a:close/>
                    <a:moveTo>
                      <a:pt x="3392" y="1"/>
                    </a:moveTo>
                    <a:cubicBezTo>
                      <a:pt x="2498" y="1"/>
                      <a:pt x="1615" y="398"/>
                      <a:pt x="1026" y="1153"/>
                    </a:cubicBezTo>
                    <a:cubicBezTo>
                      <a:pt x="1" y="2464"/>
                      <a:pt x="239" y="4354"/>
                      <a:pt x="1545" y="5368"/>
                    </a:cubicBezTo>
                    <a:cubicBezTo>
                      <a:pt x="2092" y="5792"/>
                      <a:pt x="2741" y="5998"/>
                      <a:pt x="3386" y="5998"/>
                    </a:cubicBezTo>
                    <a:cubicBezTo>
                      <a:pt x="4280" y="5998"/>
                      <a:pt x="5165" y="5602"/>
                      <a:pt x="5754" y="4843"/>
                    </a:cubicBezTo>
                    <a:cubicBezTo>
                      <a:pt x="6780" y="3537"/>
                      <a:pt x="6541" y="1654"/>
                      <a:pt x="5235" y="634"/>
                    </a:cubicBezTo>
                    <a:cubicBezTo>
                      <a:pt x="4686" y="207"/>
                      <a:pt x="4036" y="1"/>
                      <a:pt x="33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6" name="TextBox 55">
            <a:extLst>
              <a:ext uri="{FF2B5EF4-FFF2-40B4-BE49-F238E27FC236}">
                <a16:creationId xmlns:a16="http://schemas.microsoft.com/office/drawing/2014/main" id="{4C2FE679-098D-738F-C7E9-F3C7F6482F7A}"/>
              </a:ext>
            </a:extLst>
          </p:cNvPr>
          <p:cNvSpPr txBox="1"/>
          <p:nvPr/>
        </p:nvSpPr>
        <p:spPr>
          <a:xfrm>
            <a:off x="1571961" y="1528375"/>
            <a:ext cx="8646289" cy="1015663"/>
          </a:xfrm>
          <a:prstGeom prst="rect">
            <a:avLst/>
          </a:prstGeom>
          <a:noFill/>
        </p:spPr>
        <p:txBody>
          <a:bodyPr wrap="square" rtlCol="0">
            <a:spAutoFit/>
          </a:bodyPr>
          <a:lstStyle/>
          <a:p>
            <a:pPr algn="just"/>
            <a:r>
              <a:rPr lang="id-ID" sz="1500" dirty="0">
                <a:latin typeface="Quire Sans Light" panose="020B0302040400020003" pitchFamily="34" charset="0"/>
              </a:rPr>
              <a:t>Langkah pertama dalam melakukan penelitian adalah menentukan masalah atau topik yang akan diteliti. Umumnya, topik penelitian yang dipilih sebaiknya sesuai dengan minat dan bisa diteliti oleh peneliti, data tersedia dan dapat diakses oleh peneliti, serta memiliki kegunaan praktis, bermanfaat, dan penting untuk diteliti.</a:t>
            </a:r>
          </a:p>
        </p:txBody>
      </p:sp>
      <p:sp>
        <p:nvSpPr>
          <p:cNvPr id="57" name="TextBox 56">
            <a:extLst>
              <a:ext uri="{FF2B5EF4-FFF2-40B4-BE49-F238E27FC236}">
                <a16:creationId xmlns:a16="http://schemas.microsoft.com/office/drawing/2014/main" id="{9D8CBFF0-DE37-C5D0-9B08-4965CD2A4421}"/>
              </a:ext>
            </a:extLst>
          </p:cNvPr>
          <p:cNvSpPr txBox="1"/>
          <p:nvPr/>
        </p:nvSpPr>
        <p:spPr>
          <a:xfrm>
            <a:off x="1571961" y="4145554"/>
            <a:ext cx="8646289" cy="1477328"/>
          </a:xfrm>
          <a:prstGeom prst="rect">
            <a:avLst/>
          </a:prstGeom>
          <a:noFill/>
        </p:spPr>
        <p:txBody>
          <a:bodyPr wrap="square" rtlCol="0">
            <a:spAutoFit/>
          </a:bodyPr>
          <a:lstStyle/>
          <a:p>
            <a:pPr algn="just"/>
            <a:r>
              <a:rPr lang="id-ID" sz="1500" dirty="0">
                <a:latin typeface="Quire Sans Light" panose="020B0302040400020003" pitchFamily="34" charset="0"/>
              </a:rPr>
              <a:t>Studi pendahuluan </a:t>
            </a:r>
            <a:r>
              <a:rPr lang="id-ID" sz="1500" i="1" dirty="0">
                <a:latin typeface="Quire Sans Light" panose="020B0302040400020003" pitchFamily="34" charset="0"/>
              </a:rPr>
              <a:t>(</a:t>
            </a:r>
            <a:r>
              <a:rPr lang="id-ID" sz="1500" i="1" dirty="0" err="1">
                <a:latin typeface="Quire Sans Light" panose="020B0302040400020003" pitchFamily="34" charset="0"/>
              </a:rPr>
              <a:t>preliminary</a:t>
            </a:r>
            <a:r>
              <a:rPr lang="id-ID" sz="1500" i="1" dirty="0">
                <a:latin typeface="Quire Sans Light" panose="020B0302040400020003" pitchFamily="34" charset="0"/>
              </a:rPr>
              <a:t> </a:t>
            </a:r>
            <a:r>
              <a:rPr lang="id-ID" sz="1500" i="1" dirty="0" err="1">
                <a:latin typeface="Quire Sans Light" panose="020B0302040400020003" pitchFamily="34" charset="0"/>
              </a:rPr>
              <a:t>research</a:t>
            </a:r>
            <a:r>
              <a:rPr lang="id-ID" sz="1500" i="1" dirty="0">
                <a:latin typeface="Quire Sans Light" panose="020B0302040400020003" pitchFamily="34" charset="0"/>
              </a:rPr>
              <a:t>) </a:t>
            </a:r>
            <a:r>
              <a:rPr lang="id-ID" sz="1500" dirty="0">
                <a:latin typeface="Quire Sans Light" panose="020B0302040400020003" pitchFamily="34" charset="0"/>
              </a:rPr>
              <a:t>dilakukan untuk mencari informasi yang diperlukan peneliti agar permasalahan yang ingin diteliti menjadi lebih jelas serta menentukan diteruskan atau tidaknya suatu penelitian. Ada tiga sumber pengumpulan informasi, yaitu sebagai berikut.</a:t>
            </a:r>
          </a:p>
          <a:p>
            <a:pPr marL="342900" indent="-342900" algn="just">
              <a:buFont typeface="+mj-lt"/>
              <a:buAutoNum type="alphaLcPeriod"/>
            </a:pPr>
            <a:r>
              <a:rPr lang="id-ID" sz="1500" dirty="0">
                <a:latin typeface="Quire Sans Light" panose="020B0302040400020003" pitchFamily="34" charset="0"/>
              </a:rPr>
              <a:t>Tulisan, meliputi dokumen, buku, majalah, koran, jurnal ilmiah, atau bahan tertulis lainnya.</a:t>
            </a:r>
          </a:p>
          <a:p>
            <a:pPr marL="342900" indent="-342900" algn="just">
              <a:buFont typeface="+mj-lt"/>
              <a:buAutoNum type="alphaLcPeriod"/>
            </a:pPr>
            <a:r>
              <a:rPr lang="id-ID" sz="1500" dirty="0">
                <a:latin typeface="Quire Sans Light" panose="020B0302040400020003" pitchFamily="34" charset="0"/>
              </a:rPr>
              <a:t>Manusia, yaitu narasumber atau para ahli.</a:t>
            </a:r>
          </a:p>
          <a:p>
            <a:pPr marL="342900" indent="-342900" algn="just">
              <a:buFont typeface="+mj-lt"/>
              <a:buAutoNum type="alphaLcPeriod"/>
            </a:pPr>
            <a:r>
              <a:rPr lang="id-ID" sz="1500" dirty="0">
                <a:latin typeface="Quire Sans Light" panose="020B0302040400020003" pitchFamily="34" charset="0"/>
              </a:rPr>
              <a:t>Tempat, meliputi tempat, lokasi, atau benda yang berada di tempat penelitian. </a:t>
            </a:r>
          </a:p>
        </p:txBody>
      </p:sp>
    </p:spTree>
    <p:extLst>
      <p:ext uri="{BB962C8B-B14F-4D97-AF65-F5344CB8AC3E}">
        <p14:creationId xmlns:p14="http://schemas.microsoft.com/office/powerpoint/2010/main" val="11745752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AF0644C-4C84-7C53-4B63-CFAF13F97864}"/>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3A1FE2FB-DF6F-D2B2-E609-C047C877D620}"/>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E6F0A1E0-F6F1-5043-3AD2-B92DEBFE7858}"/>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1F29AF6-0CA3-1556-7533-FE57F1B7FC82}"/>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5FDD6780-659A-FA34-FE11-2E67F7B049A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966087F2-9F0B-0E93-7B26-A01CC16DA25D}"/>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F62A423-F2DA-3866-D2A0-84F07453B951}"/>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ADD6724-146C-3D07-4EF7-5A3878574358}"/>
              </a:ext>
            </a:extLst>
          </p:cNvPr>
          <p:cNvSpPr/>
          <p:nvPr/>
        </p:nvSpPr>
        <p:spPr>
          <a:xfrm>
            <a:off x="622302" y="421863"/>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8C381498-6564-DEAB-D8AC-8DB54856F841}"/>
              </a:ext>
            </a:extLst>
          </p:cNvPr>
          <p:cNvSpPr txBox="1"/>
          <p:nvPr/>
        </p:nvSpPr>
        <p:spPr>
          <a:xfrm>
            <a:off x="1318227" y="490264"/>
            <a:ext cx="7235463"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Merumuskan Penelitian</a:t>
            </a:r>
          </a:p>
        </p:txBody>
      </p:sp>
      <p:sp>
        <p:nvSpPr>
          <p:cNvPr id="11" name="Rounded Rectangle 10">
            <a:extLst>
              <a:ext uri="{FF2B5EF4-FFF2-40B4-BE49-F238E27FC236}">
                <a16:creationId xmlns:a16="http://schemas.microsoft.com/office/drawing/2014/main" id="{F31F118A-370C-A4FC-F3D6-18974E8CF67B}"/>
              </a:ext>
            </a:extLst>
          </p:cNvPr>
          <p:cNvSpPr/>
          <p:nvPr/>
        </p:nvSpPr>
        <p:spPr>
          <a:xfrm>
            <a:off x="622302" y="3010615"/>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4.</a:t>
            </a:r>
          </a:p>
        </p:txBody>
      </p:sp>
      <p:sp>
        <p:nvSpPr>
          <p:cNvPr id="12" name="TextBox 11">
            <a:extLst>
              <a:ext uri="{FF2B5EF4-FFF2-40B4-BE49-F238E27FC236}">
                <a16:creationId xmlns:a16="http://schemas.microsoft.com/office/drawing/2014/main" id="{A4E4EA96-E55D-8B3D-C07F-4DCA6B914382}"/>
              </a:ext>
            </a:extLst>
          </p:cNvPr>
          <p:cNvSpPr txBox="1"/>
          <p:nvPr/>
        </p:nvSpPr>
        <p:spPr>
          <a:xfrm>
            <a:off x="1318227" y="3079016"/>
            <a:ext cx="7235463"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Menentukan Landasan Teori dan Metode Penelitian</a:t>
            </a:r>
          </a:p>
        </p:txBody>
      </p:sp>
      <p:sp>
        <p:nvSpPr>
          <p:cNvPr id="13" name="Rounded Rectangle 12">
            <a:extLst>
              <a:ext uri="{FF2B5EF4-FFF2-40B4-BE49-F238E27FC236}">
                <a16:creationId xmlns:a16="http://schemas.microsoft.com/office/drawing/2014/main" id="{B70C805A-4FE6-5928-951A-F5B528DA40F4}"/>
              </a:ext>
            </a:extLst>
          </p:cNvPr>
          <p:cNvSpPr/>
          <p:nvPr/>
        </p:nvSpPr>
        <p:spPr>
          <a:xfrm>
            <a:off x="1414836" y="958775"/>
            <a:ext cx="2092397" cy="616945"/>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FFF57AE5-BEB1-DC5E-1EF5-1822394198BB}"/>
              </a:ext>
            </a:extLst>
          </p:cNvPr>
          <p:cNvSpPr/>
          <p:nvPr/>
        </p:nvSpPr>
        <p:spPr>
          <a:xfrm>
            <a:off x="1422400" y="1336996"/>
            <a:ext cx="9354764" cy="14066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5" name="Rounded Rectangle 14">
            <a:extLst>
              <a:ext uri="{FF2B5EF4-FFF2-40B4-BE49-F238E27FC236}">
                <a16:creationId xmlns:a16="http://schemas.microsoft.com/office/drawing/2014/main" id="{807CBF02-A3D7-7E9A-934E-7C93D5702F66}"/>
              </a:ext>
            </a:extLst>
          </p:cNvPr>
          <p:cNvSpPr/>
          <p:nvPr/>
        </p:nvSpPr>
        <p:spPr>
          <a:xfrm>
            <a:off x="1376204" y="3594277"/>
            <a:ext cx="2092397" cy="845043"/>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Rectangle 15">
            <a:extLst>
              <a:ext uri="{FF2B5EF4-FFF2-40B4-BE49-F238E27FC236}">
                <a16:creationId xmlns:a16="http://schemas.microsoft.com/office/drawing/2014/main" id="{186982DA-E211-2FBE-166B-860EB618CBF0}"/>
              </a:ext>
            </a:extLst>
          </p:cNvPr>
          <p:cNvSpPr/>
          <p:nvPr/>
        </p:nvSpPr>
        <p:spPr>
          <a:xfrm>
            <a:off x="1383768" y="3972499"/>
            <a:ext cx="9393396" cy="16952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66" name="TextBox 65">
            <a:extLst>
              <a:ext uri="{FF2B5EF4-FFF2-40B4-BE49-F238E27FC236}">
                <a16:creationId xmlns:a16="http://schemas.microsoft.com/office/drawing/2014/main" id="{5785C6FB-21A9-4AF3-434D-4900FBC1E4F6}"/>
              </a:ext>
            </a:extLst>
          </p:cNvPr>
          <p:cNvSpPr txBox="1"/>
          <p:nvPr/>
        </p:nvSpPr>
        <p:spPr>
          <a:xfrm>
            <a:off x="1561730" y="1526535"/>
            <a:ext cx="9068539" cy="1015663"/>
          </a:xfrm>
          <a:prstGeom prst="rect">
            <a:avLst/>
          </a:prstGeom>
          <a:noFill/>
        </p:spPr>
        <p:txBody>
          <a:bodyPr wrap="square" rtlCol="0">
            <a:spAutoFit/>
          </a:bodyPr>
          <a:lstStyle/>
          <a:p>
            <a:pPr algn="just"/>
            <a:r>
              <a:rPr lang="id-ID" sz="1500" dirty="0">
                <a:latin typeface="Quire Sans Light" panose="020B0302040400020003" pitchFamily="34" charset="0"/>
              </a:rPr>
              <a:t>Peneliti mengemukakan latar belakang pemilihan masalah atau topik penelitian dan fakta-fakta sementara yang diperoleh dari pengamatan dan studi kepustakaan. Selanjutnya, peneliti merumuskan permasalahan penelitian. Peneliti menyusun pertanyaan penelitian yang berfungsi sebagai dasar penelitian dan hal-hal yang ingin dijawab melalui penelitian. Peneliti juga perlu menentukan tujuan dan manfaat pelaksanaan penelitian.</a:t>
            </a:r>
          </a:p>
        </p:txBody>
      </p:sp>
      <p:sp>
        <p:nvSpPr>
          <p:cNvPr id="67" name="TextBox 66">
            <a:extLst>
              <a:ext uri="{FF2B5EF4-FFF2-40B4-BE49-F238E27FC236}">
                <a16:creationId xmlns:a16="http://schemas.microsoft.com/office/drawing/2014/main" id="{E2EE29DE-2DB1-787A-8284-59A99A610B8B}"/>
              </a:ext>
            </a:extLst>
          </p:cNvPr>
          <p:cNvSpPr txBox="1"/>
          <p:nvPr/>
        </p:nvSpPr>
        <p:spPr>
          <a:xfrm>
            <a:off x="1561730" y="4087011"/>
            <a:ext cx="9068539" cy="1477328"/>
          </a:xfrm>
          <a:prstGeom prst="rect">
            <a:avLst/>
          </a:prstGeom>
          <a:noFill/>
        </p:spPr>
        <p:txBody>
          <a:bodyPr wrap="square" rtlCol="0">
            <a:spAutoFit/>
          </a:bodyPr>
          <a:lstStyle/>
          <a:p>
            <a:pPr algn="just"/>
            <a:r>
              <a:rPr lang="id-ID" sz="1500" dirty="0">
                <a:latin typeface="Quire Sans Light" panose="020B0302040400020003" pitchFamily="34" charset="0"/>
              </a:rPr>
              <a:t>Pada tahap ini, peneliti menentukan landasan teori. Landasan teori menjadi dasar teoritis bagi peneliti untuk menjawab masalah penelitian dan merumuskan kemungkinan jawaban atas masalah penelitian (hipotesis). Selanjutnya, peneliti menentukan metode pendekatan penelitian yang akan digunakan, dapat berupa pendekatan kualitatif ataupun pendekatan kuantitatif.</a:t>
            </a:r>
          </a:p>
          <a:p>
            <a:pPr algn="just"/>
            <a:r>
              <a:rPr lang="id-ID" sz="1500" dirty="0">
                <a:latin typeface="Quire Sans Light" panose="020B0302040400020003" pitchFamily="34" charset="0"/>
              </a:rPr>
              <a:t>Kemudian, peneliti dapat menentukan metodologi penelitian, meliputi jenis penelitian, teknik pengumpulan data, dan teknik analisis data.</a:t>
            </a:r>
          </a:p>
        </p:txBody>
      </p:sp>
    </p:spTree>
    <p:extLst>
      <p:ext uri="{BB962C8B-B14F-4D97-AF65-F5344CB8AC3E}">
        <p14:creationId xmlns:p14="http://schemas.microsoft.com/office/powerpoint/2010/main" val="19670912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AF0644C-4C84-7C53-4B63-CFAF13F97864}"/>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3A1FE2FB-DF6F-D2B2-E609-C047C877D620}"/>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E6F0A1E0-F6F1-5043-3AD2-B92DEBFE7858}"/>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1F29AF6-0CA3-1556-7533-FE57F1B7FC82}"/>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5FDD6780-659A-FA34-FE11-2E67F7B049A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966087F2-9F0B-0E93-7B26-A01CC16DA25D}"/>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F62A423-F2DA-3866-D2A0-84F07453B951}"/>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ADD6724-146C-3D07-4EF7-5A3878574358}"/>
              </a:ext>
            </a:extLst>
          </p:cNvPr>
          <p:cNvSpPr/>
          <p:nvPr/>
        </p:nvSpPr>
        <p:spPr>
          <a:xfrm>
            <a:off x="622302" y="421863"/>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5.</a:t>
            </a:r>
          </a:p>
        </p:txBody>
      </p:sp>
      <p:sp>
        <p:nvSpPr>
          <p:cNvPr id="10" name="TextBox 9">
            <a:extLst>
              <a:ext uri="{FF2B5EF4-FFF2-40B4-BE49-F238E27FC236}">
                <a16:creationId xmlns:a16="http://schemas.microsoft.com/office/drawing/2014/main" id="{8C381498-6564-DEAB-D8AC-8DB54856F841}"/>
              </a:ext>
            </a:extLst>
          </p:cNvPr>
          <p:cNvSpPr txBox="1"/>
          <p:nvPr/>
        </p:nvSpPr>
        <p:spPr>
          <a:xfrm>
            <a:off x="1318227" y="490264"/>
            <a:ext cx="7235463"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Menyusun Rancangan Penelitian</a:t>
            </a:r>
          </a:p>
        </p:txBody>
      </p:sp>
      <p:sp>
        <p:nvSpPr>
          <p:cNvPr id="11" name="Rounded Rectangle 10">
            <a:extLst>
              <a:ext uri="{FF2B5EF4-FFF2-40B4-BE49-F238E27FC236}">
                <a16:creationId xmlns:a16="http://schemas.microsoft.com/office/drawing/2014/main" id="{F31F118A-370C-A4FC-F3D6-18974E8CF67B}"/>
              </a:ext>
            </a:extLst>
          </p:cNvPr>
          <p:cNvSpPr/>
          <p:nvPr/>
        </p:nvSpPr>
        <p:spPr>
          <a:xfrm>
            <a:off x="622302" y="2252363"/>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6.</a:t>
            </a:r>
          </a:p>
        </p:txBody>
      </p:sp>
      <p:sp>
        <p:nvSpPr>
          <p:cNvPr id="12" name="TextBox 11">
            <a:extLst>
              <a:ext uri="{FF2B5EF4-FFF2-40B4-BE49-F238E27FC236}">
                <a16:creationId xmlns:a16="http://schemas.microsoft.com/office/drawing/2014/main" id="{A4E4EA96-E55D-8B3D-C07F-4DCA6B914382}"/>
              </a:ext>
            </a:extLst>
          </p:cNvPr>
          <p:cNvSpPr txBox="1"/>
          <p:nvPr/>
        </p:nvSpPr>
        <p:spPr>
          <a:xfrm>
            <a:off x="1318227" y="2320764"/>
            <a:ext cx="7235463"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Mengumpulkan Data</a:t>
            </a:r>
          </a:p>
        </p:txBody>
      </p:sp>
      <p:sp>
        <p:nvSpPr>
          <p:cNvPr id="13" name="Rounded Rectangle 12">
            <a:extLst>
              <a:ext uri="{FF2B5EF4-FFF2-40B4-BE49-F238E27FC236}">
                <a16:creationId xmlns:a16="http://schemas.microsoft.com/office/drawing/2014/main" id="{B70C805A-4FE6-5928-951A-F5B528DA40F4}"/>
              </a:ext>
            </a:extLst>
          </p:cNvPr>
          <p:cNvSpPr/>
          <p:nvPr/>
        </p:nvSpPr>
        <p:spPr>
          <a:xfrm>
            <a:off x="1414836" y="958775"/>
            <a:ext cx="2092397" cy="616945"/>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FFF57AE5-BEB1-DC5E-1EF5-1822394198BB}"/>
              </a:ext>
            </a:extLst>
          </p:cNvPr>
          <p:cNvSpPr/>
          <p:nvPr/>
        </p:nvSpPr>
        <p:spPr>
          <a:xfrm>
            <a:off x="1422400" y="1336996"/>
            <a:ext cx="9354764" cy="8502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5" name="Rounded Rectangle 14">
            <a:extLst>
              <a:ext uri="{FF2B5EF4-FFF2-40B4-BE49-F238E27FC236}">
                <a16:creationId xmlns:a16="http://schemas.microsoft.com/office/drawing/2014/main" id="{807CBF02-A3D7-7E9A-934E-7C93D5702F66}"/>
              </a:ext>
            </a:extLst>
          </p:cNvPr>
          <p:cNvSpPr/>
          <p:nvPr/>
        </p:nvSpPr>
        <p:spPr>
          <a:xfrm>
            <a:off x="1376204" y="2836025"/>
            <a:ext cx="2092397" cy="845043"/>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Rectangle 15">
            <a:extLst>
              <a:ext uri="{FF2B5EF4-FFF2-40B4-BE49-F238E27FC236}">
                <a16:creationId xmlns:a16="http://schemas.microsoft.com/office/drawing/2014/main" id="{186982DA-E211-2FBE-166B-860EB618CBF0}"/>
              </a:ext>
            </a:extLst>
          </p:cNvPr>
          <p:cNvSpPr/>
          <p:nvPr/>
        </p:nvSpPr>
        <p:spPr>
          <a:xfrm>
            <a:off x="1383768" y="3214247"/>
            <a:ext cx="9393396" cy="22142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66" name="TextBox 65">
            <a:extLst>
              <a:ext uri="{FF2B5EF4-FFF2-40B4-BE49-F238E27FC236}">
                <a16:creationId xmlns:a16="http://schemas.microsoft.com/office/drawing/2014/main" id="{5785C6FB-21A9-4AF3-434D-4900FBC1E4F6}"/>
              </a:ext>
            </a:extLst>
          </p:cNvPr>
          <p:cNvSpPr txBox="1"/>
          <p:nvPr/>
        </p:nvSpPr>
        <p:spPr>
          <a:xfrm>
            <a:off x="1561730" y="1526535"/>
            <a:ext cx="9068539" cy="553998"/>
          </a:xfrm>
          <a:prstGeom prst="rect">
            <a:avLst/>
          </a:prstGeom>
          <a:noFill/>
        </p:spPr>
        <p:txBody>
          <a:bodyPr wrap="square" rtlCol="0">
            <a:spAutoFit/>
          </a:bodyPr>
          <a:lstStyle/>
          <a:p>
            <a:pPr algn="just"/>
            <a:r>
              <a:rPr lang="id-ID" sz="1500" dirty="0">
                <a:latin typeface="Quire Sans Light" panose="020B0302040400020003" pitchFamily="34" charset="0"/>
              </a:rPr>
              <a:t>Rancangan penelitian merupakan gambaran umum tentang penelitian, berisi pokok-pokok perencanaan yang tertuang dalam suatu kesatuan naskah. Naskah rancangan penelitian dibuat secara ringkas, jelas, dan utuh.</a:t>
            </a:r>
          </a:p>
        </p:txBody>
      </p:sp>
      <p:sp>
        <p:nvSpPr>
          <p:cNvPr id="67" name="TextBox 66">
            <a:extLst>
              <a:ext uri="{FF2B5EF4-FFF2-40B4-BE49-F238E27FC236}">
                <a16:creationId xmlns:a16="http://schemas.microsoft.com/office/drawing/2014/main" id="{E2EE29DE-2DB1-787A-8284-59A99A610B8B}"/>
              </a:ext>
            </a:extLst>
          </p:cNvPr>
          <p:cNvSpPr txBox="1"/>
          <p:nvPr/>
        </p:nvSpPr>
        <p:spPr>
          <a:xfrm>
            <a:off x="1546196" y="3320626"/>
            <a:ext cx="9068539" cy="1938992"/>
          </a:xfrm>
          <a:prstGeom prst="rect">
            <a:avLst/>
          </a:prstGeom>
          <a:noFill/>
        </p:spPr>
        <p:txBody>
          <a:bodyPr wrap="square" rtlCol="0">
            <a:spAutoFit/>
          </a:bodyPr>
          <a:lstStyle/>
          <a:p>
            <a:pPr algn="just"/>
            <a:r>
              <a:rPr lang="id-ID" sz="1500" dirty="0">
                <a:latin typeface="Quire Sans Light" panose="020B0302040400020003" pitchFamily="34" charset="0"/>
              </a:rPr>
              <a:t>Dalam penelitian sosial, biasanya para peneliti menggunakan lebih dari satu teknik pengumpulan data untuk mengurangi kesalahan atau bias data dari teknik yang digunakan. Setiap teknik pengumpulan data memiliki alat atau instrumen pengumpulan data masing-masing, antara lain sebagai berikut.</a:t>
            </a:r>
          </a:p>
          <a:p>
            <a:pPr marL="342900" indent="-342900" algn="just">
              <a:buFont typeface="+mj-lt"/>
              <a:buAutoNum type="alphaLcPeriod"/>
            </a:pPr>
            <a:r>
              <a:rPr lang="id-ID" sz="1500" dirty="0">
                <a:latin typeface="Quire Sans Light" panose="020B0302040400020003" pitchFamily="34" charset="0"/>
              </a:rPr>
              <a:t>Teknik kuesioner menggunakan instrumen kuesioner atau angket.</a:t>
            </a:r>
          </a:p>
          <a:p>
            <a:pPr marL="342900" indent="-342900" algn="just">
              <a:buFont typeface="+mj-lt"/>
              <a:buAutoNum type="alphaLcPeriod"/>
            </a:pPr>
            <a:r>
              <a:rPr lang="id-ID" sz="1500" dirty="0">
                <a:latin typeface="Quire Sans Light" panose="020B0302040400020003" pitchFamily="34" charset="0"/>
              </a:rPr>
              <a:t>Teknik wawancara menggunakan instrumen pedoman wawancara.</a:t>
            </a:r>
          </a:p>
          <a:p>
            <a:pPr marL="342900" indent="-342900" algn="just">
              <a:buFont typeface="+mj-lt"/>
              <a:buAutoNum type="alphaLcPeriod"/>
            </a:pPr>
            <a:r>
              <a:rPr lang="id-ID" sz="1500" dirty="0">
                <a:latin typeface="Quire Sans Light" panose="020B0302040400020003" pitchFamily="34" charset="0"/>
              </a:rPr>
              <a:t>Teknik observasi menggunakan pedoman observasi.</a:t>
            </a:r>
          </a:p>
          <a:p>
            <a:pPr marL="342900" indent="-342900" algn="just">
              <a:buFont typeface="+mj-lt"/>
              <a:buAutoNum type="alphaLcPeriod"/>
            </a:pPr>
            <a:r>
              <a:rPr lang="id-ID" sz="1500" dirty="0">
                <a:latin typeface="Quire Sans Light" panose="020B0302040400020003" pitchFamily="34" charset="0"/>
              </a:rPr>
              <a:t>Teknik studi literatur menggunakan instrumen literatur yang ada.</a:t>
            </a:r>
          </a:p>
          <a:p>
            <a:pPr algn="just"/>
            <a:r>
              <a:rPr lang="id-ID" sz="1500" dirty="0">
                <a:latin typeface="Quire Sans Light" panose="020B0302040400020003" pitchFamily="34" charset="0"/>
              </a:rPr>
              <a:t>Instrumen pengumpulan data sengat tergantung pada jenis dan dari mana data diperoleh.</a:t>
            </a:r>
          </a:p>
        </p:txBody>
      </p:sp>
      <p:grpSp>
        <p:nvGrpSpPr>
          <p:cNvPr id="17" name="Google Shape;788;p43">
            <a:extLst>
              <a:ext uri="{FF2B5EF4-FFF2-40B4-BE49-F238E27FC236}">
                <a16:creationId xmlns:a16="http://schemas.microsoft.com/office/drawing/2014/main" id="{4F55E54E-709F-4928-31BD-CC7230B4E187}"/>
              </a:ext>
            </a:extLst>
          </p:cNvPr>
          <p:cNvGrpSpPr/>
          <p:nvPr/>
        </p:nvGrpSpPr>
        <p:grpSpPr>
          <a:xfrm>
            <a:off x="9908754" y="1538121"/>
            <a:ext cx="2206454" cy="2858880"/>
            <a:chOff x="3468795" y="1186770"/>
            <a:chExt cx="2206454" cy="2858880"/>
          </a:xfrm>
        </p:grpSpPr>
        <p:grpSp>
          <p:nvGrpSpPr>
            <p:cNvPr id="18" name="Google Shape;789;p43">
              <a:extLst>
                <a:ext uri="{FF2B5EF4-FFF2-40B4-BE49-F238E27FC236}">
                  <a16:creationId xmlns:a16="http://schemas.microsoft.com/office/drawing/2014/main" id="{36727848-6B01-E538-353C-81C65D56B65D}"/>
                </a:ext>
              </a:extLst>
            </p:cNvPr>
            <p:cNvGrpSpPr/>
            <p:nvPr/>
          </p:nvGrpSpPr>
          <p:grpSpPr>
            <a:xfrm rot="2132500">
              <a:off x="3711320" y="1557967"/>
              <a:ext cx="1721403" cy="1386147"/>
              <a:chOff x="715099" y="1369529"/>
              <a:chExt cx="1721388" cy="1386135"/>
            </a:xfrm>
          </p:grpSpPr>
          <p:sp>
            <p:nvSpPr>
              <p:cNvPr id="28" name="Google Shape;790;p43">
                <a:extLst>
                  <a:ext uri="{FF2B5EF4-FFF2-40B4-BE49-F238E27FC236}">
                    <a16:creationId xmlns:a16="http://schemas.microsoft.com/office/drawing/2014/main" id="{AA735576-5D4A-606B-69A6-5B44E006FC9B}"/>
                  </a:ext>
                </a:extLst>
              </p:cNvPr>
              <p:cNvSpPr/>
              <p:nvPr/>
            </p:nvSpPr>
            <p:spPr>
              <a:xfrm>
                <a:off x="715099" y="1369529"/>
                <a:ext cx="1721388" cy="1386135"/>
              </a:xfrm>
              <a:custGeom>
                <a:avLst/>
                <a:gdLst/>
                <a:ahLst/>
                <a:cxnLst/>
                <a:rect l="l" t="t" r="r" b="b"/>
                <a:pathLst>
                  <a:path w="11973" h="9641" extrusionOk="0">
                    <a:moveTo>
                      <a:pt x="9820" y="1"/>
                    </a:moveTo>
                    <a:lnTo>
                      <a:pt x="1" y="3363"/>
                    </a:lnTo>
                    <a:lnTo>
                      <a:pt x="2147" y="9641"/>
                    </a:lnTo>
                    <a:lnTo>
                      <a:pt x="11973" y="6272"/>
                    </a:lnTo>
                    <a:lnTo>
                      <a:pt x="98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91;p43">
                <a:extLst>
                  <a:ext uri="{FF2B5EF4-FFF2-40B4-BE49-F238E27FC236}">
                    <a16:creationId xmlns:a16="http://schemas.microsoft.com/office/drawing/2014/main" id="{E08A2302-03C6-5FF1-482C-D37AD8DDA27F}"/>
                  </a:ext>
                </a:extLst>
              </p:cNvPr>
              <p:cNvSpPr/>
              <p:nvPr/>
            </p:nvSpPr>
            <p:spPr>
              <a:xfrm>
                <a:off x="782098" y="1654920"/>
                <a:ext cx="941279" cy="1051139"/>
              </a:xfrm>
              <a:custGeom>
                <a:avLst/>
                <a:gdLst/>
                <a:ahLst/>
                <a:cxnLst/>
                <a:rect l="l" t="t" r="r" b="b"/>
                <a:pathLst>
                  <a:path w="6547" h="7311" extrusionOk="0">
                    <a:moveTo>
                      <a:pt x="4543" y="1"/>
                    </a:moveTo>
                    <a:cubicBezTo>
                      <a:pt x="4543" y="1"/>
                      <a:pt x="1103" y="686"/>
                      <a:pt x="0" y="1211"/>
                    </a:cubicBezTo>
                    <a:lnTo>
                      <a:pt x="2087" y="7310"/>
                    </a:lnTo>
                    <a:cubicBezTo>
                      <a:pt x="2087" y="7310"/>
                      <a:pt x="5378" y="6028"/>
                      <a:pt x="6546" y="5861"/>
                    </a:cubicBezTo>
                    <a:lnTo>
                      <a:pt x="45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92;p43">
                <a:extLst>
                  <a:ext uri="{FF2B5EF4-FFF2-40B4-BE49-F238E27FC236}">
                    <a16:creationId xmlns:a16="http://schemas.microsoft.com/office/drawing/2014/main" id="{3224C82F-BB5C-F0A8-86DB-6E34AD3091AC}"/>
                  </a:ext>
                </a:extLst>
              </p:cNvPr>
              <p:cNvSpPr/>
              <p:nvPr/>
            </p:nvSpPr>
            <p:spPr>
              <a:xfrm>
                <a:off x="808552" y="1666853"/>
                <a:ext cx="916550" cy="1004843"/>
              </a:xfrm>
              <a:custGeom>
                <a:avLst/>
                <a:gdLst/>
                <a:ahLst/>
                <a:cxnLst/>
                <a:rect l="l" t="t" r="r" b="b"/>
                <a:pathLst>
                  <a:path w="6375" h="6989" extrusionOk="0">
                    <a:moveTo>
                      <a:pt x="4311" y="1"/>
                    </a:moveTo>
                    <a:cubicBezTo>
                      <a:pt x="2160" y="1"/>
                      <a:pt x="1" y="961"/>
                      <a:pt x="1" y="961"/>
                    </a:cubicBezTo>
                    <a:lnTo>
                      <a:pt x="2070" y="6989"/>
                    </a:lnTo>
                    <a:cubicBezTo>
                      <a:pt x="3900" y="6321"/>
                      <a:pt x="6374" y="5778"/>
                      <a:pt x="6374" y="5778"/>
                    </a:cubicBezTo>
                    <a:lnTo>
                      <a:pt x="4389" y="1"/>
                    </a:lnTo>
                    <a:cubicBezTo>
                      <a:pt x="4363" y="1"/>
                      <a:pt x="4337" y="1"/>
                      <a:pt x="43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93;p43">
                <a:extLst>
                  <a:ext uri="{FF2B5EF4-FFF2-40B4-BE49-F238E27FC236}">
                    <a16:creationId xmlns:a16="http://schemas.microsoft.com/office/drawing/2014/main" id="{D51A12A0-ACB0-FC81-89C3-7B31A1579500}"/>
                  </a:ext>
                </a:extLst>
              </p:cNvPr>
              <p:cNvSpPr/>
              <p:nvPr/>
            </p:nvSpPr>
            <p:spPr>
              <a:xfrm>
                <a:off x="833425" y="1636085"/>
                <a:ext cx="889952" cy="998805"/>
              </a:xfrm>
              <a:custGeom>
                <a:avLst/>
                <a:gdLst/>
                <a:ahLst/>
                <a:cxnLst/>
                <a:rect l="l" t="t" r="r" b="b"/>
                <a:pathLst>
                  <a:path w="6190" h="6947" extrusionOk="0">
                    <a:moveTo>
                      <a:pt x="4144" y="1"/>
                    </a:moveTo>
                    <a:cubicBezTo>
                      <a:pt x="4144" y="1"/>
                      <a:pt x="1658" y="186"/>
                      <a:pt x="1" y="937"/>
                    </a:cubicBezTo>
                    <a:lnTo>
                      <a:pt x="2177" y="6946"/>
                    </a:lnTo>
                    <a:cubicBezTo>
                      <a:pt x="2177" y="6946"/>
                      <a:pt x="4998" y="5980"/>
                      <a:pt x="6015" y="5980"/>
                    </a:cubicBezTo>
                    <a:cubicBezTo>
                      <a:pt x="6081" y="5980"/>
                      <a:pt x="6140" y="5984"/>
                      <a:pt x="6189" y="5992"/>
                    </a:cubicBezTo>
                    <a:lnTo>
                      <a:pt x="41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94;p43">
                <a:extLst>
                  <a:ext uri="{FF2B5EF4-FFF2-40B4-BE49-F238E27FC236}">
                    <a16:creationId xmlns:a16="http://schemas.microsoft.com/office/drawing/2014/main" id="{7F4C7950-67A4-DC42-3DAC-D7636150A0A6}"/>
                  </a:ext>
                </a:extLst>
              </p:cNvPr>
              <p:cNvSpPr/>
              <p:nvPr/>
            </p:nvSpPr>
            <p:spPr>
              <a:xfrm>
                <a:off x="891797" y="1619408"/>
                <a:ext cx="831580" cy="970050"/>
              </a:xfrm>
              <a:custGeom>
                <a:avLst/>
                <a:gdLst/>
                <a:ahLst/>
                <a:cxnLst/>
                <a:rect l="l" t="t" r="r" b="b"/>
                <a:pathLst>
                  <a:path w="5784" h="6747" extrusionOk="0">
                    <a:moveTo>
                      <a:pt x="2814" y="0"/>
                    </a:moveTo>
                    <a:cubicBezTo>
                      <a:pt x="2176" y="0"/>
                      <a:pt x="1221" y="131"/>
                      <a:pt x="0" y="671"/>
                    </a:cubicBezTo>
                    <a:lnTo>
                      <a:pt x="2081" y="6746"/>
                    </a:lnTo>
                    <a:cubicBezTo>
                      <a:pt x="2081" y="6746"/>
                      <a:pt x="4020" y="6041"/>
                      <a:pt x="5238" y="6041"/>
                    </a:cubicBezTo>
                    <a:cubicBezTo>
                      <a:pt x="5445" y="6041"/>
                      <a:pt x="5631" y="6061"/>
                      <a:pt x="5783" y="6108"/>
                    </a:cubicBezTo>
                    <a:lnTo>
                      <a:pt x="3738" y="117"/>
                    </a:lnTo>
                    <a:cubicBezTo>
                      <a:pt x="3738" y="117"/>
                      <a:pt x="3417" y="0"/>
                      <a:pt x="281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95;p43">
                <a:extLst>
                  <a:ext uri="{FF2B5EF4-FFF2-40B4-BE49-F238E27FC236}">
                    <a16:creationId xmlns:a16="http://schemas.microsoft.com/office/drawing/2014/main" id="{5D4BF722-C0BC-06E9-EDE0-142B1948C098}"/>
                  </a:ext>
                </a:extLst>
              </p:cNvPr>
              <p:cNvSpPr/>
              <p:nvPr/>
            </p:nvSpPr>
            <p:spPr>
              <a:xfrm>
                <a:off x="1435259" y="1391814"/>
                <a:ext cx="924026" cy="1105917"/>
              </a:xfrm>
              <a:custGeom>
                <a:avLst/>
                <a:gdLst/>
                <a:ahLst/>
                <a:cxnLst/>
                <a:rect l="l" t="t" r="r" b="b"/>
                <a:pathLst>
                  <a:path w="6427" h="7692" extrusionOk="0">
                    <a:moveTo>
                      <a:pt x="4340" y="1"/>
                    </a:moveTo>
                    <a:cubicBezTo>
                      <a:pt x="3148" y="257"/>
                      <a:pt x="0" y="1831"/>
                      <a:pt x="0" y="1831"/>
                    </a:cubicBezTo>
                    <a:lnTo>
                      <a:pt x="2003" y="7691"/>
                    </a:lnTo>
                    <a:cubicBezTo>
                      <a:pt x="3035" y="7113"/>
                      <a:pt x="6427" y="6100"/>
                      <a:pt x="6427" y="6100"/>
                    </a:cubicBezTo>
                    <a:lnTo>
                      <a:pt x="434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96;p43">
                <a:extLst>
                  <a:ext uri="{FF2B5EF4-FFF2-40B4-BE49-F238E27FC236}">
                    <a16:creationId xmlns:a16="http://schemas.microsoft.com/office/drawing/2014/main" id="{7D044764-80D8-004A-8A1F-A19C5FA34886}"/>
                  </a:ext>
                </a:extLst>
              </p:cNvPr>
              <p:cNvSpPr/>
              <p:nvPr/>
            </p:nvSpPr>
            <p:spPr>
              <a:xfrm>
                <a:off x="1439429" y="1389226"/>
                <a:ext cx="881325" cy="1108505"/>
              </a:xfrm>
              <a:custGeom>
                <a:avLst/>
                <a:gdLst/>
                <a:ahLst/>
                <a:cxnLst/>
                <a:rect l="l" t="t" r="r" b="b"/>
                <a:pathLst>
                  <a:path w="6130" h="7710" extrusionOk="0">
                    <a:moveTo>
                      <a:pt x="4061" y="1"/>
                    </a:moveTo>
                    <a:cubicBezTo>
                      <a:pt x="4061" y="1"/>
                      <a:pt x="1718" y="585"/>
                      <a:pt x="1" y="1932"/>
                    </a:cubicBezTo>
                    <a:lnTo>
                      <a:pt x="1986" y="7709"/>
                    </a:lnTo>
                    <a:cubicBezTo>
                      <a:pt x="1986" y="7709"/>
                      <a:pt x="4270" y="6618"/>
                      <a:pt x="6130" y="6028"/>
                    </a:cubicBezTo>
                    <a:lnTo>
                      <a:pt x="40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97;p43">
                <a:extLst>
                  <a:ext uri="{FF2B5EF4-FFF2-40B4-BE49-F238E27FC236}">
                    <a16:creationId xmlns:a16="http://schemas.microsoft.com/office/drawing/2014/main" id="{7A1C48E1-47C0-84A6-5AB3-CF06C167B239}"/>
                  </a:ext>
                </a:extLst>
              </p:cNvPr>
              <p:cNvSpPr/>
              <p:nvPr/>
            </p:nvSpPr>
            <p:spPr>
              <a:xfrm>
                <a:off x="1429221" y="1377293"/>
                <a:ext cx="835893" cy="1120439"/>
              </a:xfrm>
              <a:custGeom>
                <a:avLst/>
                <a:gdLst/>
                <a:ahLst/>
                <a:cxnLst/>
                <a:rect l="l" t="t" r="r" b="b"/>
                <a:pathLst>
                  <a:path w="5814" h="7793" extrusionOk="0">
                    <a:moveTo>
                      <a:pt x="3846" y="0"/>
                    </a:moveTo>
                    <a:cubicBezTo>
                      <a:pt x="2069" y="429"/>
                      <a:pt x="0" y="1801"/>
                      <a:pt x="0" y="1801"/>
                    </a:cubicBezTo>
                    <a:lnTo>
                      <a:pt x="2057" y="7792"/>
                    </a:lnTo>
                    <a:cubicBezTo>
                      <a:pt x="2606" y="7178"/>
                      <a:pt x="5813" y="6081"/>
                      <a:pt x="5813" y="6081"/>
                    </a:cubicBezTo>
                    <a:lnTo>
                      <a:pt x="38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98;p43">
                <a:extLst>
                  <a:ext uri="{FF2B5EF4-FFF2-40B4-BE49-F238E27FC236}">
                    <a16:creationId xmlns:a16="http://schemas.microsoft.com/office/drawing/2014/main" id="{F3E421C2-4D96-3188-AF16-6D290FECA069}"/>
                  </a:ext>
                </a:extLst>
              </p:cNvPr>
              <p:cNvSpPr/>
              <p:nvPr/>
            </p:nvSpPr>
            <p:spPr>
              <a:xfrm>
                <a:off x="1429221" y="1370392"/>
                <a:ext cx="772346" cy="1127340"/>
              </a:xfrm>
              <a:custGeom>
                <a:avLst/>
                <a:gdLst/>
                <a:ahLst/>
                <a:cxnLst/>
                <a:rect l="l" t="t" r="r" b="b"/>
                <a:pathLst>
                  <a:path w="5372" h="7841" extrusionOk="0">
                    <a:moveTo>
                      <a:pt x="3291" y="1"/>
                    </a:moveTo>
                    <a:cubicBezTo>
                      <a:pt x="775" y="627"/>
                      <a:pt x="0" y="1849"/>
                      <a:pt x="0" y="1849"/>
                    </a:cubicBezTo>
                    <a:lnTo>
                      <a:pt x="2057" y="7840"/>
                    </a:lnTo>
                    <a:cubicBezTo>
                      <a:pt x="2683" y="6928"/>
                      <a:pt x="5372" y="6070"/>
                      <a:pt x="5372" y="6070"/>
                    </a:cubicBezTo>
                    <a:lnTo>
                      <a:pt x="329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99;p43">
                <a:extLst>
                  <a:ext uri="{FF2B5EF4-FFF2-40B4-BE49-F238E27FC236}">
                    <a16:creationId xmlns:a16="http://schemas.microsoft.com/office/drawing/2014/main" id="{60749403-2CF1-0BD9-AFA5-B56FE6E5CE7F}"/>
                  </a:ext>
                </a:extLst>
              </p:cNvPr>
              <p:cNvSpPr/>
              <p:nvPr/>
            </p:nvSpPr>
            <p:spPr>
              <a:xfrm>
                <a:off x="967996" y="1713867"/>
                <a:ext cx="433905" cy="74907"/>
              </a:xfrm>
              <a:custGeom>
                <a:avLst/>
                <a:gdLst/>
                <a:ahLst/>
                <a:cxnLst/>
                <a:rect l="l" t="t" r="r" b="b"/>
                <a:pathLst>
                  <a:path w="3018" h="521" extrusionOk="0">
                    <a:moveTo>
                      <a:pt x="2367" y="1"/>
                    </a:moveTo>
                    <a:cubicBezTo>
                      <a:pt x="1261" y="1"/>
                      <a:pt x="35" y="469"/>
                      <a:pt x="25" y="479"/>
                    </a:cubicBezTo>
                    <a:cubicBezTo>
                      <a:pt x="7" y="485"/>
                      <a:pt x="1" y="497"/>
                      <a:pt x="7" y="509"/>
                    </a:cubicBezTo>
                    <a:cubicBezTo>
                      <a:pt x="13" y="521"/>
                      <a:pt x="31" y="521"/>
                      <a:pt x="37" y="521"/>
                    </a:cubicBezTo>
                    <a:cubicBezTo>
                      <a:pt x="56" y="516"/>
                      <a:pt x="1269" y="54"/>
                      <a:pt x="2362" y="54"/>
                    </a:cubicBezTo>
                    <a:cubicBezTo>
                      <a:pt x="2579" y="54"/>
                      <a:pt x="2791" y="72"/>
                      <a:pt x="2988" y="116"/>
                    </a:cubicBezTo>
                    <a:lnTo>
                      <a:pt x="3006" y="116"/>
                    </a:lnTo>
                    <a:cubicBezTo>
                      <a:pt x="3006" y="116"/>
                      <a:pt x="3012" y="104"/>
                      <a:pt x="3012" y="80"/>
                    </a:cubicBezTo>
                    <a:cubicBezTo>
                      <a:pt x="3017" y="74"/>
                      <a:pt x="3012" y="62"/>
                      <a:pt x="2994" y="62"/>
                    </a:cubicBezTo>
                    <a:cubicBezTo>
                      <a:pt x="2796" y="19"/>
                      <a:pt x="2584" y="1"/>
                      <a:pt x="2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00;p43">
                <a:extLst>
                  <a:ext uri="{FF2B5EF4-FFF2-40B4-BE49-F238E27FC236}">
                    <a16:creationId xmlns:a16="http://schemas.microsoft.com/office/drawing/2014/main" id="{80347976-F3A5-69B7-2A10-CAE28B7F2B63}"/>
                  </a:ext>
                </a:extLst>
              </p:cNvPr>
              <p:cNvSpPr/>
              <p:nvPr/>
            </p:nvSpPr>
            <p:spPr>
              <a:xfrm>
                <a:off x="1002358" y="1806745"/>
                <a:ext cx="432180" cy="81377"/>
              </a:xfrm>
              <a:custGeom>
                <a:avLst/>
                <a:gdLst/>
                <a:ahLst/>
                <a:cxnLst/>
                <a:rect l="l" t="t" r="r" b="b"/>
                <a:pathLst>
                  <a:path w="3006" h="566" extrusionOk="0">
                    <a:moveTo>
                      <a:pt x="2443" y="0"/>
                    </a:moveTo>
                    <a:cubicBezTo>
                      <a:pt x="1324" y="0"/>
                      <a:pt x="34" y="514"/>
                      <a:pt x="24" y="519"/>
                    </a:cubicBezTo>
                    <a:cubicBezTo>
                      <a:pt x="6" y="525"/>
                      <a:pt x="0" y="543"/>
                      <a:pt x="6" y="549"/>
                    </a:cubicBezTo>
                    <a:cubicBezTo>
                      <a:pt x="15" y="557"/>
                      <a:pt x="23" y="565"/>
                      <a:pt x="29" y="565"/>
                    </a:cubicBezTo>
                    <a:cubicBezTo>
                      <a:pt x="32" y="565"/>
                      <a:pt x="34" y="564"/>
                      <a:pt x="36" y="561"/>
                    </a:cubicBezTo>
                    <a:cubicBezTo>
                      <a:pt x="51" y="555"/>
                      <a:pt x="1325" y="48"/>
                      <a:pt x="2432" y="48"/>
                    </a:cubicBezTo>
                    <a:cubicBezTo>
                      <a:pt x="2618" y="48"/>
                      <a:pt x="2799" y="62"/>
                      <a:pt x="2969" y="96"/>
                    </a:cubicBezTo>
                    <a:lnTo>
                      <a:pt x="2975" y="96"/>
                    </a:lnTo>
                    <a:cubicBezTo>
                      <a:pt x="2981" y="96"/>
                      <a:pt x="2987" y="84"/>
                      <a:pt x="2999" y="72"/>
                    </a:cubicBezTo>
                    <a:cubicBezTo>
                      <a:pt x="3005" y="66"/>
                      <a:pt x="2999" y="48"/>
                      <a:pt x="2981" y="48"/>
                    </a:cubicBezTo>
                    <a:cubicBezTo>
                      <a:pt x="2811" y="15"/>
                      <a:pt x="2629" y="0"/>
                      <a:pt x="24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801;p43">
                <a:extLst>
                  <a:ext uri="{FF2B5EF4-FFF2-40B4-BE49-F238E27FC236}">
                    <a16:creationId xmlns:a16="http://schemas.microsoft.com/office/drawing/2014/main" id="{32D06AC1-C11E-D9F2-5506-9F65E77352BE}"/>
                  </a:ext>
                </a:extLst>
              </p:cNvPr>
              <p:cNvSpPr/>
              <p:nvPr/>
            </p:nvSpPr>
            <p:spPr>
              <a:xfrm>
                <a:off x="1033988" y="1905517"/>
                <a:ext cx="432180" cy="79076"/>
              </a:xfrm>
              <a:custGeom>
                <a:avLst/>
                <a:gdLst/>
                <a:ahLst/>
                <a:cxnLst/>
                <a:rect l="l" t="t" r="r" b="b"/>
                <a:pathLst>
                  <a:path w="3006" h="550" extrusionOk="0">
                    <a:moveTo>
                      <a:pt x="2457" y="0"/>
                    </a:moveTo>
                    <a:cubicBezTo>
                      <a:pt x="2107" y="0"/>
                      <a:pt x="1670" y="60"/>
                      <a:pt x="1151" y="184"/>
                    </a:cubicBezTo>
                    <a:cubicBezTo>
                      <a:pt x="531" y="321"/>
                      <a:pt x="37" y="500"/>
                      <a:pt x="25" y="500"/>
                    </a:cubicBezTo>
                    <a:cubicBezTo>
                      <a:pt x="13" y="511"/>
                      <a:pt x="1" y="523"/>
                      <a:pt x="13" y="529"/>
                    </a:cubicBezTo>
                    <a:cubicBezTo>
                      <a:pt x="17" y="543"/>
                      <a:pt x="25" y="549"/>
                      <a:pt x="34" y="549"/>
                    </a:cubicBezTo>
                    <a:cubicBezTo>
                      <a:pt x="37" y="549"/>
                      <a:pt x="40" y="549"/>
                      <a:pt x="43" y="547"/>
                    </a:cubicBezTo>
                    <a:cubicBezTo>
                      <a:pt x="53" y="542"/>
                      <a:pt x="1478" y="51"/>
                      <a:pt x="2481" y="51"/>
                    </a:cubicBezTo>
                    <a:cubicBezTo>
                      <a:pt x="2664" y="51"/>
                      <a:pt x="2832" y="67"/>
                      <a:pt x="2976" y="106"/>
                    </a:cubicBezTo>
                    <a:lnTo>
                      <a:pt x="2994" y="106"/>
                    </a:lnTo>
                    <a:cubicBezTo>
                      <a:pt x="3000" y="106"/>
                      <a:pt x="3006" y="100"/>
                      <a:pt x="3006" y="94"/>
                    </a:cubicBezTo>
                    <a:cubicBezTo>
                      <a:pt x="3006" y="76"/>
                      <a:pt x="3006" y="64"/>
                      <a:pt x="2994" y="64"/>
                    </a:cubicBezTo>
                    <a:cubicBezTo>
                      <a:pt x="2846" y="22"/>
                      <a:pt x="2667" y="0"/>
                      <a:pt x="24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02;p43">
                <a:extLst>
                  <a:ext uri="{FF2B5EF4-FFF2-40B4-BE49-F238E27FC236}">
                    <a16:creationId xmlns:a16="http://schemas.microsoft.com/office/drawing/2014/main" id="{A1B394F3-3BD8-A6BE-B165-4F5A6E7362AD}"/>
                  </a:ext>
                </a:extLst>
              </p:cNvPr>
              <p:cNvSpPr/>
              <p:nvPr/>
            </p:nvSpPr>
            <p:spPr>
              <a:xfrm>
                <a:off x="1072663" y="2003859"/>
                <a:ext cx="427867" cy="88709"/>
              </a:xfrm>
              <a:custGeom>
                <a:avLst/>
                <a:gdLst/>
                <a:ahLst/>
                <a:cxnLst/>
                <a:rect l="l" t="t" r="r" b="b"/>
                <a:pathLst>
                  <a:path w="2976" h="617" extrusionOk="0">
                    <a:moveTo>
                      <a:pt x="2521" y="0"/>
                    </a:moveTo>
                    <a:cubicBezTo>
                      <a:pt x="1424" y="0"/>
                      <a:pt x="40" y="562"/>
                      <a:pt x="24" y="573"/>
                    </a:cubicBezTo>
                    <a:cubicBezTo>
                      <a:pt x="12" y="579"/>
                      <a:pt x="0" y="591"/>
                      <a:pt x="12" y="603"/>
                    </a:cubicBezTo>
                    <a:cubicBezTo>
                      <a:pt x="16" y="611"/>
                      <a:pt x="21" y="617"/>
                      <a:pt x="30" y="617"/>
                    </a:cubicBezTo>
                    <a:cubicBezTo>
                      <a:pt x="33" y="617"/>
                      <a:pt x="37" y="616"/>
                      <a:pt x="42" y="614"/>
                    </a:cubicBezTo>
                    <a:cubicBezTo>
                      <a:pt x="52" y="609"/>
                      <a:pt x="1449" y="46"/>
                      <a:pt x="2535" y="46"/>
                    </a:cubicBezTo>
                    <a:cubicBezTo>
                      <a:pt x="2678" y="46"/>
                      <a:pt x="2817" y="56"/>
                      <a:pt x="2945" y="78"/>
                    </a:cubicBezTo>
                    <a:lnTo>
                      <a:pt x="2957" y="78"/>
                    </a:lnTo>
                    <a:cubicBezTo>
                      <a:pt x="2963" y="78"/>
                      <a:pt x="2963" y="72"/>
                      <a:pt x="2969" y="54"/>
                    </a:cubicBezTo>
                    <a:cubicBezTo>
                      <a:pt x="2975" y="48"/>
                      <a:pt x="2969" y="36"/>
                      <a:pt x="2957" y="36"/>
                    </a:cubicBezTo>
                    <a:cubicBezTo>
                      <a:pt x="2820" y="11"/>
                      <a:pt x="2673" y="0"/>
                      <a:pt x="25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803;p43">
                <a:extLst>
                  <a:ext uri="{FF2B5EF4-FFF2-40B4-BE49-F238E27FC236}">
                    <a16:creationId xmlns:a16="http://schemas.microsoft.com/office/drawing/2014/main" id="{D4EFADE1-0493-2B00-5357-ED1BB04FCE38}"/>
                  </a:ext>
                </a:extLst>
              </p:cNvPr>
              <p:cNvSpPr/>
              <p:nvPr/>
            </p:nvSpPr>
            <p:spPr>
              <a:xfrm>
                <a:off x="1106019" y="2108382"/>
                <a:ext cx="430455" cy="85402"/>
              </a:xfrm>
              <a:custGeom>
                <a:avLst/>
                <a:gdLst/>
                <a:ahLst/>
                <a:cxnLst/>
                <a:rect l="l" t="t" r="r" b="b"/>
                <a:pathLst>
                  <a:path w="2994" h="594" extrusionOk="0">
                    <a:moveTo>
                      <a:pt x="2339" y="0"/>
                    </a:moveTo>
                    <a:cubicBezTo>
                      <a:pt x="1279" y="0"/>
                      <a:pt x="28" y="544"/>
                      <a:pt x="19" y="549"/>
                    </a:cubicBezTo>
                    <a:cubicBezTo>
                      <a:pt x="13" y="561"/>
                      <a:pt x="1" y="573"/>
                      <a:pt x="13" y="579"/>
                    </a:cubicBezTo>
                    <a:cubicBezTo>
                      <a:pt x="17" y="588"/>
                      <a:pt x="21" y="593"/>
                      <a:pt x="30" y="593"/>
                    </a:cubicBezTo>
                    <a:cubicBezTo>
                      <a:pt x="34" y="593"/>
                      <a:pt x="38" y="593"/>
                      <a:pt x="42" y="591"/>
                    </a:cubicBezTo>
                    <a:cubicBezTo>
                      <a:pt x="57" y="576"/>
                      <a:pt x="1294" y="38"/>
                      <a:pt x="2343" y="38"/>
                    </a:cubicBezTo>
                    <a:cubicBezTo>
                      <a:pt x="2565" y="38"/>
                      <a:pt x="2778" y="62"/>
                      <a:pt x="2970" y="120"/>
                    </a:cubicBezTo>
                    <a:lnTo>
                      <a:pt x="2982" y="120"/>
                    </a:lnTo>
                    <a:cubicBezTo>
                      <a:pt x="2994" y="120"/>
                      <a:pt x="2994" y="114"/>
                      <a:pt x="2994" y="114"/>
                    </a:cubicBezTo>
                    <a:cubicBezTo>
                      <a:pt x="2994" y="96"/>
                      <a:pt x="2994" y="84"/>
                      <a:pt x="2976" y="84"/>
                    </a:cubicBezTo>
                    <a:cubicBezTo>
                      <a:pt x="2781" y="25"/>
                      <a:pt x="2565" y="0"/>
                      <a:pt x="23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804;p43">
                <a:extLst>
                  <a:ext uri="{FF2B5EF4-FFF2-40B4-BE49-F238E27FC236}">
                    <a16:creationId xmlns:a16="http://schemas.microsoft.com/office/drawing/2014/main" id="{376AEA7A-7172-0F39-31CC-441A30931213}"/>
                  </a:ext>
                </a:extLst>
              </p:cNvPr>
              <p:cNvSpPr/>
              <p:nvPr/>
            </p:nvSpPr>
            <p:spPr>
              <a:xfrm>
                <a:off x="1140380" y="2205861"/>
                <a:ext cx="437212" cy="86121"/>
              </a:xfrm>
              <a:custGeom>
                <a:avLst/>
                <a:gdLst/>
                <a:ahLst/>
                <a:cxnLst/>
                <a:rect l="l" t="t" r="r" b="b"/>
                <a:pathLst>
                  <a:path w="3041" h="599" extrusionOk="0">
                    <a:moveTo>
                      <a:pt x="2692" y="1"/>
                    </a:moveTo>
                    <a:cubicBezTo>
                      <a:pt x="1806" y="1"/>
                      <a:pt x="101" y="525"/>
                      <a:pt x="18" y="551"/>
                    </a:cubicBezTo>
                    <a:cubicBezTo>
                      <a:pt x="12" y="557"/>
                      <a:pt x="0" y="563"/>
                      <a:pt x="0" y="581"/>
                    </a:cubicBezTo>
                    <a:cubicBezTo>
                      <a:pt x="12" y="599"/>
                      <a:pt x="18" y="599"/>
                      <a:pt x="30" y="599"/>
                    </a:cubicBezTo>
                    <a:cubicBezTo>
                      <a:pt x="51" y="588"/>
                      <a:pt x="1826" y="47"/>
                      <a:pt x="2707" y="47"/>
                    </a:cubicBezTo>
                    <a:cubicBezTo>
                      <a:pt x="2827" y="47"/>
                      <a:pt x="2931" y="57"/>
                      <a:pt x="3011" y="80"/>
                    </a:cubicBezTo>
                    <a:lnTo>
                      <a:pt x="3029" y="80"/>
                    </a:lnTo>
                    <a:cubicBezTo>
                      <a:pt x="3035" y="80"/>
                      <a:pt x="3041" y="74"/>
                      <a:pt x="3035" y="68"/>
                    </a:cubicBezTo>
                    <a:cubicBezTo>
                      <a:pt x="3035" y="50"/>
                      <a:pt x="3035" y="38"/>
                      <a:pt x="3023" y="38"/>
                    </a:cubicBezTo>
                    <a:cubicBezTo>
                      <a:pt x="2936" y="12"/>
                      <a:pt x="2823" y="1"/>
                      <a:pt x="2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05;p43">
                <a:extLst>
                  <a:ext uri="{FF2B5EF4-FFF2-40B4-BE49-F238E27FC236}">
                    <a16:creationId xmlns:a16="http://schemas.microsoft.com/office/drawing/2014/main" id="{F51CB275-B0EE-4BDC-4626-24A117FF402A}"/>
                  </a:ext>
                </a:extLst>
              </p:cNvPr>
              <p:cNvSpPr/>
              <p:nvPr/>
            </p:nvSpPr>
            <p:spPr>
              <a:xfrm>
                <a:off x="1174598" y="2301614"/>
                <a:ext cx="427004" cy="89284"/>
              </a:xfrm>
              <a:custGeom>
                <a:avLst/>
                <a:gdLst/>
                <a:ahLst/>
                <a:cxnLst/>
                <a:rect l="l" t="t" r="r" b="b"/>
                <a:pathLst>
                  <a:path w="2970" h="621" extrusionOk="0">
                    <a:moveTo>
                      <a:pt x="2642" y="1"/>
                    </a:moveTo>
                    <a:cubicBezTo>
                      <a:pt x="1764" y="1"/>
                      <a:pt x="97" y="544"/>
                      <a:pt x="18" y="571"/>
                    </a:cubicBezTo>
                    <a:cubicBezTo>
                      <a:pt x="1" y="576"/>
                      <a:pt x="1" y="588"/>
                      <a:pt x="1" y="600"/>
                    </a:cubicBezTo>
                    <a:cubicBezTo>
                      <a:pt x="10" y="614"/>
                      <a:pt x="15" y="620"/>
                      <a:pt x="22" y="620"/>
                    </a:cubicBezTo>
                    <a:cubicBezTo>
                      <a:pt x="25" y="620"/>
                      <a:pt x="27" y="620"/>
                      <a:pt x="30" y="618"/>
                    </a:cubicBezTo>
                    <a:cubicBezTo>
                      <a:pt x="51" y="608"/>
                      <a:pt x="1758" y="48"/>
                      <a:pt x="2634" y="48"/>
                    </a:cubicBezTo>
                    <a:cubicBezTo>
                      <a:pt x="2754" y="48"/>
                      <a:pt x="2858" y="58"/>
                      <a:pt x="2940" y="82"/>
                    </a:cubicBezTo>
                    <a:lnTo>
                      <a:pt x="2952" y="82"/>
                    </a:lnTo>
                    <a:cubicBezTo>
                      <a:pt x="2964" y="82"/>
                      <a:pt x="2964" y="70"/>
                      <a:pt x="2970" y="64"/>
                    </a:cubicBezTo>
                    <a:cubicBezTo>
                      <a:pt x="2970" y="52"/>
                      <a:pt x="2970" y="34"/>
                      <a:pt x="2952" y="34"/>
                    </a:cubicBezTo>
                    <a:cubicBezTo>
                      <a:pt x="2867" y="11"/>
                      <a:pt x="2762" y="1"/>
                      <a:pt x="26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06;p43">
                <a:extLst>
                  <a:ext uri="{FF2B5EF4-FFF2-40B4-BE49-F238E27FC236}">
                    <a16:creationId xmlns:a16="http://schemas.microsoft.com/office/drawing/2014/main" id="{4444FFCF-B360-786E-04A8-8F5A96EA31A3}"/>
                  </a:ext>
                </a:extLst>
              </p:cNvPr>
              <p:cNvSpPr/>
              <p:nvPr/>
            </p:nvSpPr>
            <p:spPr>
              <a:xfrm>
                <a:off x="1210542" y="2400818"/>
                <a:ext cx="425423" cy="95898"/>
              </a:xfrm>
              <a:custGeom>
                <a:avLst/>
                <a:gdLst/>
                <a:ahLst/>
                <a:cxnLst/>
                <a:rect l="l" t="t" r="r" b="b"/>
                <a:pathLst>
                  <a:path w="2959" h="667" extrusionOk="0">
                    <a:moveTo>
                      <a:pt x="2585" y="1"/>
                    </a:moveTo>
                    <a:cubicBezTo>
                      <a:pt x="1556" y="1"/>
                      <a:pt x="40" y="609"/>
                      <a:pt x="19" y="620"/>
                    </a:cubicBezTo>
                    <a:cubicBezTo>
                      <a:pt x="7" y="626"/>
                      <a:pt x="1" y="638"/>
                      <a:pt x="7" y="650"/>
                    </a:cubicBezTo>
                    <a:cubicBezTo>
                      <a:pt x="11" y="658"/>
                      <a:pt x="21" y="666"/>
                      <a:pt x="29" y="666"/>
                    </a:cubicBezTo>
                    <a:cubicBezTo>
                      <a:pt x="32" y="666"/>
                      <a:pt x="35" y="665"/>
                      <a:pt x="37" y="662"/>
                    </a:cubicBezTo>
                    <a:cubicBezTo>
                      <a:pt x="58" y="656"/>
                      <a:pt x="1567" y="50"/>
                      <a:pt x="2590" y="50"/>
                    </a:cubicBezTo>
                    <a:cubicBezTo>
                      <a:pt x="2711" y="50"/>
                      <a:pt x="2824" y="58"/>
                      <a:pt x="2928" y="77"/>
                    </a:cubicBezTo>
                    <a:lnTo>
                      <a:pt x="2934" y="77"/>
                    </a:lnTo>
                    <a:cubicBezTo>
                      <a:pt x="2940" y="77"/>
                      <a:pt x="2952" y="65"/>
                      <a:pt x="2952" y="53"/>
                    </a:cubicBezTo>
                    <a:cubicBezTo>
                      <a:pt x="2958" y="47"/>
                      <a:pt x="2952" y="30"/>
                      <a:pt x="2934" y="30"/>
                    </a:cubicBezTo>
                    <a:cubicBezTo>
                      <a:pt x="2827" y="10"/>
                      <a:pt x="2710" y="1"/>
                      <a:pt x="25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07;p43">
                <a:extLst>
                  <a:ext uri="{FF2B5EF4-FFF2-40B4-BE49-F238E27FC236}">
                    <a16:creationId xmlns:a16="http://schemas.microsoft.com/office/drawing/2014/main" id="{D0E77D0C-E159-B799-9045-D8CF723832FA}"/>
                  </a:ext>
                </a:extLst>
              </p:cNvPr>
              <p:cNvSpPr/>
              <p:nvPr/>
            </p:nvSpPr>
            <p:spPr>
              <a:xfrm>
                <a:off x="1502114" y="1473190"/>
                <a:ext cx="378984" cy="220551"/>
              </a:xfrm>
              <a:custGeom>
                <a:avLst/>
                <a:gdLst/>
                <a:ahLst/>
                <a:cxnLst/>
                <a:rect l="l" t="t" r="r" b="b"/>
                <a:pathLst>
                  <a:path w="2636" h="1534" extrusionOk="0">
                    <a:moveTo>
                      <a:pt x="2605" y="1"/>
                    </a:moveTo>
                    <a:cubicBezTo>
                      <a:pt x="2593" y="7"/>
                      <a:pt x="793" y="549"/>
                      <a:pt x="6" y="1497"/>
                    </a:cubicBezTo>
                    <a:cubicBezTo>
                      <a:pt x="0" y="1503"/>
                      <a:pt x="0" y="1521"/>
                      <a:pt x="6" y="1527"/>
                    </a:cubicBezTo>
                    <a:cubicBezTo>
                      <a:pt x="12" y="1533"/>
                      <a:pt x="18" y="1533"/>
                      <a:pt x="30" y="1533"/>
                    </a:cubicBezTo>
                    <a:cubicBezTo>
                      <a:pt x="36" y="1533"/>
                      <a:pt x="36" y="1533"/>
                      <a:pt x="36" y="1527"/>
                    </a:cubicBezTo>
                    <a:cubicBezTo>
                      <a:pt x="817" y="585"/>
                      <a:pt x="2605" y="49"/>
                      <a:pt x="2623" y="43"/>
                    </a:cubicBezTo>
                    <a:cubicBezTo>
                      <a:pt x="2635" y="37"/>
                      <a:pt x="2635" y="31"/>
                      <a:pt x="2635" y="13"/>
                    </a:cubicBezTo>
                    <a:cubicBezTo>
                      <a:pt x="2629" y="1"/>
                      <a:pt x="2623" y="1"/>
                      <a:pt x="26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08;p43">
                <a:extLst>
                  <a:ext uri="{FF2B5EF4-FFF2-40B4-BE49-F238E27FC236}">
                    <a16:creationId xmlns:a16="http://schemas.microsoft.com/office/drawing/2014/main" id="{FE3A59CE-6868-D69F-B3E8-1FCD3328783E}"/>
                  </a:ext>
                </a:extLst>
              </p:cNvPr>
              <p:cNvSpPr/>
              <p:nvPr/>
            </p:nvSpPr>
            <p:spPr>
              <a:xfrm>
                <a:off x="1532881" y="1571819"/>
                <a:ext cx="382435" cy="211924"/>
              </a:xfrm>
              <a:custGeom>
                <a:avLst/>
                <a:gdLst/>
                <a:ahLst/>
                <a:cxnLst/>
                <a:rect l="l" t="t" r="r" b="b"/>
                <a:pathLst>
                  <a:path w="2660" h="1474" extrusionOk="0">
                    <a:moveTo>
                      <a:pt x="2630" y="1"/>
                    </a:moveTo>
                    <a:cubicBezTo>
                      <a:pt x="2606" y="1"/>
                      <a:pt x="806" y="519"/>
                      <a:pt x="7" y="1437"/>
                    </a:cubicBezTo>
                    <a:cubicBezTo>
                      <a:pt x="1" y="1443"/>
                      <a:pt x="1" y="1455"/>
                      <a:pt x="7" y="1467"/>
                    </a:cubicBezTo>
                    <a:cubicBezTo>
                      <a:pt x="13" y="1473"/>
                      <a:pt x="25" y="1473"/>
                      <a:pt x="30" y="1473"/>
                    </a:cubicBezTo>
                    <a:lnTo>
                      <a:pt x="42" y="1473"/>
                    </a:lnTo>
                    <a:cubicBezTo>
                      <a:pt x="835" y="567"/>
                      <a:pt x="2630" y="48"/>
                      <a:pt x="2648" y="42"/>
                    </a:cubicBezTo>
                    <a:cubicBezTo>
                      <a:pt x="2660" y="36"/>
                      <a:pt x="2660" y="30"/>
                      <a:pt x="2660" y="12"/>
                    </a:cubicBezTo>
                    <a:cubicBezTo>
                      <a:pt x="2654" y="1"/>
                      <a:pt x="2648" y="1"/>
                      <a:pt x="26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09;p43">
                <a:extLst>
                  <a:ext uri="{FF2B5EF4-FFF2-40B4-BE49-F238E27FC236}">
                    <a16:creationId xmlns:a16="http://schemas.microsoft.com/office/drawing/2014/main" id="{0E3A62F3-AED7-EC51-08C2-50CB6378ECAC}"/>
                  </a:ext>
                </a:extLst>
              </p:cNvPr>
              <p:cNvSpPr/>
              <p:nvPr/>
            </p:nvSpPr>
            <p:spPr>
              <a:xfrm>
                <a:off x="1565518" y="1667572"/>
                <a:ext cx="382435" cy="217244"/>
              </a:xfrm>
              <a:custGeom>
                <a:avLst/>
                <a:gdLst/>
                <a:ahLst/>
                <a:cxnLst/>
                <a:rect l="l" t="t" r="r" b="b"/>
                <a:pathLst>
                  <a:path w="2660" h="1511" extrusionOk="0">
                    <a:moveTo>
                      <a:pt x="2629" y="0"/>
                    </a:moveTo>
                    <a:cubicBezTo>
                      <a:pt x="2626" y="0"/>
                      <a:pt x="2622" y="1"/>
                      <a:pt x="2618" y="2"/>
                    </a:cubicBezTo>
                    <a:cubicBezTo>
                      <a:pt x="2618" y="8"/>
                      <a:pt x="2111" y="181"/>
                      <a:pt x="1538" y="443"/>
                    </a:cubicBezTo>
                    <a:cubicBezTo>
                      <a:pt x="769" y="801"/>
                      <a:pt x="257" y="1153"/>
                      <a:pt x="12" y="1481"/>
                    </a:cubicBezTo>
                    <a:cubicBezTo>
                      <a:pt x="0" y="1487"/>
                      <a:pt x="12" y="1499"/>
                      <a:pt x="18" y="1511"/>
                    </a:cubicBezTo>
                    <a:lnTo>
                      <a:pt x="42" y="1511"/>
                    </a:lnTo>
                    <a:cubicBezTo>
                      <a:pt x="48" y="1511"/>
                      <a:pt x="48" y="1499"/>
                      <a:pt x="42" y="1499"/>
                    </a:cubicBezTo>
                    <a:cubicBezTo>
                      <a:pt x="608" y="748"/>
                      <a:pt x="2474" y="98"/>
                      <a:pt x="2623" y="50"/>
                    </a:cubicBezTo>
                    <a:lnTo>
                      <a:pt x="2635" y="50"/>
                    </a:lnTo>
                    <a:cubicBezTo>
                      <a:pt x="2647" y="38"/>
                      <a:pt x="2659" y="32"/>
                      <a:pt x="2647" y="20"/>
                    </a:cubicBezTo>
                    <a:cubicBezTo>
                      <a:pt x="2643" y="7"/>
                      <a:pt x="2638" y="0"/>
                      <a:pt x="2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10;p43">
                <a:extLst>
                  <a:ext uri="{FF2B5EF4-FFF2-40B4-BE49-F238E27FC236}">
                    <a16:creationId xmlns:a16="http://schemas.microsoft.com/office/drawing/2014/main" id="{CB2C3707-182B-7C42-624A-69ADCBD394FA}"/>
                  </a:ext>
                </a:extLst>
              </p:cNvPr>
              <p:cNvSpPr/>
              <p:nvPr/>
            </p:nvSpPr>
            <p:spPr>
              <a:xfrm>
                <a:off x="1598873" y="1775833"/>
                <a:ext cx="385885" cy="203298"/>
              </a:xfrm>
              <a:custGeom>
                <a:avLst/>
                <a:gdLst/>
                <a:ahLst/>
                <a:cxnLst/>
                <a:rect l="l" t="t" r="r" b="b"/>
                <a:pathLst>
                  <a:path w="2684" h="1414" extrusionOk="0">
                    <a:moveTo>
                      <a:pt x="2654" y="0"/>
                    </a:moveTo>
                    <a:cubicBezTo>
                      <a:pt x="2636" y="0"/>
                      <a:pt x="770" y="531"/>
                      <a:pt x="13" y="1372"/>
                    </a:cubicBezTo>
                    <a:cubicBezTo>
                      <a:pt x="1" y="1384"/>
                      <a:pt x="1" y="1396"/>
                      <a:pt x="13" y="1402"/>
                    </a:cubicBezTo>
                    <a:cubicBezTo>
                      <a:pt x="19" y="1413"/>
                      <a:pt x="25" y="1413"/>
                      <a:pt x="31" y="1413"/>
                    </a:cubicBezTo>
                    <a:lnTo>
                      <a:pt x="48" y="1413"/>
                    </a:lnTo>
                    <a:cubicBezTo>
                      <a:pt x="800" y="579"/>
                      <a:pt x="2648" y="54"/>
                      <a:pt x="2672" y="48"/>
                    </a:cubicBezTo>
                    <a:cubicBezTo>
                      <a:pt x="2678" y="42"/>
                      <a:pt x="2684" y="30"/>
                      <a:pt x="2684" y="18"/>
                    </a:cubicBezTo>
                    <a:cubicBezTo>
                      <a:pt x="2678" y="0"/>
                      <a:pt x="2672" y="0"/>
                      <a:pt x="26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11;p43">
                <a:extLst>
                  <a:ext uri="{FF2B5EF4-FFF2-40B4-BE49-F238E27FC236}">
                    <a16:creationId xmlns:a16="http://schemas.microsoft.com/office/drawing/2014/main" id="{0D26DC6E-8B8D-2AE5-E023-49F321F02417}"/>
                  </a:ext>
                </a:extLst>
              </p:cNvPr>
              <p:cNvSpPr/>
              <p:nvPr/>
            </p:nvSpPr>
            <p:spPr>
              <a:xfrm>
                <a:off x="1635823" y="1877050"/>
                <a:ext cx="381572" cy="211781"/>
              </a:xfrm>
              <a:custGeom>
                <a:avLst/>
                <a:gdLst/>
                <a:ahLst/>
                <a:cxnLst/>
                <a:rect l="l" t="t" r="r" b="b"/>
                <a:pathLst>
                  <a:path w="2654" h="1473" extrusionOk="0">
                    <a:moveTo>
                      <a:pt x="2629" y="0"/>
                    </a:moveTo>
                    <a:cubicBezTo>
                      <a:pt x="2605" y="6"/>
                      <a:pt x="680" y="501"/>
                      <a:pt x="6" y="1443"/>
                    </a:cubicBezTo>
                    <a:cubicBezTo>
                      <a:pt x="0" y="1455"/>
                      <a:pt x="6" y="1467"/>
                      <a:pt x="12" y="1473"/>
                    </a:cubicBezTo>
                    <a:lnTo>
                      <a:pt x="36" y="1473"/>
                    </a:lnTo>
                    <a:cubicBezTo>
                      <a:pt x="42" y="1473"/>
                      <a:pt x="54" y="1473"/>
                      <a:pt x="36" y="1461"/>
                    </a:cubicBezTo>
                    <a:cubicBezTo>
                      <a:pt x="698" y="531"/>
                      <a:pt x="2617" y="42"/>
                      <a:pt x="2635" y="36"/>
                    </a:cubicBezTo>
                    <a:cubicBezTo>
                      <a:pt x="2647" y="36"/>
                      <a:pt x="2653" y="30"/>
                      <a:pt x="2653" y="12"/>
                    </a:cubicBezTo>
                    <a:cubicBezTo>
                      <a:pt x="2653" y="6"/>
                      <a:pt x="2647" y="0"/>
                      <a:pt x="2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12;p43">
                <a:extLst>
                  <a:ext uri="{FF2B5EF4-FFF2-40B4-BE49-F238E27FC236}">
                    <a16:creationId xmlns:a16="http://schemas.microsoft.com/office/drawing/2014/main" id="{B1EAF217-71F4-D156-B99F-99A5BC9FC583}"/>
                  </a:ext>
                </a:extLst>
              </p:cNvPr>
              <p:cNvSpPr/>
              <p:nvPr/>
            </p:nvSpPr>
            <p:spPr>
              <a:xfrm>
                <a:off x="1660552" y="1975535"/>
                <a:ext cx="392786" cy="211062"/>
              </a:xfrm>
              <a:custGeom>
                <a:avLst/>
                <a:gdLst/>
                <a:ahLst/>
                <a:cxnLst/>
                <a:rect l="l" t="t" r="r" b="b"/>
                <a:pathLst>
                  <a:path w="2732" h="1468" extrusionOk="0">
                    <a:moveTo>
                      <a:pt x="2696" y="1"/>
                    </a:moveTo>
                    <a:cubicBezTo>
                      <a:pt x="2600" y="36"/>
                      <a:pt x="424" y="865"/>
                      <a:pt x="7" y="1437"/>
                    </a:cubicBezTo>
                    <a:cubicBezTo>
                      <a:pt x="1" y="1443"/>
                      <a:pt x="7" y="1461"/>
                      <a:pt x="13" y="1467"/>
                    </a:cubicBezTo>
                    <a:lnTo>
                      <a:pt x="43" y="1467"/>
                    </a:lnTo>
                    <a:cubicBezTo>
                      <a:pt x="454" y="901"/>
                      <a:pt x="2690" y="54"/>
                      <a:pt x="2714" y="42"/>
                    </a:cubicBezTo>
                    <a:cubicBezTo>
                      <a:pt x="2726" y="36"/>
                      <a:pt x="2732" y="24"/>
                      <a:pt x="2726" y="13"/>
                    </a:cubicBezTo>
                    <a:cubicBezTo>
                      <a:pt x="2720" y="1"/>
                      <a:pt x="2714" y="1"/>
                      <a:pt x="26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13;p43">
                <a:extLst>
                  <a:ext uri="{FF2B5EF4-FFF2-40B4-BE49-F238E27FC236}">
                    <a16:creationId xmlns:a16="http://schemas.microsoft.com/office/drawing/2014/main" id="{CC1523AA-45C7-AF8C-3C64-6558A23B4108}"/>
                  </a:ext>
                </a:extLst>
              </p:cNvPr>
              <p:cNvSpPr/>
              <p:nvPr/>
            </p:nvSpPr>
            <p:spPr>
              <a:xfrm>
                <a:off x="1700090" y="2073733"/>
                <a:ext cx="386748" cy="202867"/>
              </a:xfrm>
              <a:custGeom>
                <a:avLst/>
                <a:gdLst/>
                <a:ahLst/>
                <a:cxnLst/>
                <a:rect l="l" t="t" r="r" b="b"/>
                <a:pathLst>
                  <a:path w="2690" h="1411" extrusionOk="0">
                    <a:moveTo>
                      <a:pt x="2660" y="1"/>
                    </a:moveTo>
                    <a:cubicBezTo>
                      <a:pt x="2657" y="1"/>
                      <a:pt x="2655" y="2"/>
                      <a:pt x="2653" y="3"/>
                    </a:cubicBezTo>
                    <a:cubicBezTo>
                      <a:pt x="2564" y="39"/>
                      <a:pt x="435" y="802"/>
                      <a:pt x="6" y="1380"/>
                    </a:cubicBezTo>
                    <a:cubicBezTo>
                      <a:pt x="0" y="1386"/>
                      <a:pt x="6" y="1404"/>
                      <a:pt x="12" y="1410"/>
                    </a:cubicBezTo>
                    <a:lnTo>
                      <a:pt x="42" y="1410"/>
                    </a:lnTo>
                    <a:cubicBezTo>
                      <a:pt x="465" y="838"/>
                      <a:pt x="2647" y="57"/>
                      <a:pt x="2665" y="45"/>
                    </a:cubicBezTo>
                    <a:cubicBezTo>
                      <a:pt x="2683" y="39"/>
                      <a:pt x="2689" y="33"/>
                      <a:pt x="2683" y="15"/>
                    </a:cubicBezTo>
                    <a:cubicBezTo>
                      <a:pt x="2679" y="6"/>
                      <a:pt x="2668" y="1"/>
                      <a:pt x="2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14;p43">
                <a:extLst>
                  <a:ext uri="{FF2B5EF4-FFF2-40B4-BE49-F238E27FC236}">
                    <a16:creationId xmlns:a16="http://schemas.microsoft.com/office/drawing/2014/main" id="{81F9CFC8-DD19-B0AD-4C90-03E5A3EA2BC0}"/>
                  </a:ext>
                </a:extLst>
              </p:cNvPr>
              <p:cNvSpPr/>
              <p:nvPr/>
            </p:nvSpPr>
            <p:spPr>
              <a:xfrm>
                <a:off x="1735170" y="2180413"/>
                <a:ext cx="388473" cy="194671"/>
              </a:xfrm>
              <a:custGeom>
                <a:avLst/>
                <a:gdLst/>
                <a:ahLst/>
                <a:cxnLst/>
                <a:rect l="l" t="t" r="r" b="b"/>
                <a:pathLst>
                  <a:path w="2702" h="1354" extrusionOk="0">
                    <a:moveTo>
                      <a:pt x="2672" y="1"/>
                    </a:moveTo>
                    <a:cubicBezTo>
                      <a:pt x="2654" y="6"/>
                      <a:pt x="680" y="567"/>
                      <a:pt x="7" y="1318"/>
                    </a:cubicBezTo>
                    <a:cubicBezTo>
                      <a:pt x="1" y="1324"/>
                      <a:pt x="1" y="1342"/>
                      <a:pt x="7" y="1348"/>
                    </a:cubicBezTo>
                    <a:cubicBezTo>
                      <a:pt x="13" y="1354"/>
                      <a:pt x="25" y="1354"/>
                      <a:pt x="30" y="1354"/>
                    </a:cubicBezTo>
                    <a:cubicBezTo>
                      <a:pt x="30" y="1354"/>
                      <a:pt x="36" y="1354"/>
                      <a:pt x="36" y="1348"/>
                    </a:cubicBezTo>
                    <a:cubicBezTo>
                      <a:pt x="710" y="609"/>
                      <a:pt x="2660" y="48"/>
                      <a:pt x="2684" y="42"/>
                    </a:cubicBezTo>
                    <a:cubicBezTo>
                      <a:pt x="2701" y="36"/>
                      <a:pt x="2701" y="30"/>
                      <a:pt x="2701" y="12"/>
                    </a:cubicBezTo>
                    <a:cubicBezTo>
                      <a:pt x="2690" y="1"/>
                      <a:pt x="2684" y="1"/>
                      <a:pt x="26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15;p43">
                <a:extLst>
                  <a:ext uri="{FF2B5EF4-FFF2-40B4-BE49-F238E27FC236}">
                    <a16:creationId xmlns:a16="http://schemas.microsoft.com/office/drawing/2014/main" id="{7766A014-BA23-2BC7-E947-2AD386497CBF}"/>
                  </a:ext>
                </a:extLst>
              </p:cNvPr>
              <p:cNvSpPr/>
              <p:nvPr/>
            </p:nvSpPr>
            <p:spPr>
              <a:xfrm>
                <a:off x="1467752" y="1547808"/>
                <a:ext cx="128676" cy="289850"/>
              </a:xfrm>
              <a:custGeom>
                <a:avLst/>
                <a:gdLst/>
                <a:ahLst/>
                <a:cxnLst/>
                <a:rect l="l" t="t" r="r" b="b"/>
                <a:pathLst>
                  <a:path w="895" h="2016" extrusionOk="0">
                    <a:moveTo>
                      <a:pt x="328" y="1"/>
                    </a:moveTo>
                    <a:cubicBezTo>
                      <a:pt x="209" y="96"/>
                      <a:pt x="102" y="197"/>
                      <a:pt x="1" y="293"/>
                    </a:cubicBezTo>
                    <a:lnTo>
                      <a:pt x="585" y="2016"/>
                    </a:lnTo>
                    <a:lnTo>
                      <a:pt x="627" y="1521"/>
                    </a:lnTo>
                    <a:lnTo>
                      <a:pt x="895" y="1664"/>
                    </a:lnTo>
                    <a:lnTo>
                      <a:pt x="32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816;p43">
              <a:extLst>
                <a:ext uri="{FF2B5EF4-FFF2-40B4-BE49-F238E27FC236}">
                  <a16:creationId xmlns:a16="http://schemas.microsoft.com/office/drawing/2014/main" id="{2C88051B-0416-41E5-90D6-0EFEBEE3454A}"/>
                </a:ext>
              </a:extLst>
            </p:cNvPr>
            <p:cNvGrpSpPr/>
            <p:nvPr/>
          </p:nvGrpSpPr>
          <p:grpSpPr>
            <a:xfrm>
              <a:off x="4083500" y="3226650"/>
              <a:ext cx="741775" cy="819000"/>
              <a:chOff x="4083500" y="3226650"/>
              <a:chExt cx="741775" cy="819000"/>
            </a:xfrm>
          </p:grpSpPr>
          <p:sp>
            <p:nvSpPr>
              <p:cNvPr id="20" name="Google Shape;817;p43">
                <a:extLst>
                  <a:ext uri="{FF2B5EF4-FFF2-40B4-BE49-F238E27FC236}">
                    <a16:creationId xmlns:a16="http://schemas.microsoft.com/office/drawing/2014/main" id="{5A687EE5-F44A-BC95-FAD7-02BE5CB3EB04}"/>
                  </a:ext>
                </a:extLst>
              </p:cNvPr>
              <p:cNvSpPr/>
              <p:nvPr/>
            </p:nvSpPr>
            <p:spPr>
              <a:xfrm>
                <a:off x="4312145" y="3273660"/>
                <a:ext cx="438849" cy="425343"/>
              </a:xfrm>
              <a:custGeom>
                <a:avLst/>
                <a:gdLst/>
                <a:ahLst/>
                <a:cxnLst/>
                <a:rect l="l" t="t" r="r" b="b"/>
                <a:pathLst>
                  <a:path w="5069" h="4913" extrusionOk="0">
                    <a:moveTo>
                      <a:pt x="2533" y="0"/>
                    </a:moveTo>
                    <a:cubicBezTo>
                      <a:pt x="1385" y="0"/>
                      <a:pt x="255" y="801"/>
                      <a:pt x="42" y="2291"/>
                    </a:cubicBezTo>
                    <a:cubicBezTo>
                      <a:pt x="0" y="2607"/>
                      <a:pt x="42" y="2929"/>
                      <a:pt x="161" y="3227"/>
                    </a:cubicBezTo>
                    <a:cubicBezTo>
                      <a:pt x="632" y="4371"/>
                      <a:pt x="1589" y="4912"/>
                      <a:pt x="2533" y="4912"/>
                    </a:cubicBezTo>
                    <a:cubicBezTo>
                      <a:pt x="3680" y="4912"/>
                      <a:pt x="4808" y="4113"/>
                      <a:pt x="5020" y="2625"/>
                    </a:cubicBezTo>
                    <a:cubicBezTo>
                      <a:pt x="5068" y="2309"/>
                      <a:pt x="5032" y="1981"/>
                      <a:pt x="4901" y="1683"/>
                    </a:cubicBezTo>
                    <a:cubicBezTo>
                      <a:pt x="4431" y="540"/>
                      <a:pt x="3475" y="0"/>
                      <a:pt x="25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18;p43">
                <a:extLst>
                  <a:ext uri="{FF2B5EF4-FFF2-40B4-BE49-F238E27FC236}">
                    <a16:creationId xmlns:a16="http://schemas.microsoft.com/office/drawing/2014/main" id="{CE4FAE79-D416-FFDE-D8A5-13648CB2C905}"/>
                  </a:ext>
                </a:extLst>
              </p:cNvPr>
              <p:cNvSpPr/>
              <p:nvPr/>
            </p:nvSpPr>
            <p:spPr>
              <a:xfrm>
                <a:off x="4360107" y="3273314"/>
                <a:ext cx="412010" cy="348378"/>
              </a:xfrm>
              <a:custGeom>
                <a:avLst/>
                <a:gdLst/>
                <a:ahLst/>
                <a:cxnLst/>
                <a:rect l="l" t="t" r="r" b="b"/>
                <a:pathLst>
                  <a:path w="4759" h="4024" extrusionOk="0">
                    <a:moveTo>
                      <a:pt x="22" y="976"/>
                    </a:moveTo>
                    <a:lnTo>
                      <a:pt x="22" y="976"/>
                    </a:lnTo>
                    <a:cubicBezTo>
                      <a:pt x="15" y="984"/>
                      <a:pt x="8" y="993"/>
                      <a:pt x="1" y="1001"/>
                    </a:cubicBezTo>
                    <a:cubicBezTo>
                      <a:pt x="10" y="995"/>
                      <a:pt x="16" y="986"/>
                      <a:pt x="22" y="976"/>
                    </a:cubicBezTo>
                    <a:close/>
                    <a:moveTo>
                      <a:pt x="1983" y="1"/>
                    </a:moveTo>
                    <a:cubicBezTo>
                      <a:pt x="1252" y="1"/>
                      <a:pt x="528" y="327"/>
                      <a:pt x="43" y="948"/>
                    </a:cubicBezTo>
                    <a:cubicBezTo>
                      <a:pt x="34" y="956"/>
                      <a:pt x="28" y="966"/>
                      <a:pt x="22" y="976"/>
                    </a:cubicBezTo>
                    <a:lnTo>
                      <a:pt x="22" y="976"/>
                    </a:lnTo>
                    <a:cubicBezTo>
                      <a:pt x="507" y="408"/>
                      <a:pt x="1197" y="111"/>
                      <a:pt x="1896" y="111"/>
                    </a:cubicBezTo>
                    <a:cubicBezTo>
                      <a:pt x="2425" y="111"/>
                      <a:pt x="2958" y="280"/>
                      <a:pt x="3411" y="632"/>
                    </a:cubicBezTo>
                    <a:cubicBezTo>
                      <a:pt x="4460" y="1448"/>
                      <a:pt x="4663" y="2957"/>
                      <a:pt x="3876" y="4024"/>
                    </a:cubicBezTo>
                    <a:cubicBezTo>
                      <a:pt x="3894" y="4006"/>
                      <a:pt x="3912" y="3994"/>
                      <a:pt x="3924" y="3970"/>
                    </a:cubicBezTo>
                    <a:cubicBezTo>
                      <a:pt x="4759" y="2897"/>
                      <a:pt x="4562" y="1353"/>
                      <a:pt x="3489" y="518"/>
                    </a:cubicBezTo>
                    <a:cubicBezTo>
                      <a:pt x="3040" y="169"/>
                      <a:pt x="2510" y="1"/>
                      <a:pt x="1983" y="1"/>
                    </a:cubicBez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19;p43">
                <a:extLst>
                  <a:ext uri="{FF2B5EF4-FFF2-40B4-BE49-F238E27FC236}">
                    <a16:creationId xmlns:a16="http://schemas.microsoft.com/office/drawing/2014/main" id="{436EDB7B-D4D8-0985-2B0E-ADBA68E2C460}"/>
                  </a:ext>
                </a:extLst>
              </p:cNvPr>
              <p:cNvSpPr/>
              <p:nvPr/>
            </p:nvSpPr>
            <p:spPr>
              <a:xfrm>
                <a:off x="4300803" y="3657274"/>
                <a:ext cx="104842" cy="116184"/>
              </a:xfrm>
              <a:custGeom>
                <a:avLst/>
                <a:gdLst/>
                <a:ahLst/>
                <a:cxnLst/>
                <a:rect l="l" t="t" r="r" b="b"/>
                <a:pathLst>
                  <a:path w="1211" h="1342" extrusionOk="0">
                    <a:moveTo>
                      <a:pt x="799" y="0"/>
                    </a:moveTo>
                    <a:lnTo>
                      <a:pt x="0" y="1020"/>
                    </a:lnTo>
                    <a:lnTo>
                      <a:pt x="412" y="1342"/>
                    </a:lnTo>
                    <a:lnTo>
                      <a:pt x="1211" y="322"/>
                    </a:lnTo>
                    <a:lnTo>
                      <a:pt x="79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820;p43">
                <a:extLst>
                  <a:ext uri="{FF2B5EF4-FFF2-40B4-BE49-F238E27FC236}">
                    <a16:creationId xmlns:a16="http://schemas.microsoft.com/office/drawing/2014/main" id="{F9500EBA-FC21-B8B9-F612-E18428C807FA}"/>
                  </a:ext>
                </a:extLst>
              </p:cNvPr>
              <p:cNvSpPr/>
              <p:nvPr/>
            </p:nvSpPr>
            <p:spPr>
              <a:xfrm>
                <a:off x="4329200" y="3660391"/>
                <a:ext cx="76965" cy="74368"/>
              </a:xfrm>
              <a:custGeom>
                <a:avLst/>
                <a:gdLst/>
                <a:ahLst/>
                <a:cxnLst/>
                <a:rect l="l" t="t" r="r" b="b"/>
                <a:pathLst>
                  <a:path w="889" h="859" extrusionOk="0">
                    <a:moveTo>
                      <a:pt x="322" y="0"/>
                    </a:moveTo>
                    <a:lnTo>
                      <a:pt x="0" y="417"/>
                    </a:lnTo>
                    <a:lnTo>
                      <a:pt x="567" y="859"/>
                    </a:lnTo>
                    <a:lnTo>
                      <a:pt x="889" y="447"/>
                    </a:lnTo>
                    <a:lnTo>
                      <a:pt x="3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821;p43">
                <a:extLst>
                  <a:ext uri="{FF2B5EF4-FFF2-40B4-BE49-F238E27FC236}">
                    <a16:creationId xmlns:a16="http://schemas.microsoft.com/office/drawing/2014/main" id="{AD783F09-AF2B-2D91-40FA-05D8EE7CBB70}"/>
                  </a:ext>
                </a:extLst>
              </p:cNvPr>
              <p:cNvSpPr/>
              <p:nvPr/>
            </p:nvSpPr>
            <p:spPr>
              <a:xfrm>
                <a:off x="4311549" y="3730593"/>
                <a:ext cx="36708" cy="29522"/>
              </a:xfrm>
              <a:custGeom>
                <a:avLst/>
                <a:gdLst/>
                <a:ahLst/>
                <a:cxnLst/>
                <a:rect l="l" t="t" r="r" b="b"/>
                <a:pathLst>
                  <a:path w="424" h="341" extrusionOk="0">
                    <a:moveTo>
                      <a:pt x="12" y="1"/>
                    </a:moveTo>
                    <a:lnTo>
                      <a:pt x="0" y="19"/>
                    </a:lnTo>
                    <a:lnTo>
                      <a:pt x="412" y="341"/>
                    </a:lnTo>
                    <a:lnTo>
                      <a:pt x="424" y="323"/>
                    </a:lnTo>
                    <a:lnTo>
                      <a:pt x="12" y="1"/>
                    </a:ln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822;p43">
                <a:extLst>
                  <a:ext uri="{FF2B5EF4-FFF2-40B4-BE49-F238E27FC236}">
                    <a16:creationId xmlns:a16="http://schemas.microsoft.com/office/drawing/2014/main" id="{14EFC017-D72F-7494-F1C2-B7E0ACDDD6B7}"/>
                  </a:ext>
                </a:extLst>
              </p:cNvPr>
              <p:cNvSpPr/>
              <p:nvPr/>
            </p:nvSpPr>
            <p:spPr>
              <a:xfrm>
                <a:off x="4334308" y="3701687"/>
                <a:ext cx="36794" cy="29436"/>
              </a:xfrm>
              <a:custGeom>
                <a:avLst/>
                <a:gdLst/>
                <a:ahLst/>
                <a:cxnLst/>
                <a:rect l="l" t="t" r="r" b="b"/>
                <a:pathLst>
                  <a:path w="425" h="340" extrusionOk="0">
                    <a:moveTo>
                      <a:pt x="13" y="0"/>
                    </a:moveTo>
                    <a:lnTo>
                      <a:pt x="1" y="18"/>
                    </a:lnTo>
                    <a:lnTo>
                      <a:pt x="412" y="340"/>
                    </a:lnTo>
                    <a:lnTo>
                      <a:pt x="424" y="322"/>
                    </a:lnTo>
                    <a:lnTo>
                      <a:pt x="13" y="0"/>
                    </a:lnTo>
                    <a:close/>
                  </a:path>
                </a:pathLst>
              </a:custGeom>
              <a:solidFill>
                <a:srgbClr val="434343">
                  <a:alpha val="45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23;p43">
                <a:extLst>
                  <a:ext uri="{FF2B5EF4-FFF2-40B4-BE49-F238E27FC236}">
                    <a16:creationId xmlns:a16="http://schemas.microsoft.com/office/drawing/2014/main" id="{A3EE6E5E-46FC-8A90-5897-AEBE6EBE1ECF}"/>
                  </a:ext>
                </a:extLst>
              </p:cNvPr>
              <p:cNvSpPr/>
              <p:nvPr/>
            </p:nvSpPr>
            <p:spPr>
              <a:xfrm>
                <a:off x="4083500" y="3724889"/>
                <a:ext cx="273664" cy="320760"/>
              </a:xfrm>
              <a:custGeom>
                <a:avLst/>
                <a:gdLst/>
                <a:ahLst/>
                <a:cxnLst/>
                <a:rect l="l" t="t" r="r" b="b"/>
                <a:pathLst>
                  <a:path w="3161" h="3705" extrusionOk="0">
                    <a:moveTo>
                      <a:pt x="2528" y="0"/>
                    </a:moveTo>
                    <a:lnTo>
                      <a:pt x="143" y="3053"/>
                    </a:lnTo>
                    <a:cubicBezTo>
                      <a:pt x="0" y="3232"/>
                      <a:pt x="30" y="3488"/>
                      <a:pt x="209" y="3619"/>
                    </a:cubicBezTo>
                    <a:cubicBezTo>
                      <a:pt x="284" y="3677"/>
                      <a:pt x="373" y="3705"/>
                      <a:pt x="460" y="3705"/>
                    </a:cubicBezTo>
                    <a:cubicBezTo>
                      <a:pt x="581" y="3705"/>
                      <a:pt x="699" y="3651"/>
                      <a:pt x="775" y="3548"/>
                    </a:cubicBezTo>
                    <a:lnTo>
                      <a:pt x="3160" y="489"/>
                    </a:lnTo>
                    <a:lnTo>
                      <a:pt x="25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824;p43">
                <a:extLst>
                  <a:ext uri="{FF2B5EF4-FFF2-40B4-BE49-F238E27FC236}">
                    <a16:creationId xmlns:a16="http://schemas.microsoft.com/office/drawing/2014/main" id="{73BD530A-7BE6-B10C-1DE0-9B074CE5D1E9}"/>
                  </a:ext>
                </a:extLst>
              </p:cNvPr>
              <p:cNvSpPr/>
              <p:nvPr/>
            </p:nvSpPr>
            <p:spPr>
              <a:xfrm>
                <a:off x="4238296" y="3226650"/>
                <a:ext cx="586979" cy="519363"/>
              </a:xfrm>
              <a:custGeom>
                <a:avLst/>
                <a:gdLst/>
                <a:ahLst/>
                <a:cxnLst/>
                <a:rect l="l" t="t" r="r" b="b"/>
                <a:pathLst>
                  <a:path w="6780" h="5999" extrusionOk="0">
                    <a:moveTo>
                      <a:pt x="3394" y="543"/>
                    </a:moveTo>
                    <a:cubicBezTo>
                      <a:pt x="3922" y="543"/>
                      <a:pt x="4453" y="711"/>
                      <a:pt x="4902" y="1057"/>
                    </a:cubicBezTo>
                    <a:cubicBezTo>
                      <a:pt x="5975" y="1892"/>
                      <a:pt x="6160" y="3436"/>
                      <a:pt x="5331" y="4509"/>
                    </a:cubicBezTo>
                    <a:cubicBezTo>
                      <a:pt x="4843" y="5133"/>
                      <a:pt x="4117" y="5458"/>
                      <a:pt x="3386" y="5458"/>
                    </a:cubicBezTo>
                    <a:cubicBezTo>
                      <a:pt x="2858" y="5458"/>
                      <a:pt x="2326" y="5288"/>
                      <a:pt x="1879" y="4939"/>
                    </a:cubicBezTo>
                    <a:cubicBezTo>
                      <a:pt x="806" y="4104"/>
                      <a:pt x="621" y="2566"/>
                      <a:pt x="1450" y="1493"/>
                    </a:cubicBezTo>
                    <a:cubicBezTo>
                      <a:pt x="1935" y="868"/>
                      <a:pt x="2661" y="543"/>
                      <a:pt x="3394" y="543"/>
                    </a:cubicBezTo>
                    <a:close/>
                    <a:moveTo>
                      <a:pt x="3392" y="1"/>
                    </a:moveTo>
                    <a:cubicBezTo>
                      <a:pt x="2498" y="1"/>
                      <a:pt x="1615" y="398"/>
                      <a:pt x="1026" y="1153"/>
                    </a:cubicBezTo>
                    <a:cubicBezTo>
                      <a:pt x="1" y="2464"/>
                      <a:pt x="239" y="4354"/>
                      <a:pt x="1545" y="5368"/>
                    </a:cubicBezTo>
                    <a:cubicBezTo>
                      <a:pt x="2092" y="5792"/>
                      <a:pt x="2741" y="5998"/>
                      <a:pt x="3386" y="5998"/>
                    </a:cubicBezTo>
                    <a:cubicBezTo>
                      <a:pt x="4280" y="5998"/>
                      <a:pt x="5165" y="5602"/>
                      <a:pt x="5754" y="4843"/>
                    </a:cubicBezTo>
                    <a:cubicBezTo>
                      <a:pt x="6780" y="3537"/>
                      <a:pt x="6541" y="1654"/>
                      <a:pt x="5235" y="634"/>
                    </a:cubicBezTo>
                    <a:cubicBezTo>
                      <a:pt x="4686" y="207"/>
                      <a:pt x="4036" y="1"/>
                      <a:pt x="33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2412633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AF0644C-4C84-7C53-4B63-CFAF13F97864}"/>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3A1FE2FB-DF6F-D2B2-E609-C047C877D620}"/>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E6F0A1E0-F6F1-5043-3AD2-B92DEBFE7858}"/>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1F29AF6-0CA3-1556-7533-FE57F1B7FC82}"/>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5FDD6780-659A-FA34-FE11-2E67F7B049A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966087F2-9F0B-0E93-7B26-A01CC16DA25D}"/>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F62A423-F2DA-3866-D2A0-84F07453B951}"/>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ADD6724-146C-3D07-4EF7-5A3878574358}"/>
              </a:ext>
            </a:extLst>
          </p:cNvPr>
          <p:cNvSpPr/>
          <p:nvPr/>
        </p:nvSpPr>
        <p:spPr>
          <a:xfrm>
            <a:off x="622302" y="421863"/>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7.</a:t>
            </a:r>
          </a:p>
        </p:txBody>
      </p:sp>
      <p:sp>
        <p:nvSpPr>
          <p:cNvPr id="10" name="TextBox 9">
            <a:extLst>
              <a:ext uri="{FF2B5EF4-FFF2-40B4-BE49-F238E27FC236}">
                <a16:creationId xmlns:a16="http://schemas.microsoft.com/office/drawing/2014/main" id="{8C381498-6564-DEAB-D8AC-8DB54856F841}"/>
              </a:ext>
            </a:extLst>
          </p:cNvPr>
          <p:cNvSpPr txBox="1"/>
          <p:nvPr/>
        </p:nvSpPr>
        <p:spPr>
          <a:xfrm>
            <a:off x="1318227" y="490264"/>
            <a:ext cx="7235463"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Menganalisis Data</a:t>
            </a:r>
          </a:p>
        </p:txBody>
      </p:sp>
      <p:sp>
        <p:nvSpPr>
          <p:cNvPr id="13" name="Rounded Rectangle 12">
            <a:extLst>
              <a:ext uri="{FF2B5EF4-FFF2-40B4-BE49-F238E27FC236}">
                <a16:creationId xmlns:a16="http://schemas.microsoft.com/office/drawing/2014/main" id="{B70C805A-4FE6-5928-951A-F5B528DA40F4}"/>
              </a:ext>
            </a:extLst>
          </p:cNvPr>
          <p:cNvSpPr/>
          <p:nvPr/>
        </p:nvSpPr>
        <p:spPr>
          <a:xfrm>
            <a:off x="1414836" y="958775"/>
            <a:ext cx="2092397" cy="616945"/>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FFF57AE5-BEB1-DC5E-1EF5-1822394198BB}"/>
              </a:ext>
            </a:extLst>
          </p:cNvPr>
          <p:cNvSpPr/>
          <p:nvPr/>
        </p:nvSpPr>
        <p:spPr>
          <a:xfrm>
            <a:off x="1422400" y="1336997"/>
            <a:ext cx="9354764" cy="29456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66" name="TextBox 65">
            <a:extLst>
              <a:ext uri="{FF2B5EF4-FFF2-40B4-BE49-F238E27FC236}">
                <a16:creationId xmlns:a16="http://schemas.microsoft.com/office/drawing/2014/main" id="{5785C6FB-21A9-4AF3-434D-4900FBC1E4F6}"/>
              </a:ext>
            </a:extLst>
          </p:cNvPr>
          <p:cNvSpPr txBox="1"/>
          <p:nvPr/>
        </p:nvSpPr>
        <p:spPr>
          <a:xfrm>
            <a:off x="1561730" y="1583900"/>
            <a:ext cx="9068539" cy="1077218"/>
          </a:xfrm>
          <a:prstGeom prst="rect">
            <a:avLst/>
          </a:prstGeom>
          <a:noFill/>
        </p:spPr>
        <p:txBody>
          <a:bodyPr wrap="square" rtlCol="0">
            <a:spAutoFit/>
          </a:bodyPr>
          <a:lstStyle/>
          <a:p>
            <a:pPr algn="just"/>
            <a:r>
              <a:rPr lang="id-ID" sz="1600" dirty="0">
                <a:latin typeface="Quire Sans Light" panose="020B0302040400020003" pitchFamily="34" charset="0"/>
              </a:rPr>
              <a:t>Data yang telah dikumpulkan pada tahap sebelumnya perlu diolah dan dianalisis agar dapat digunakan dalam proses penelitian. Proses tersebut bertujuan menyederhanakan data lapangan yang kompleks ke dalam bentuk yang lebih mudah dibaca. Teknik analisis data dibagi atas dua macam, yakni kuantitatif (menggunakan rumus-rumus statistik) dan kualitatif (menggunakan analisis fenomena). </a:t>
            </a:r>
          </a:p>
        </p:txBody>
      </p:sp>
      <p:pic>
        <p:nvPicPr>
          <p:cNvPr id="177" name="Picture 176" descr="A picture containing screenshot, text, design&#10;&#10;Description automatically generated">
            <a:extLst>
              <a:ext uri="{FF2B5EF4-FFF2-40B4-BE49-F238E27FC236}">
                <a16:creationId xmlns:a16="http://schemas.microsoft.com/office/drawing/2014/main" id="{E7CAED7E-6141-B975-18D0-52EF3A8C73A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80252" y="3293905"/>
            <a:ext cx="2100033" cy="2100033"/>
          </a:xfrm>
          <a:prstGeom prst="rect">
            <a:avLst/>
          </a:prstGeom>
        </p:spPr>
      </p:pic>
      <p:sp>
        <p:nvSpPr>
          <p:cNvPr id="178" name="TextBox 177">
            <a:extLst>
              <a:ext uri="{FF2B5EF4-FFF2-40B4-BE49-F238E27FC236}">
                <a16:creationId xmlns:a16="http://schemas.microsoft.com/office/drawing/2014/main" id="{ABAE2DDA-541E-F96E-88D4-F336E673AF0E}"/>
              </a:ext>
            </a:extLst>
          </p:cNvPr>
          <p:cNvSpPr txBox="1"/>
          <p:nvPr/>
        </p:nvSpPr>
        <p:spPr>
          <a:xfrm>
            <a:off x="1561730" y="2869236"/>
            <a:ext cx="8018522" cy="1323439"/>
          </a:xfrm>
          <a:prstGeom prst="rect">
            <a:avLst/>
          </a:prstGeom>
          <a:noFill/>
        </p:spPr>
        <p:txBody>
          <a:bodyPr wrap="square" rtlCol="0">
            <a:spAutoFit/>
          </a:bodyPr>
          <a:lstStyle/>
          <a:p>
            <a:pPr algn="just"/>
            <a:r>
              <a:rPr lang="id-ID" sz="1600" dirty="0">
                <a:latin typeface="Quire Sans Light" panose="020B0302040400020003" pitchFamily="34" charset="0"/>
              </a:rPr>
              <a:t>Langkah terakhir dalam kegiatan penelitian adalah menarik kesimpulan. Pada tahap ini, peneliti mencocokkan hasil pengolahan dan analisis data dengan hipotesis yang telah disusun sebelumnya untuk menjawab pertanyaan masalah penelitian. Hasil penelitian tersebut menjadi dasar bagi peneliti untuk menyusun </a:t>
            </a:r>
            <a:r>
              <a:rPr lang="id-ID" sz="1600" dirty="0" err="1">
                <a:latin typeface="Quire Sans Light" panose="020B0302040400020003" pitchFamily="34" charset="0"/>
              </a:rPr>
              <a:t>rekomendari</a:t>
            </a:r>
            <a:r>
              <a:rPr lang="id-ID" sz="1600" dirty="0">
                <a:latin typeface="Quire Sans Light" panose="020B0302040400020003" pitchFamily="34" charset="0"/>
              </a:rPr>
              <a:t> pemecahan masalah sosial.</a:t>
            </a:r>
          </a:p>
        </p:txBody>
      </p:sp>
    </p:spTree>
    <p:extLst>
      <p:ext uri="{BB962C8B-B14F-4D97-AF65-F5344CB8AC3E}">
        <p14:creationId xmlns:p14="http://schemas.microsoft.com/office/powerpoint/2010/main" val="724538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AF0644C-4C84-7C53-4B63-CFAF13F97864}"/>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3A1FE2FB-DF6F-D2B2-E609-C047C877D620}"/>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E6F0A1E0-F6F1-5043-3AD2-B92DEBFE7858}"/>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1F29AF6-0CA3-1556-7533-FE57F1B7FC82}"/>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5FDD6780-659A-FA34-FE11-2E67F7B049A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966087F2-9F0B-0E93-7B26-A01CC16DA25D}"/>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F62A423-F2DA-3866-D2A0-84F07453B951}"/>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9" name="Rounded Rectangle 8">
            <a:extLst>
              <a:ext uri="{FF2B5EF4-FFF2-40B4-BE49-F238E27FC236}">
                <a16:creationId xmlns:a16="http://schemas.microsoft.com/office/drawing/2014/main" id="{4ADD6724-146C-3D07-4EF7-5A3878574358}"/>
              </a:ext>
            </a:extLst>
          </p:cNvPr>
          <p:cNvSpPr/>
          <p:nvPr/>
        </p:nvSpPr>
        <p:spPr>
          <a:xfrm>
            <a:off x="622302" y="421863"/>
            <a:ext cx="604614" cy="536912"/>
          </a:xfrm>
          <a:prstGeom prst="roundRect">
            <a:avLst/>
          </a:prstGeom>
          <a:solidFill>
            <a:schemeClr val="tx2">
              <a:alpha val="71373"/>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dirty="0">
                <a:latin typeface="Gill Sans Ultra Bold" panose="020B0A02020104020203" pitchFamily="34" charset="77"/>
              </a:rPr>
              <a:t>8.</a:t>
            </a:r>
          </a:p>
        </p:txBody>
      </p:sp>
      <p:sp>
        <p:nvSpPr>
          <p:cNvPr id="10" name="TextBox 9">
            <a:extLst>
              <a:ext uri="{FF2B5EF4-FFF2-40B4-BE49-F238E27FC236}">
                <a16:creationId xmlns:a16="http://schemas.microsoft.com/office/drawing/2014/main" id="{8C381498-6564-DEAB-D8AC-8DB54856F841}"/>
              </a:ext>
            </a:extLst>
          </p:cNvPr>
          <p:cNvSpPr txBox="1"/>
          <p:nvPr/>
        </p:nvSpPr>
        <p:spPr>
          <a:xfrm>
            <a:off x="1318227" y="490264"/>
            <a:ext cx="7872072" cy="400110"/>
          </a:xfrm>
          <a:prstGeom prst="rect">
            <a:avLst/>
          </a:prstGeom>
          <a:noFill/>
        </p:spPr>
        <p:txBody>
          <a:bodyPr wrap="square" rtlCol="0">
            <a:spAutoFit/>
          </a:bodyPr>
          <a:lstStyle/>
          <a:p>
            <a:r>
              <a:rPr lang="id-ID" sz="2000" b="1" dirty="0">
                <a:solidFill>
                  <a:schemeClr val="tx2">
                    <a:lumMod val="50000"/>
                  </a:schemeClr>
                </a:solidFill>
                <a:latin typeface="Eras Demi ITC" panose="020B0602030504020804" pitchFamily="34" charset="77"/>
              </a:rPr>
              <a:t>Menyusun Laporan </a:t>
            </a:r>
            <a:r>
              <a:rPr lang="id-ID" sz="2000" b="1" dirty="0" err="1">
                <a:solidFill>
                  <a:schemeClr val="tx2">
                    <a:lumMod val="50000"/>
                  </a:schemeClr>
                </a:solidFill>
                <a:latin typeface="Eras Demi ITC" panose="020B0602030504020804" pitchFamily="34" charset="77"/>
              </a:rPr>
              <a:t>dn</a:t>
            </a:r>
            <a:r>
              <a:rPr lang="id-ID" sz="2000" b="1" dirty="0">
                <a:solidFill>
                  <a:schemeClr val="tx2">
                    <a:lumMod val="50000"/>
                  </a:schemeClr>
                </a:solidFill>
                <a:latin typeface="Eras Demi ITC" panose="020B0602030504020804" pitchFamily="34" charset="77"/>
              </a:rPr>
              <a:t> Mengomunikasikan Hasil Penelitian</a:t>
            </a:r>
          </a:p>
        </p:txBody>
      </p:sp>
      <p:sp>
        <p:nvSpPr>
          <p:cNvPr id="13" name="Rounded Rectangle 12">
            <a:extLst>
              <a:ext uri="{FF2B5EF4-FFF2-40B4-BE49-F238E27FC236}">
                <a16:creationId xmlns:a16="http://schemas.microsoft.com/office/drawing/2014/main" id="{B70C805A-4FE6-5928-951A-F5B528DA40F4}"/>
              </a:ext>
            </a:extLst>
          </p:cNvPr>
          <p:cNvSpPr/>
          <p:nvPr/>
        </p:nvSpPr>
        <p:spPr>
          <a:xfrm>
            <a:off x="1414836" y="1143970"/>
            <a:ext cx="2092397" cy="616945"/>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FFF57AE5-BEB1-DC5E-1EF5-1822394198BB}"/>
              </a:ext>
            </a:extLst>
          </p:cNvPr>
          <p:cNvSpPr/>
          <p:nvPr/>
        </p:nvSpPr>
        <p:spPr>
          <a:xfrm>
            <a:off x="1422400" y="1522192"/>
            <a:ext cx="4561711" cy="38368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1" name="Rounded Rectangle 10">
            <a:extLst>
              <a:ext uri="{FF2B5EF4-FFF2-40B4-BE49-F238E27FC236}">
                <a16:creationId xmlns:a16="http://schemas.microsoft.com/office/drawing/2014/main" id="{242C6EBD-9D57-7310-29D6-2589CC66AB2F}"/>
              </a:ext>
            </a:extLst>
          </p:cNvPr>
          <p:cNvSpPr/>
          <p:nvPr/>
        </p:nvSpPr>
        <p:spPr>
          <a:xfrm>
            <a:off x="6694821" y="1143970"/>
            <a:ext cx="2092397" cy="616945"/>
          </a:xfrm>
          <a:prstGeom prst="roundRect">
            <a:avLst>
              <a:gd name="adj" fmla="val 4523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01B6D740-D23E-C498-988F-EC0BBD62E987}"/>
              </a:ext>
            </a:extLst>
          </p:cNvPr>
          <p:cNvSpPr/>
          <p:nvPr/>
        </p:nvSpPr>
        <p:spPr>
          <a:xfrm>
            <a:off x="6702385" y="1522192"/>
            <a:ext cx="4561711" cy="38368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5" name="TextBox 14">
            <a:extLst>
              <a:ext uri="{FF2B5EF4-FFF2-40B4-BE49-F238E27FC236}">
                <a16:creationId xmlns:a16="http://schemas.microsoft.com/office/drawing/2014/main" id="{AAF9BBF9-5406-C8FE-C566-33CE0AA1243D}"/>
              </a:ext>
            </a:extLst>
          </p:cNvPr>
          <p:cNvSpPr txBox="1"/>
          <p:nvPr/>
        </p:nvSpPr>
        <p:spPr>
          <a:xfrm>
            <a:off x="1637174" y="1912888"/>
            <a:ext cx="4132162" cy="2800767"/>
          </a:xfrm>
          <a:prstGeom prst="rect">
            <a:avLst/>
          </a:prstGeom>
          <a:noFill/>
        </p:spPr>
        <p:txBody>
          <a:bodyPr wrap="square" rtlCol="0">
            <a:spAutoFit/>
          </a:bodyPr>
          <a:lstStyle/>
          <a:p>
            <a:pPr algn="just"/>
            <a:r>
              <a:rPr lang="id-ID" sz="1600" dirty="0">
                <a:latin typeface="Quire Sans Light" panose="020B0302040400020003" pitchFamily="34" charset="0"/>
              </a:rPr>
              <a:t>Tahap berikutnya adalah melaporkan dan mengomunikasikan hasil penelitian. Laporan penelitian merupakan karya ilmiah sehingga penulisannya harus mengikuti aturan penulisan ilmiah. Secara umum, laporan penelitian terdiri atas tiga bagian besar, yaitu sebagai berikut.</a:t>
            </a:r>
          </a:p>
          <a:p>
            <a:pPr marL="342900" indent="-342900" algn="just">
              <a:buFont typeface="+mj-lt"/>
              <a:buAutoNum type="alphaLcPeriod"/>
            </a:pPr>
            <a:r>
              <a:rPr lang="id-ID" sz="1600" dirty="0">
                <a:latin typeface="Quire Sans Light" panose="020B0302040400020003" pitchFamily="34" charset="0"/>
              </a:rPr>
              <a:t>Bagian pendahuluan </a:t>
            </a:r>
            <a:r>
              <a:rPr lang="id-ID" sz="1600" i="1" dirty="0">
                <a:latin typeface="Quire Sans Light" panose="020B0302040400020003" pitchFamily="34" charset="0"/>
              </a:rPr>
              <a:t>(</a:t>
            </a:r>
            <a:r>
              <a:rPr lang="id-ID" sz="1600" i="1" dirty="0" err="1">
                <a:latin typeface="Quire Sans Light" panose="020B0302040400020003" pitchFamily="34" charset="0"/>
              </a:rPr>
              <a:t>preliminary</a:t>
            </a:r>
            <a:r>
              <a:rPr lang="id-ID" sz="1600" i="1" dirty="0">
                <a:latin typeface="Quire Sans Light" panose="020B0302040400020003" pitchFamily="34" charset="0"/>
              </a:rPr>
              <a:t> </a:t>
            </a:r>
            <a:r>
              <a:rPr lang="id-ID" sz="1600" i="1" dirty="0" err="1">
                <a:latin typeface="Quire Sans Light" panose="020B0302040400020003" pitchFamily="34" charset="0"/>
              </a:rPr>
              <a:t>materials</a:t>
            </a:r>
            <a:r>
              <a:rPr lang="id-ID" sz="1600" i="1" dirty="0">
                <a:latin typeface="Quire Sans Light" panose="020B0302040400020003" pitchFamily="34" charset="0"/>
              </a:rPr>
              <a:t>).</a:t>
            </a:r>
          </a:p>
          <a:p>
            <a:pPr marL="342900" indent="-342900" algn="just">
              <a:buFont typeface="+mj-lt"/>
              <a:buAutoNum type="alphaLcPeriod"/>
            </a:pPr>
            <a:r>
              <a:rPr lang="id-ID" sz="1600" dirty="0">
                <a:latin typeface="Quire Sans Light" panose="020B0302040400020003" pitchFamily="34" charset="0"/>
              </a:rPr>
              <a:t>Isi laporan </a:t>
            </a:r>
            <a:r>
              <a:rPr lang="id-ID" sz="1600" i="1" dirty="0">
                <a:latin typeface="Quire Sans Light" panose="020B0302040400020003" pitchFamily="34" charset="0"/>
              </a:rPr>
              <a:t>(</a:t>
            </a:r>
            <a:r>
              <a:rPr lang="id-ID" sz="1600" i="1" dirty="0" err="1">
                <a:latin typeface="Quire Sans Light" panose="020B0302040400020003" pitchFamily="34" charset="0"/>
              </a:rPr>
              <a:t>body</a:t>
            </a:r>
            <a:r>
              <a:rPr lang="id-ID" sz="1600" i="1" dirty="0">
                <a:latin typeface="Quire Sans Light" panose="020B0302040400020003" pitchFamily="34" charset="0"/>
              </a:rPr>
              <a:t> </a:t>
            </a:r>
            <a:r>
              <a:rPr lang="id-ID" sz="1600" i="1" dirty="0" err="1">
                <a:latin typeface="Quire Sans Light" panose="020B0302040400020003" pitchFamily="34" charset="0"/>
              </a:rPr>
              <a:t>of</a:t>
            </a:r>
            <a:r>
              <a:rPr lang="id-ID" sz="1600" i="1" dirty="0">
                <a:latin typeface="Quire Sans Light" panose="020B0302040400020003" pitchFamily="34" charset="0"/>
              </a:rPr>
              <a:t> </a:t>
            </a:r>
            <a:r>
              <a:rPr lang="id-ID" sz="1600" i="1" dirty="0" err="1">
                <a:latin typeface="Quire Sans Light" panose="020B0302040400020003" pitchFamily="34" charset="0"/>
              </a:rPr>
              <a:t>paper</a:t>
            </a:r>
            <a:r>
              <a:rPr lang="id-ID" sz="1600" i="1" dirty="0">
                <a:latin typeface="Quire Sans Light" panose="020B0302040400020003" pitchFamily="34" charset="0"/>
              </a:rPr>
              <a:t>).</a:t>
            </a:r>
          </a:p>
          <a:p>
            <a:pPr marL="342900" indent="-342900" algn="just">
              <a:buFont typeface="+mj-lt"/>
              <a:buAutoNum type="alphaLcPeriod"/>
            </a:pPr>
            <a:r>
              <a:rPr lang="id-ID" sz="1600" dirty="0">
                <a:latin typeface="Quire Sans Light" panose="020B0302040400020003" pitchFamily="34" charset="0"/>
              </a:rPr>
              <a:t>Bagian penutup.</a:t>
            </a:r>
          </a:p>
        </p:txBody>
      </p:sp>
      <p:sp>
        <p:nvSpPr>
          <p:cNvPr id="16" name="TextBox 15">
            <a:extLst>
              <a:ext uri="{FF2B5EF4-FFF2-40B4-BE49-F238E27FC236}">
                <a16:creationId xmlns:a16="http://schemas.microsoft.com/office/drawing/2014/main" id="{B41568B6-006E-F99D-3DFA-F24DE907382E}"/>
              </a:ext>
            </a:extLst>
          </p:cNvPr>
          <p:cNvSpPr txBox="1"/>
          <p:nvPr/>
        </p:nvSpPr>
        <p:spPr>
          <a:xfrm>
            <a:off x="6998182" y="1912888"/>
            <a:ext cx="4132162" cy="2800767"/>
          </a:xfrm>
          <a:prstGeom prst="rect">
            <a:avLst/>
          </a:prstGeom>
          <a:noFill/>
        </p:spPr>
        <p:txBody>
          <a:bodyPr wrap="square" rtlCol="0">
            <a:spAutoFit/>
          </a:bodyPr>
          <a:lstStyle/>
          <a:p>
            <a:pPr algn="just"/>
            <a:r>
              <a:rPr lang="id-ID" sz="1600" dirty="0">
                <a:latin typeface="Quire Sans Light" panose="020B0302040400020003" pitchFamily="34" charset="0"/>
              </a:rPr>
              <a:t>Dalam memublikasikan hasil penelitian, peneliti hendaknya mempertimbangkan beberapa etika penelitian berikut.</a:t>
            </a:r>
          </a:p>
          <a:p>
            <a:pPr marL="342900" indent="-342900" algn="just">
              <a:buFont typeface="+mj-lt"/>
              <a:buAutoNum type="alphaLcPeriod"/>
            </a:pPr>
            <a:r>
              <a:rPr lang="id-ID" sz="1600" dirty="0">
                <a:latin typeface="Quire Sans Light" panose="020B0302040400020003" pitchFamily="34" charset="0"/>
              </a:rPr>
              <a:t>Menjaga privasi subjek penelitian dengan tidak memublikasi informasi pribadi dan rahasia.</a:t>
            </a:r>
          </a:p>
          <a:p>
            <a:pPr marL="342900" indent="-342900" algn="just">
              <a:buFont typeface="+mj-lt"/>
              <a:buAutoNum type="alphaLcPeriod"/>
            </a:pPr>
            <a:r>
              <a:rPr lang="id-ID" sz="1600" dirty="0">
                <a:latin typeface="Quire Sans Light" panose="020B0302040400020003" pitchFamily="34" charset="0"/>
              </a:rPr>
              <a:t>Data dan hasil analisis penelitian dipublikasikan dengan jujur.</a:t>
            </a:r>
          </a:p>
          <a:p>
            <a:pPr marL="342900" indent="-342900" algn="just">
              <a:buFont typeface="+mj-lt"/>
              <a:buAutoNum type="alphaLcPeriod"/>
            </a:pPr>
            <a:r>
              <a:rPr lang="id-ID" sz="1600" dirty="0">
                <a:latin typeface="Quire Sans Light" panose="020B0302040400020003" pitchFamily="34" charset="0"/>
              </a:rPr>
              <a:t>Berhati-hati dan teliti dalam menganalisis data untuk menjaga kualitas hasil penelitian.</a:t>
            </a:r>
          </a:p>
        </p:txBody>
      </p:sp>
    </p:spTree>
    <p:extLst>
      <p:ext uri="{BB962C8B-B14F-4D97-AF65-F5344CB8AC3E}">
        <p14:creationId xmlns:p14="http://schemas.microsoft.com/office/powerpoint/2010/main" val="3450457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9F2A1A2-4763-A393-904D-ADDAC4ED4D9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65762" y="728794"/>
            <a:ext cx="8576355" cy="4824000"/>
          </a:xfrm>
          <a:prstGeom prst="flowChartOnlineStorage">
            <a:avLst/>
          </a:prstGeom>
        </p:spPr>
      </p:pic>
      <p:grpSp>
        <p:nvGrpSpPr>
          <p:cNvPr id="2" name="Group 1">
            <a:extLst>
              <a:ext uri="{FF2B5EF4-FFF2-40B4-BE49-F238E27FC236}">
                <a16:creationId xmlns:a16="http://schemas.microsoft.com/office/drawing/2014/main" id="{442181BE-AB82-F355-561E-E3B45D7F7308}"/>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1D795ED-E7A7-78C0-BA95-B921298C00CE}"/>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62F5F49A-D71F-6A5C-89F3-BB63FA6AAB43}"/>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075E040-EC2F-E9BA-A880-05EF19A35F43}"/>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19BB321F-EDDA-A3FF-0A3A-A00654FCEFD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33373F6D-7E0F-9AFE-A7E7-BFF30B12F88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952C5141-AAD8-5B0F-1064-465907950A3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2" name="TextBox 11">
            <a:extLst>
              <a:ext uri="{FF2B5EF4-FFF2-40B4-BE49-F238E27FC236}">
                <a16:creationId xmlns:a16="http://schemas.microsoft.com/office/drawing/2014/main" id="{6761472A-EF07-F2F1-42A4-505923A72100}"/>
              </a:ext>
            </a:extLst>
          </p:cNvPr>
          <p:cNvSpPr txBox="1"/>
          <p:nvPr/>
        </p:nvSpPr>
        <p:spPr>
          <a:xfrm>
            <a:off x="708996" y="1001747"/>
            <a:ext cx="4068408" cy="4278094"/>
          </a:xfrm>
          <a:prstGeom prst="rect">
            <a:avLst/>
          </a:prstGeom>
          <a:noFill/>
        </p:spPr>
        <p:txBody>
          <a:bodyPr wrap="square" rtlCol="0">
            <a:spAutoFit/>
          </a:bodyPr>
          <a:lstStyle/>
          <a:p>
            <a:pPr algn="just"/>
            <a:r>
              <a:rPr lang="id-ID" sz="1700" dirty="0">
                <a:latin typeface="Baghdad" pitchFamily="2" charset="-78"/>
                <a:cs typeface="Baghdad" pitchFamily="2" charset="-78"/>
              </a:rPr>
              <a:t>Perhatikan gambar berikut. Dalam suatu pertandingan sepak bola, terdapat dua tim yang saling berkompetisi untuk memenangkan pertandingan. Setiap kelompok tersebut memiliki identitas, karakteristik, dan kepentingan yang berbeda-beda. Pengelompokan ini umumnya didasarkan pada karakteristik tertentu sehingga terbentuk beragam kelompok. </a:t>
            </a:r>
          </a:p>
          <a:p>
            <a:pPr algn="just"/>
            <a:r>
              <a:rPr lang="id-ID" sz="1700" dirty="0">
                <a:latin typeface="Baghdad" pitchFamily="2" charset="-78"/>
                <a:cs typeface="Baghdad" pitchFamily="2" charset="-78"/>
              </a:rPr>
              <a:t>Perbedaan-perbedaan antarkelompok di masyarakat berpotensi memunculkan beragam permasalahan sosial jika tidak disikapi dengan bijak.</a:t>
            </a:r>
          </a:p>
          <a:p>
            <a:pPr algn="just"/>
            <a:r>
              <a:rPr lang="id-ID" sz="1700" dirty="0">
                <a:latin typeface="Baghdad" pitchFamily="2" charset="-78"/>
                <a:cs typeface="Baghdad" pitchFamily="2" charset="-78"/>
              </a:rPr>
              <a:t>Mengapa demikian dan apa saja masalah-masalah sosial yang dapat muncul?</a:t>
            </a:r>
          </a:p>
        </p:txBody>
      </p:sp>
    </p:spTree>
    <p:extLst>
      <p:ext uri="{BB962C8B-B14F-4D97-AF65-F5344CB8AC3E}">
        <p14:creationId xmlns:p14="http://schemas.microsoft.com/office/powerpoint/2010/main" val="1368149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0" name="Picture 9" descr="A picture containing clothing, standing, person, dance&#10;&#10;Description automatically generated">
            <a:extLst>
              <a:ext uri="{FF2B5EF4-FFF2-40B4-BE49-F238E27FC236}">
                <a16:creationId xmlns:a16="http://schemas.microsoft.com/office/drawing/2014/main" id="{E0B07694-36F7-9D2A-1799-B698A3FEA36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000" y="1603935"/>
            <a:ext cx="5475194" cy="3650129"/>
          </a:xfrm>
          <a:prstGeom prst="rect">
            <a:avLst/>
          </a:prstGeom>
        </p:spPr>
      </p:pic>
      <p:sp>
        <p:nvSpPr>
          <p:cNvPr id="11" name="TextBox 10">
            <a:extLst>
              <a:ext uri="{FF2B5EF4-FFF2-40B4-BE49-F238E27FC236}">
                <a16:creationId xmlns:a16="http://schemas.microsoft.com/office/drawing/2014/main" id="{84B8A832-3FEB-0F8B-BE03-28902483BB57}"/>
              </a:ext>
            </a:extLst>
          </p:cNvPr>
          <p:cNvSpPr txBox="1"/>
          <p:nvPr/>
        </p:nvSpPr>
        <p:spPr>
          <a:xfrm>
            <a:off x="1123726" y="2813446"/>
            <a:ext cx="5574254" cy="615553"/>
          </a:xfrm>
          <a:prstGeom prst="rect">
            <a:avLst/>
          </a:prstGeom>
          <a:noFill/>
        </p:spPr>
        <p:txBody>
          <a:bodyPr wrap="square" rtlCol="0">
            <a:spAutoFit/>
          </a:bodyPr>
          <a:lstStyle/>
          <a:p>
            <a:pPr marL="514350" indent="-514350">
              <a:buFont typeface="+mj-lt"/>
              <a:buAutoNum type="alphaUcPeriod"/>
            </a:pPr>
            <a:r>
              <a:rPr lang="id-ID" sz="3400" dirty="0">
                <a:solidFill>
                  <a:srgbClr val="0168CD"/>
                </a:solidFill>
                <a:latin typeface="Cooper Black" panose="0208090404030B020404" pitchFamily="18" charset="77"/>
                <a:ea typeface="Dotum" panose="020B0600000101010101" pitchFamily="34" charset="-127"/>
              </a:rPr>
              <a:t>Permasalahan Sosial</a:t>
            </a:r>
          </a:p>
        </p:txBody>
      </p:sp>
    </p:spTree>
    <p:extLst>
      <p:ext uri="{BB962C8B-B14F-4D97-AF65-F5344CB8AC3E}">
        <p14:creationId xmlns:p14="http://schemas.microsoft.com/office/powerpoint/2010/main" val="2581408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18"/>
        <p:cNvGrpSpPr/>
        <p:nvPr/>
      </p:nvGrpSpPr>
      <p:grpSpPr>
        <a:xfrm>
          <a:off x="0" y="0"/>
          <a:ext cx="0" cy="0"/>
          <a:chOff x="0" y="0"/>
          <a:chExt cx="0" cy="0"/>
        </a:xfrm>
      </p:grpSpPr>
      <p:sp>
        <p:nvSpPr>
          <p:cNvPr id="2" name="Rounded Rectangle 1">
            <a:extLst>
              <a:ext uri="{FF2B5EF4-FFF2-40B4-BE49-F238E27FC236}">
                <a16:creationId xmlns:a16="http://schemas.microsoft.com/office/drawing/2014/main" id="{28EC1E51-7CFC-78E8-7B2B-58CC563820F3}"/>
              </a:ext>
            </a:extLst>
          </p:cNvPr>
          <p:cNvSpPr/>
          <p:nvPr/>
        </p:nvSpPr>
        <p:spPr>
          <a:xfrm>
            <a:off x="1905953" y="734378"/>
            <a:ext cx="685800" cy="642937"/>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3" name="TextBox 2">
            <a:extLst>
              <a:ext uri="{FF2B5EF4-FFF2-40B4-BE49-F238E27FC236}">
                <a16:creationId xmlns:a16="http://schemas.microsoft.com/office/drawing/2014/main" id="{BE0E594D-0EEE-E034-918D-ED339C6F602C}"/>
              </a:ext>
            </a:extLst>
          </p:cNvPr>
          <p:cNvSpPr txBox="1"/>
          <p:nvPr/>
        </p:nvSpPr>
        <p:spPr>
          <a:xfrm>
            <a:off x="2706051" y="871180"/>
            <a:ext cx="4672013" cy="461665"/>
          </a:xfrm>
          <a:prstGeom prst="rect">
            <a:avLst/>
          </a:prstGeom>
          <a:noFill/>
        </p:spPr>
        <p:txBody>
          <a:bodyPr wrap="square" rtlCol="0">
            <a:spAutoFit/>
          </a:bodyPr>
          <a:lstStyle/>
          <a:p>
            <a:r>
              <a:rPr lang="id-ID" sz="2400" b="1" dirty="0">
                <a:solidFill>
                  <a:srgbClr val="0070C0"/>
                </a:solidFill>
                <a:latin typeface="Eras Demi ITC" panose="020B0602030504020804" pitchFamily="34" charset="77"/>
              </a:rPr>
              <a:t>Pengertian Masalah Sosial</a:t>
            </a:r>
          </a:p>
        </p:txBody>
      </p:sp>
      <p:grpSp>
        <p:nvGrpSpPr>
          <p:cNvPr id="4" name="Group 3">
            <a:extLst>
              <a:ext uri="{FF2B5EF4-FFF2-40B4-BE49-F238E27FC236}">
                <a16:creationId xmlns:a16="http://schemas.microsoft.com/office/drawing/2014/main" id="{F4B3FF46-C0A8-667F-B165-DF76DF39A61F}"/>
              </a:ext>
            </a:extLst>
          </p:cNvPr>
          <p:cNvGrpSpPr/>
          <p:nvPr/>
        </p:nvGrpSpPr>
        <p:grpSpPr>
          <a:xfrm>
            <a:off x="0" y="5736169"/>
            <a:ext cx="12192000" cy="1121834"/>
            <a:chOff x="0" y="4302125"/>
            <a:chExt cx="9144000" cy="841375"/>
          </a:xfrm>
        </p:grpSpPr>
        <p:grpSp>
          <p:nvGrpSpPr>
            <p:cNvPr id="5" name="Group 4">
              <a:extLst>
                <a:ext uri="{FF2B5EF4-FFF2-40B4-BE49-F238E27FC236}">
                  <a16:creationId xmlns:a16="http://schemas.microsoft.com/office/drawing/2014/main" id="{41F88998-E3DA-642B-75EC-CD202C98281F}"/>
                </a:ext>
              </a:extLst>
            </p:cNvPr>
            <p:cNvGrpSpPr/>
            <p:nvPr/>
          </p:nvGrpSpPr>
          <p:grpSpPr>
            <a:xfrm>
              <a:off x="0" y="4302125"/>
              <a:ext cx="9144000" cy="841375"/>
              <a:chOff x="0" y="4302125"/>
              <a:chExt cx="9144000" cy="841375"/>
            </a:xfrm>
          </p:grpSpPr>
          <p:grpSp>
            <p:nvGrpSpPr>
              <p:cNvPr id="7" name="Group 6">
                <a:extLst>
                  <a:ext uri="{FF2B5EF4-FFF2-40B4-BE49-F238E27FC236}">
                    <a16:creationId xmlns:a16="http://schemas.microsoft.com/office/drawing/2014/main" id="{7C379EEA-1CDD-72EE-82AC-C7C6DBD4BAE8}"/>
                  </a:ext>
                </a:extLst>
              </p:cNvPr>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a:extLst>
                    <a:ext uri="{FF2B5EF4-FFF2-40B4-BE49-F238E27FC236}">
                      <a16:creationId xmlns:a16="http://schemas.microsoft.com/office/drawing/2014/main" id="{36FED715-EE0C-A7C5-9CB6-0E82CF80331D}"/>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0" name="TextBox 16">
                  <a:extLst>
                    <a:ext uri="{FF2B5EF4-FFF2-40B4-BE49-F238E27FC236}">
                      <a16:creationId xmlns:a16="http://schemas.microsoft.com/office/drawing/2014/main" id="{65C65040-4E87-1E78-C3C0-B2DD777D9BC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8" name="Picture 7" descr="A picture containing text&#10;&#10;Description automatically generated">
                <a:extLst>
                  <a:ext uri="{FF2B5EF4-FFF2-40B4-BE49-F238E27FC236}">
                    <a16:creationId xmlns:a16="http://schemas.microsoft.com/office/drawing/2014/main" id="{72F76B8E-67FB-30F6-FC9E-4493749AA081}"/>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6" name="Rectangle 5">
              <a:extLst>
                <a:ext uri="{FF2B5EF4-FFF2-40B4-BE49-F238E27FC236}">
                  <a16:creationId xmlns:a16="http://schemas.microsoft.com/office/drawing/2014/main" id="{484BC1F8-E94E-8361-75E4-5AFCF26685B5}"/>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1" name="TextBox 10">
            <a:extLst>
              <a:ext uri="{FF2B5EF4-FFF2-40B4-BE49-F238E27FC236}">
                <a16:creationId xmlns:a16="http://schemas.microsoft.com/office/drawing/2014/main" id="{2715B8AC-59D4-47B5-8033-EB91FD397683}"/>
              </a:ext>
            </a:extLst>
          </p:cNvPr>
          <p:cNvSpPr txBox="1"/>
          <p:nvPr/>
        </p:nvSpPr>
        <p:spPr>
          <a:xfrm>
            <a:off x="2011680" y="1600200"/>
            <a:ext cx="8869680" cy="1569660"/>
          </a:xfrm>
          <a:prstGeom prst="rect">
            <a:avLst/>
          </a:prstGeom>
          <a:noFill/>
        </p:spPr>
        <p:txBody>
          <a:bodyPr wrap="square" rtlCol="0">
            <a:spAutoFit/>
          </a:bodyPr>
          <a:lstStyle/>
          <a:p>
            <a:r>
              <a:rPr lang="id-ID" sz="1600" dirty="0">
                <a:latin typeface="Quire Sans Light" panose="020B0302040400020003" pitchFamily="34" charset="0"/>
              </a:rPr>
              <a:t>Ada berbagai pandangan para tokoh sosiologi tentang masalah sosial, antara lain sebagai berikut.</a:t>
            </a:r>
          </a:p>
          <a:p>
            <a:pPr marL="342900" indent="-342900" algn="just">
              <a:buFont typeface="+mj-lt"/>
              <a:buAutoNum type="alphaLcPeriod"/>
            </a:pPr>
            <a:r>
              <a:rPr lang="id-ID" sz="1600" b="1" dirty="0">
                <a:latin typeface="Quire Sans" panose="020B0502040400020003" pitchFamily="34" charset="0"/>
                <a:cs typeface="Quire Sans" panose="020B0502040400020003" pitchFamily="34" charset="0"/>
              </a:rPr>
              <a:t>Arnold Marshall Rose </a:t>
            </a:r>
            <a:r>
              <a:rPr lang="id-ID" sz="1600" dirty="0">
                <a:latin typeface="Quire Sans Light" panose="020B0302040400020003" pitchFamily="34" charset="0"/>
                <a:cs typeface="Quire Sans" panose="020B0502040400020003" pitchFamily="34" charset="0"/>
              </a:rPr>
              <a:t>mengatakan bahwa masalah sosial dapat didefinisikan sebagai suatu situasi yang telah memengaruhi sebagian besar masyarakat sehingga mereka percaya bahwa situasi itu adalah sebab dari kesulitan mereka.</a:t>
            </a:r>
            <a:r>
              <a:rPr lang="id-ID" sz="1600" b="1" dirty="0">
                <a:latin typeface="Quire Sans" panose="020B0502040400020003" pitchFamily="34" charset="0"/>
                <a:cs typeface="Quire Sans" panose="020B0502040400020003" pitchFamily="34" charset="0"/>
              </a:rPr>
              <a:t> </a:t>
            </a:r>
          </a:p>
          <a:p>
            <a:pPr marL="342900" indent="-342900" algn="just">
              <a:buFont typeface="+mj-lt"/>
              <a:buAutoNum type="alphaLcPeriod"/>
            </a:pPr>
            <a:r>
              <a:rPr lang="id-ID" sz="1600" b="1" dirty="0" err="1">
                <a:latin typeface="Quire Sans" panose="020B0502040400020003" pitchFamily="34" charset="0"/>
                <a:cs typeface="Quire Sans" panose="020B0502040400020003" pitchFamily="34" charset="0"/>
              </a:rPr>
              <a:t>Soerjono</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Soekanto</a:t>
            </a:r>
            <a:r>
              <a:rPr lang="id-ID" sz="1600" b="1" dirty="0">
                <a:latin typeface="Quire Sans" panose="020B0502040400020003" pitchFamily="34" charset="0"/>
                <a:cs typeface="Quire Sans" panose="020B0502040400020003" pitchFamily="34" charset="0"/>
              </a:rPr>
              <a:t> </a:t>
            </a:r>
            <a:r>
              <a:rPr lang="id-ID" sz="1600" dirty="0">
                <a:latin typeface="Quire Sans Light" panose="020B0302040400020003" pitchFamily="34" charset="0"/>
                <a:cs typeface="Quire Sans" panose="020B0502040400020003" pitchFamily="34" charset="0"/>
              </a:rPr>
              <a:t>mengatakan bahwa masalah sosial adalah suatu ketidaksesuaian antara unsur-unsur kebudayaan atau masyarakat yang membahayakan kehidupan kelompok sosial.</a:t>
            </a:r>
            <a:endParaRPr lang="id-ID" sz="1600" b="1" dirty="0">
              <a:latin typeface="Quire Sans" panose="020B0502040400020003" pitchFamily="34" charset="0"/>
              <a:cs typeface="Quire Sans" panose="020B0502040400020003" pitchFamily="34" charset="0"/>
            </a:endParaRPr>
          </a:p>
        </p:txBody>
      </p:sp>
      <p:sp>
        <p:nvSpPr>
          <p:cNvPr id="13" name="TextBox 12">
            <a:extLst>
              <a:ext uri="{FF2B5EF4-FFF2-40B4-BE49-F238E27FC236}">
                <a16:creationId xmlns:a16="http://schemas.microsoft.com/office/drawing/2014/main" id="{E8A72447-89CB-2CF9-A49C-D88C6AEAAB29}"/>
              </a:ext>
            </a:extLst>
          </p:cNvPr>
          <p:cNvSpPr txBox="1"/>
          <p:nvPr/>
        </p:nvSpPr>
        <p:spPr>
          <a:xfrm>
            <a:off x="2011680" y="3540247"/>
            <a:ext cx="8869680" cy="2308324"/>
          </a:xfrm>
          <a:prstGeom prst="rect">
            <a:avLst/>
          </a:prstGeom>
          <a:noFill/>
        </p:spPr>
        <p:txBody>
          <a:bodyPr wrap="square" rtlCol="0">
            <a:spAutoFit/>
          </a:bodyPr>
          <a:lstStyle/>
          <a:p>
            <a:pPr algn="just"/>
            <a:r>
              <a:rPr lang="id-ID" sz="1600" dirty="0">
                <a:latin typeface="Quire Sans Light" panose="020B0302040400020003" pitchFamily="34" charset="0"/>
              </a:rPr>
              <a:t>Ada dua elemen penting mengenai definisi masalah sosial. Elemen yang pertama adalah elemen objektif. Elemen objektif berkaitan dengan keberadaan suatu kondisi sosial melalui pengalaman hidup manusia, media, dan pendidikan. Sementara itu, elemen subjektif masalah sosial berkaitan dengan keyakinan bahwa kondisi sosial tertentu berbahaya bagi masyarakat dan harus diatasi. Ada dua hal yang perlu diperhatikan.</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Penggunaan istilah masalah sosial menunjukkan bahwa ada sesuatu yang salah.</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Masalah sosial adalah kondisi sulit yang memengaruhi sebagian besar masyarakat.</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Definisi masalah sosial mengandung optimisme untuk dapat diubah.</a:t>
            </a:r>
          </a:p>
          <a:p>
            <a:pPr marL="342900" indent="-342900" algn="just">
              <a:buFont typeface="+mj-lt"/>
              <a:buAutoNum type="alphaLcPeriod"/>
            </a:pPr>
            <a:r>
              <a:rPr lang="id-ID" sz="1600" dirty="0">
                <a:latin typeface="Quire Sans Light" panose="020B0302040400020003" pitchFamily="34" charset="0"/>
                <a:cs typeface="Quire Sans" panose="020B0502040400020003" pitchFamily="34" charset="0"/>
              </a:rPr>
              <a:t>Masalah sosial adalah kondisi yang harus diubah.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18"/>
        <p:cNvGrpSpPr/>
        <p:nvPr/>
      </p:nvGrpSpPr>
      <p:grpSpPr>
        <a:xfrm>
          <a:off x="0" y="0"/>
          <a:ext cx="0" cy="0"/>
          <a:chOff x="0" y="0"/>
          <a:chExt cx="0" cy="0"/>
        </a:xfrm>
      </p:grpSpPr>
      <p:sp>
        <p:nvSpPr>
          <p:cNvPr id="2" name="Rounded Rectangle 1">
            <a:extLst>
              <a:ext uri="{FF2B5EF4-FFF2-40B4-BE49-F238E27FC236}">
                <a16:creationId xmlns:a16="http://schemas.microsoft.com/office/drawing/2014/main" id="{28EC1E51-7CFC-78E8-7B2B-58CC563820F3}"/>
              </a:ext>
            </a:extLst>
          </p:cNvPr>
          <p:cNvSpPr/>
          <p:nvPr/>
        </p:nvSpPr>
        <p:spPr>
          <a:xfrm>
            <a:off x="1905953" y="734378"/>
            <a:ext cx="685800" cy="642937"/>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3" name="TextBox 2">
            <a:extLst>
              <a:ext uri="{FF2B5EF4-FFF2-40B4-BE49-F238E27FC236}">
                <a16:creationId xmlns:a16="http://schemas.microsoft.com/office/drawing/2014/main" id="{BE0E594D-0EEE-E034-918D-ED339C6F602C}"/>
              </a:ext>
            </a:extLst>
          </p:cNvPr>
          <p:cNvSpPr txBox="1"/>
          <p:nvPr/>
        </p:nvSpPr>
        <p:spPr>
          <a:xfrm>
            <a:off x="2706051" y="871180"/>
            <a:ext cx="4672013" cy="461665"/>
          </a:xfrm>
          <a:prstGeom prst="rect">
            <a:avLst/>
          </a:prstGeom>
          <a:noFill/>
        </p:spPr>
        <p:txBody>
          <a:bodyPr wrap="square" rtlCol="0">
            <a:spAutoFit/>
          </a:bodyPr>
          <a:lstStyle/>
          <a:p>
            <a:r>
              <a:rPr lang="id-ID" sz="2400" b="1" dirty="0">
                <a:solidFill>
                  <a:srgbClr val="0070C0"/>
                </a:solidFill>
                <a:latin typeface="Eras Demi ITC" panose="020B0602030504020804" pitchFamily="34" charset="77"/>
              </a:rPr>
              <a:t>Teori tentang Masalah Sosial</a:t>
            </a:r>
          </a:p>
        </p:txBody>
      </p:sp>
      <p:grpSp>
        <p:nvGrpSpPr>
          <p:cNvPr id="4" name="Group 3">
            <a:extLst>
              <a:ext uri="{FF2B5EF4-FFF2-40B4-BE49-F238E27FC236}">
                <a16:creationId xmlns:a16="http://schemas.microsoft.com/office/drawing/2014/main" id="{F4B3FF46-C0A8-667F-B165-DF76DF39A61F}"/>
              </a:ext>
            </a:extLst>
          </p:cNvPr>
          <p:cNvGrpSpPr/>
          <p:nvPr/>
        </p:nvGrpSpPr>
        <p:grpSpPr>
          <a:xfrm>
            <a:off x="0" y="5736169"/>
            <a:ext cx="12192000" cy="1121834"/>
            <a:chOff x="0" y="4302125"/>
            <a:chExt cx="9144000" cy="841375"/>
          </a:xfrm>
        </p:grpSpPr>
        <p:grpSp>
          <p:nvGrpSpPr>
            <p:cNvPr id="5" name="Group 4">
              <a:extLst>
                <a:ext uri="{FF2B5EF4-FFF2-40B4-BE49-F238E27FC236}">
                  <a16:creationId xmlns:a16="http://schemas.microsoft.com/office/drawing/2014/main" id="{41F88998-E3DA-642B-75EC-CD202C98281F}"/>
                </a:ext>
              </a:extLst>
            </p:cNvPr>
            <p:cNvGrpSpPr/>
            <p:nvPr/>
          </p:nvGrpSpPr>
          <p:grpSpPr>
            <a:xfrm>
              <a:off x="0" y="4302125"/>
              <a:ext cx="9144000" cy="841375"/>
              <a:chOff x="0" y="4302125"/>
              <a:chExt cx="9144000" cy="841375"/>
            </a:xfrm>
          </p:grpSpPr>
          <p:grpSp>
            <p:nvGrpSpPr>
              <p:cNvPr id="7" name="Group 6">
                <a:extLst>
                  <a:ext uri="{FF2B5EF4-FFF2-40B4-BE49-F238E27FC236}">
                    <a16:creationId xmlns:a16="http://schemas.microsoft.com/office/drawing/2014/main" id="{7C379EEA-1CDD-72EE-82AC-C7C6DBD4BAE8}"/>
                  </a:ext>
                </a:extLst>
              </p:cNvPr>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a:extLst>
                    <a:ext uri="{FF2B5EF4-FFF2-40B4-BE49-F238E27FC236}">
                      <a16:creationId xmlns:a16="http://schemas.microsoft.com/office/drawing/2014/main" id="{36FED715-EE0C-A7C5-9CB6-0E82CF80331D}"/>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0" name="TextBox 16">
                  <a:extLst>
                    <a:ext uri="{FF2B5EF4-FFF2-40B4-BE49-F238E27FC236}">
                      <a16:creationId xmlns:a16="http://schemas.microsoft.com/office/drawing/2014/main" id="{65C65040-4E87-1E78-C3C0-B2DD777D9BC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8" name="Picture 7" descr="A picture containing text&#10;&#10;Description automatically generated">
                <a:extLst>
                  <a:ext uri="{FF2B5EF4-FFF2-40B4-BE49-F238E27FC236}">
                    <a16:creationId xmlns:a16="http://schemas.microsoft.com/office/drawing/2014/main" id="{72F76B8E-67FB-30F6-FC9E-4493749AA081}"/>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6" name="Rectangle 5">
              <a:extLst>
                <a:ext uri="{FF2B5EF4-FFF2-40B4-BE49-F238E27FC236}">
                  <a16:creationId xmlns:a16="http://schemas.microsoft.com/office/drawing/2014/main" id="{484BC1F8-E94E-8361-75E4-5AFCF26685B5}"/>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graphicFrame>
        <p:nvGraphicFramePr>
          <p:cNvPr id="12" name="Table 11">
            <a:extLst>
              <a:ext uri="{FF2B5EF4-FFF2-40B4-BE49-F238E27FC236}">
                <a16:creationId xmlns:a16="http://schemas.microsoft.com/office/drawing/2014/main" id="{5618236C-FC75-3A60-F8DE-87188F5B4EF2}"/>
              </a:ext>
            </a:extLst>
          </p:cNvPr>
          <p:cNvGraphicFramePr>
            <a:graphicFrameLocks noGrp="1"/>
          </p:cNvGraphicFramePr>
          <p:nvPr>
            <p:extLst>
              <p:ext uri="{D42A27DB-BD31-4B8C-83A1-F6EECF244321}">
                <p14:modId xmlns:p14="http://schemas.microsoft.com/office/powerpoint/2010/main" val="2381051527"/>
              </p:ext>
            </p:extLst>
          </p:nvPr>
        </p:nvGraphicFramePr>
        <p:xfrm>
          <a:off x="1905953" y="1787001"/>
          <a:ext cx="9131240" cy="3993638"/>
        </p:xfrm>
        <a:graphic>
          <a:graphicData uri="http://schemas.openxmlformats.org/drawingml/2006/table">
            <a:tbl>
              <a:tblPr firstRow="1" firstCol="1" bandRow="1">
                <a:tableStyleId>{5C22544A-7EE6-4342-B048-85BDC9FD1C3A}</a:tableStyleId>
              </a:tblPr>
              <a:tblGrid>
                <a:gridCol w="1784872">
                  <a:extLst>
                    <a:ext uri="{9D8B030D-6E8A-4147-A177-3AD203B41FA5}">
                      <a16:colId xmlns:a16="http://schemas.microsoft.com/office/drawing/2014/main" val="2993374132"/>
                    </a:ext>
                  </a:extLst>
                </a:gridCol>
                <a:gridCol w="1948146">
                  <a:extLst>
                    <a:ext uri="{9D8B030D-6E8A-4147-A177-3AD203B41FA5}">
                      <a16:colId xmlns:a16="http://schemas.microsoft.com/office/drawing/2014/main" val="6774208"/>
                    </a:ext>
                  </a:extLst>
                </a:gridCol>
                <a:gridCol w="1718953">
                  <a:extLst>
                    <a:ext uri="{9D8B030D-6E8A-4147-A177-3AD203B41FA5}">
                      <a16:colId xmlns:a16="http://schemas.microsoft.com/office/drawing/2014/main" val="3563054754"/>
                    </a:ext>
                  </a:extLst>
                </a:gridCol>
                <a:gridCol w="3679269">
                  <a:extLst>
                    <a:ext uri="{9D8B030D-6E8A-4147-A177-3AD203B41FA5}">
                      <a16:colId xmlns:a16="http://schemas.microsoft.com/office/drawing/2014/main" val="908574845"/>
                    </a:ext>
                  </a:extLst>
                </a:gridCol>
              </a:tblGrid>
              <a:tr h="307203">
                <a:tc>
                  <a:txBody>
                    <a:bodyPr/>
                    <a:lstStyle/>
                    <a:p>
                      <a:pPr algn="ctr"/>
                      <a:r>
                        <a:rPr lang="en-US" sz="1600" b="1" i="0" kern="100" dirty="0" err="1">
                          <a:effectLst/>
                          <a:latin typeface="+mn-lt"/>
                          <a:cs typeface="Baghdad" pitchFamily="2" charset="-78"/>
                        </a:rPr>
                        <a:t>Teori</a:t>
                      </a:r>
                      <a:endParaRPr lang="en-US" sz="1600" b="1" i="0" kern="100" dirty="0">
                        <a:effectLst/>
                        <a:latin typeface="+mn-lt"/>
                        <a:ea typeface="Times New Roman" panose="02020603050405020304" pitchFamily="18" charset="0"/>
                        <a:cs typeface="Baghdad" pitchFamily="2" charset="-78"/>
                      </a:endParaRPr>
                    </a:p>
                  </a:txBody>
                  <a:tcPr marL="68580" marR="68580" marT="0" marB="0"/>
                </a:tc>
                <a:tc>
                  <a:txBody>
                    <a:bodyPr/>
                    <a:lstStyle/>
                    <a:p>
                      <a:pPr algn="ctr"/>
                      <a:r>
                        <a:rPr lang="en-US" sz="1600" b="1" i="0" kern="100" dirty="0" err="1">
                          <a:effectLst/>
                          <a:latin typeface="+mn-lt"/>
                          <a:cs typeface="Baghdad" pitchFamily="2" charset="-78"/>
                        </a:rPr>
                        <a:t>Tokoh</a:t>
                      </a:r>
                      <a:endParaRPr lang="en-US" sz="1600" b="1" i="0" kern="100" dirty="0">
                        <a:effectLst/>
                        <a:latin typeface="+mn-lt"/>
                        <a:ea typeface="Times New Roman" panose="02020603050405020304" pitchFamily="18" charset="0"/>
                        <a:cs typeface="Baghdad" pitchFamily="2" charset="-78"/>
                      </a:endParaRPr>
                    </a:p>
                  </a:txBody>
                  <a:tcPr marL="68580" marR="68580" marT="0" marB="0"/>
                </a:tc>
                <a:tc>
                  <a:txBody>
                    <a:bodyPr/>
                    <a:lstStyle/>
                    <a:p>
                      <a:pPr algn="ctr"/>
                      <a:r>
                        <a:rPr lang="en-US" sz="1600" b="1" i="0" kern="100" dirty="0" err="1">
                          <a:effectLst/>
                          <a:latin typeface="+mn-lt"/>
                          <a:cs typeface="Baghdad" pitchFamily="2" charset="-78"/>
                        </a:rPr>
                        <a:t>Fokus</a:t>
                      </a:r>
                      <a:endParaRPr lang="en-US" sz="1600" b="1" i="0" kern="100" dirty="0">
                        <a:effectLst/>
                        <a:latin typeface="+mn-lt"/>
                        <a:ea typeface="Times New Roman" panose="02020603050405020304" pitchFamily="18" charset="0"/>
                        <a:cs typeface="Baghdad" pitchFamily="2" charset="-78"/>
                      </a:endParaRPr>
                    </a:p>
                  </a:txBody>
                  <a:tcPr marL="68580" marR="68580" marT="0" marB="0"/>
                </a:tc>
                <a:tc>
                  <a:txBody>
                    <a:bodyPr/>
                    <a:lstStyle/>
                    <a:p>
                      <a:pPr algn="ctr"/>
                      <a:r>
                        <a:rPr lang="en-US" sz="1600" b="1" i="0" kern="100" dirty="0" err="1">
                          <a:effectLst/>
                          <a:latin typeface="+mn-lt"/>
                          <a:cs typeface="Baghdad" pitchFamily="2" charset="-78"/>
                        </a:rPr>
                        <a:t>Pandangan</a:t>
                      </a:r>
                      <a:endParaRPr lang="en-US" sz="1600" b="1" i="0" kern="100" dirty="0">
                        <a:effectLst/>
                        <a:latin typeface="+mn-lt"/>
                        <a:ea typeface="Times New Roman" panose="02020603050405020304" pitchFamily="18" charset="0"/>
                        <a:cs typeface="Baghdad" pitchFamily="2" charset="-78"/>
                      </a:endParaRPr>
                    </a:p>
                  </a:txBody>
                  <a:tcPr marL="68580" marR="68580" marT="0" marB="0"/>
                </a:tc>
                <a:extLst>
                  <a:ext uri="{0D108BD9-81ED-4DB2-BD59-A6C34878D82A}">
                    <a16:rowId xmlns:a16="http://schemas.microsoft.com/office/drawing/2014/main" val="3427680656"/>
                  </a:ext>
                </a:extLst>
              </a:tr>
              <a:tr h="1536015">
                <a:tc>
                  <a:txBody>
                    <a:bodyPr/>
                    <a:lstStyle/>
                    <a:p>
                      <a:r>
                        <a:rPr lang="en-US" sz="1600" b="0" i="0" kern="100">
                          <a:effectLst/>
                          <a:latin typeface="+mn-lt"/>
                          <a:cs typeface="Baghdad" pitchFamily="2" charset="-78"/>
                        </a:rPr>
                        <a:t>Teori Fungsionalisme</a:t>
                      </a:r>
                      <a:endParaRPr lang="en-US" sz="1600" b="0" i="0" kern="10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dirty="0">
                          <a:effectLst/>
                          <a:latin typeface="+mn-lt"/>
                          <a:cs typeface="Baghdad" pitchFamily="2" charset="-78"/>
                        </a:rPr>
                        <a:t>Emile Durkheim</a:t>
                      </a:r>
                    </a:p>
                    <a:p>
                      <a:r>
                        <a:rPr lang="en-US" sz="1600" b="0" i="0" kern="100" dirty="0">
                          <a:effectLst/>
                          <a:latin typeface="+mn-lt"/>
                          <a:cs typeface="Baghdad" pitchFamily="2" charset="-78"/>
                        </a:rPr>
                        <a:t>Talcott Parsons</a:t>
                      </a:r>
                    </a:p>
                    <a:p>
                      <a:r>
                        <a:rPr lang="en-US" sz="1600" b="0" i="0" kern="100" dirty="0">
                          <a:effectLst/>
                          <a:latin typeface="+mn-lt"/>
                          <a:cs typeface="Baghdad" pitchFamily="2" charset="-78"/>
                        </a:rPr>
                        <a:t>Robert K. Merton</a:t>
                      </a:r>
                      <a:endParaRPr lang="en-US" sz="1600" b="0" i="0" kern="100" dirty="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dirty="0" err="1">
                          <a:effectLst/>
                          <a:latin typeface="+mn-lt"/>
                          <a:cs typeface="Baghdad" pitchFamily="2" charset="-78"/>
                        </a:rPr>
                        <a:t>Ancaman</a:t>
                      </a:r>
                      <a:r>
                        <a:rPr lang="en-US" sz="1600" b="0" i="0" kern="100" dirty="0">
                          <a:effectLst/>
                          <a:latin typeface="+mn-lt"/>
                          <a:cs typeface="Baghdad" pitchFamily="2" charset="-78"/>
                        </a:rPr>
                        <a:t> </a:t>
                      </a:r>
                      <a:r>
                        <a:rPr lang="en-US" sz="1600" b="0" i="0" kern="100" dirty="0" err="1">
                          <a:effectLst/>
                          <a:latin typeface="+mn-lt"/>
                          <a:cs typeface="Baghdad" pitchFamily="2" charset="-78"/>
                        </a:rPr>
                        <a:t>terhadap</a:t>
                      </a:r>
                      <a:r>
                        <a:rPr lang="en-US" sz="1600" b="0" i="0" kern="100" dirty="0">
                          <a:effectLst/>
                          <a:latin typeface="+mn-lt"/>
                          <a:cs typeface="Baghdad" pitchFamily="2" charset="-78"/>
                        </a:rPr>
                        <a:t> </a:t>
                      </a:r>
                      <a:r>
                        <a:rPr lang="en-US" sz="1600" b="0" i="0" kern="100" dirty="0" err="1">
                          <a:effectLst/>
                          <a:latin typeface="+mn-lt"/>
                          <a:cs typeface="Baghdad" pitchFamily="2" charset="-78"/>
                        </a:rPr>
                        <a:t>tatanan</a:t>
                      </a:r>
                      <a:r>
                        <a:rPr lang="en-US" sz="1600" b="0" i="0" kern="100" dirty="0">
                          <a:effectLst/>
                          <a:latin typeface="+mn-lt"/>
                          <a:cs typeface="Baghdad" pitchFamily="2" charset="-78"/>
                        </a:rPr>
                        <a:t> </a:t>
                      </a:r>
                      <a:r>
                        <a:rPr lang="en-US" sz="1600" b="0" i="0" kern="100" dirty="0" err="1">
                          <a:effectLst/>
                          <a:latin typeface="+mn-lt"/>
                          <a:cs typeface="Baghdad" pitchFamily="2" charset="-78"/>
                        </a:rPr>
                        <a:t>sosial</a:t>
                      </a:r>
                      <a:endParaRPr lang="en-US" sz="1600" b="0" i="0" kern="100" dirty="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a:effectLst/>
                          <a:latin typeface="+mn-lt"/>
                          <a:cs typeface="Baghdad" pitchFamily="2" charset="-78"/>
                        </a:rPr>
                        <a:t>Masalah sosial muncul dari kegagalan institusi sosial, kelompok, dan bagian lain dari masyarakat untuk menjalankan fungsi sebagaimana mestinya.</a:t>
                      </a:r>
                      <a:endParaRPr lang="en-US" sz="1600" b="0" i="0" kern="100">
                        <a:effectLst/>
                        <a:latin typeface="+mn-lt"/>
                        <a:ea typeface="Times New Roman" panose="02020603050405020304" pitchFamily="18" charset="0"/>
                        <a:cs typeface="Baghdad" pitchFamily="2" charset="-78"/>
                      </a:endParaRPr>
                    </a:p>
                  </a:txBody>
                  <a:tcPr marL="68580" marR="68580" marT="0" marB="0"/>
                </a:tc>
                <a:extLst>
                  <a:ext uri="{0D108BD9-81ED-4DB2-BD59-A6C34878D82A}">
                    <a16:rowId xmlns:a16="http://schemas.microsoft.com/office/drawing/2014/main" val="4178991766"/>
                  </a:ext>
                </a:extLst>
              </a:tr>
              <a:tr h="921608">
                <a:tc>
                  <a:txBody>
                    <a:bodyPr/>
                    <a:lstStyle/>
                    <a:p>
                      <a:r>
                        <a:rPr lang="en-US" sz="1600" b="0" i="0" kern="100">
                          <a:effectLst/>
                          <a:latin typeface="+mn-lt"/>
                          <a:cs typeface="Baghdad" pitchFamily="2" charset="-78"/>
                        </a:rPr>
                        <a:t>Teori Konflik</a:t>
                      </a:r>
                      <a:endParaRPr lang="en-US" sz="1600" b="0" i="0" kern="10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a:effectLst/>
                          <a:latin typeface="+mn-lt"/>
                          <a:cs typeface="Baghdad" pitchFamily="2" charset="-78"/>
                        </a:rPr>
                        <a:t>Karl Marx</a:t>
                      </a:r>
                    </a:p>
                    <a:p>
                      <a:r>
                        <a:rPr lang="en-US" sz="1600" b="0" i="0" kern="100">
                          <a:effectLst/>
                          <a:latin typeface="+mn-lt"/>
                          <a:cs typeface="Baghdad" pitchFamily="2" charset="-78"/>
                        </a:rPr>
                        <a:t>Ralf Dahrendorf</a:t>
                      </a:r>
                      <a:endParaRPr lang="en-US" sz="1600" b="0" i="0" kern="10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dirty="0" err="1">
                          <a:effectLst/>
                          <a:latin typeface="+mn-lt"/>
                          <a:cs typeface="Baghdad" pitchFamily="2" charset="-78"/>
                        </a:rPr>
                        <a:t>Kontribusi</a:t>
                      </a:r>
                      <a:r>
                        <a:rPr lang="en-US" sz="1600" b="0" i="0" kern="100" dirty="0">
                          <a:effectLst/>
                          <a:latin typeface="+mn-lt"/>
                          <a:cs typeface="Baghdad" pitchFamily="2" charset="-78"/>
                        </a:rPr>
                        <a:t> pada </a:t>
                      </a:r>
                      <a:r>
                        <a:rPr lang="en-US" sz="1600" b="0" i="0" kern="100" dirty="0" err="1">
                          <a:effectLst/>
                          <a:latin typeface="+mn-lt"/>
                          <a:cs typeface="Baghdad" pitchFamily="2" charset="-78"/>
                        </a:rPr>
                        <a:t>konflik</a:t>
                      </a:r>
                      <a:r>
                        <a:rPr lang="en-US" sz="1600" b="0" i="0" kern="100" dirty="0">
                          <a:effectLst/>
                          <a:latin typeface="+mn-lt"/>
                          <a:cs typeface="Baghdad" pitchFamily="2" charset="-78"/>
                        </a:rPr>
                        <a:t> </a:t>
                      </a:r>
                      <a:r>
                        <a:rPr lang="en-US" sz="1600" b="0" i="0" kern="100" dirty="0" err="1">
                          <a:effectLst/>
                          <a:latin typeface="+mn-lt"/>
                          <a:cs typeface="Baghdad" pitchFamily="2" charset="-78"/>
                        </a:rPr>
                        <a:t>sosial</a:t>
                      </a:r>
                      <a:endParaRPr lang="en-US" sz="1600" b="0" i="0" kern="100" dirty="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dirty="0" err="1">
                          <a:effectLst/>
                          <a:latin typeface="+mn-lt"/>
                          <a:cs typeface="Baghdad" pitchFamily="2" charset="-78"/>
                        </a:rPr>
                        <a:t>Masalah</a:t>
                      </a:r>
                      <a:r>
                        <a:rPr lang="en-US" sz="1600" b="0" i="0" kern="100" dirty="0">
                          <a:effectLst/>
                          <a:latin typeface="+mn-lt"/>
                          <a:cs typeface="Baghdad" pitchFamily="2" charset="-78"/>
                        </a:rPr>
                        <a:t> </a:t>
                      </a:r>
                      <a:r>
                        <a:rPr lang="en-US" sz="1600" b="0" i="0" kern="100" dirty="0" err="1">
                          <a:effectLst/>
                          <a:latin typeface="+mn-lt"/>
                          <a:cs typeface="Baghdad" pitchFamily="2" charset="-78"/>
                        </a:rPr>
                        <a:t>sosial</a:t>
                      </a:r>
                      <a:r>
                        <a:rPr lang="en-US" sz="1600" b="0" i="0" kern="100" dirty="0">
                          <a:effectLst/>
                          <a:latin typeface="+mn-lt"/>
                          <a:cs typeface="Baghdad" pitchFamily="2" charset="-78"/>
                        </a:rPr>
                        <a:t> </a:t>
                      </a:r>
                      <a:r>
                        <a:rPr lang="en-US" sz="1600" b="0" i="0" kern="100" dirty="0" err="1">
                          <a:effectLst/>
                          <a:latin typeface="+mn-lt"/>
                          <a:cs typeface="Baghdad" pitchFamily="2" charset="-78"/>
                        </a:rPr>
                        <a:t>muncul</a:t>
                      </a:r>
                      <a:r>
                        <a:rPr lang="en-US" sz="1600" b="0" i="0" kern="100" dirty="0">
                          <a:effectLst/>
                          <a:latin typeface="+mn-lt"/>
                          <a:cs typeface="Baghdad" pitchFamily="2" charset="-78"/>
                        </a:rPr>
                        <a:t> </a:t>
                      </a:r>
                      <a:r>
                        <a:rPr lang="en-US" sz="1600" b="0" i="0" kern="100" dirty="0" err="1">
                          <a:effectLst/>
                          <a:latin typeface="+mn-lt"/>
                          <a:cs typeface="Baghdad" pitchFamily="2" charset="-78"/>
                        </a:rPr>
                        <a:t>dari</a:t>
                      </a:r>
                      <a:r>
                        <a:rPr lang="en-US" sz="1600" b="0" i="0" kern="100" dirty="0">
                          <a:effectLst/>
                          <a:latin typeface="+mn-lt"/>
                          <a:cs typeface="Baghdad" pitchFamily="2" charset="-78"/>
                        </a:rPr>
                        <a:t> </a:t>
                      </a:r>
                      <a:r>
                        <a:rPr lang="en-US" sz="1600" b="0" i="0" kern="100" dirty="0" err="1">
                          <a:effectLst/>
                          <a:latin typeface="+mn-lt"/>
                          <a:cs typeface="Baghdad" pitchFamily="2" charset="-78"/>
                        </a:rPr>
                        <a:t>eksploitasi</a:t>
                      </a:r>
                      <a:r>
                        <a:rPr lang="en-US" sz="1600" b="0" i="0" kern="100" dirty="0">
                          <a:effectLst/>
                          <a:latin typeface="+mn-lt"/>
                          <a:cs typeface="Baghdad" pitchFamily="2" charset="-78"/>
                        </a:rPr>
                        <a:t> </a:t>
                      </a:r>
                      <a:r>
                        <a:rPr lang="en-US" sz="1600" b="0" i="0" kern="100" dirty="0" err="1">
                          <a:effectLst/>
                          <a:latin typeface="+mn-lt"/>
                          <a:cs typeface="Baghdad" pitchFamily="2" charset="-78"/>
                        </a:rPr>
                        <a:t>kelompok</a:t>
                      </a:r>
                      <a:r>
                        <a:rPr lang="en-US" sz="1600" b="0" i="0" kern="100" dirty="0">
                          <a:effectLst/>
                          <a:latin typeface="+mn-lt"/>
                          <a:cs typeface="Baghdad" pitchFamily="2" charset="-78"/>
                        </a:rPr>
                        <a:t> yang </a:t>
                      </a:r>
                      <a:r>
                        <a:rPr lang="en-US" sz="1600" b="0" i="0" kern="100" dirty="0" err="1">
                          <a:effectLst/>
                          <a:latin typeface="+mn-lt"/>
                          <a:cs typeface="Baghdad" pitchFamily="2" charset="-78"/>
                        </a:rPr>
                        <a:t>kuat</a:t>
                      </a:r>
                      <a:r>
                        <a:rPr lang="en-US" sz="1600" b="0" i="0" kern="100" dirty="0">
                          <a:effectLst/>
                          <a:latin typeface="+mn-lt"/>
                          <a:cs typeface="Baghdad" pitchFamily="2" charset="-78"/>
                        </a:rPr>
                        <a:t> </a:t>
                      </a:r>
                      <a:r>
                        <a:rPr lang="en-US" sz="1600" b="0" i="0" kern="100" dirty="0" err="1">
                          <a:effectLst/>
                          <a:latin typeface="+mn-lt"/>
                          <a:cs typeface="Baghdad" pitchFamily="2" charset="-78"/>
                        </a:rPr>
                        <a:t>terhadap</a:t>
                      </a:r>
                      <a:r>
                        <a:rPr lang="en-US" sz="1600" b="0" i="0" kern="100" dirty="0">
                          <a:effectLst/>
                          <a:latin typeface="+mn-lt"/>
                          <a:cs typeface="Baghdad" pitchFamily="2" charset="-78"/>
                        </a:rPr>
                        <a:t> </a:t>
                      </a:r>
                      <a:r>
                        <a:rPr lang="en-US" sz="1600" b="0" i="0" kern="100" dirty="0" err="1">
                          <a:effectLst/>
                          <a:latin typeface="+mn-lt"/>
                          <a:cs typeface="Baghdad" pitchFamily="2" charset="-78"/>
                        </a:rPr>
                        <a:t>kelompok</a:t>
                      </a:r>
                      <a:r>
                        <a:rPr lang="en-US" sz="1600" b="0" i="0" kern="100" dirty="0">
                          <a:effectLst/>
                          <a:latin typeface="+mn-lt"/>
                          <a:cs typeface="Baghdad" pitchFamily="2" charset="-78"/>
                        </a:rPr>
                        <a:t> yang </a:t>
                      </a:r>
                      <a:r>
                        <a:rPr lang="en-US" sz="1600" b="0" i="0" kern="100" dirty="0" err="1">
                          <a:effectLst/>
                          <a:latin typeface="+mn-lt"/>
                          <a:cs typeface="Baghdad" pitchFamily="2" charset="-78"/>
                        </a:rPr>
                        <a:t>lemah</a:t>
                      </a:r>
                      <a:r>
                        <a:rPr lang="en-US" sz="1600" b="0" i="0" kern="100" dirty="0">
                          <a:effectLst/>
                          <a:latin typeface="+mn-lt"/>
                          <a:cs typeface="Baghdad" pitchFamily="2" charset="-78"/>
                        </a:rPr>
                        <a:t>.</a:t>
                      </a:r>
                      <a:endParaRPr lang="en-US" sz="1600" b="0" i="0" kern="100" dirty="0">
                        <a:effectLst/>
                        <a:latin typeface="+mn-lt"/>
                        <a:ea typeface="Times New Roman" panose="02020603050405020304" pitchFamily="18" charset="0"/>
                        <a:cs typeface="Baghdad" pitchFamily="2" charset="-78"/>
                      </a:endParaRPr>
                    </a:p>
                  </a:txBody>
                  <a:tcPr marL="68580" marR="68580" marT="0" marB="0"/>
                </a:tc>
                <a:extLst>
                  <a:ext uri="{0D108BD9-81ED-4DB2-BD59-A6C34878D82A}">
                    <a16:rowId xmlns:a16="http://schemas.microsoft.com/office/drawing/2014/main" val="2862328752"/>
                  </a:ext>
                </a:extLst>
              </a:tr>
              <a:tr h="1228812">
                <a:tc>
                  <a:txBody>
                    <a:bodyPr/>
                    <a:lstStyle/>
                    <a:p>
                      <a:r>
                        <a:rPr lang="en-US" sz="1600" b="0" i="0" kern="100">
                          <a:effectLst/>
                          <a:latin typeface="+mn-lt"/>
                          <a:cs typeface="Baghdad" pitchFamily="2" charset="-78"/>
                        </a:rPr>
                        <a:t>Teori Interaksionisme Simbolik</a:t>
                      </a:r>
                      <a:endParaRPr lang="en-US" sz="1600" b="0" i="0" kern="10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a:effectLst/>
                          <a:latin typeface="+mn-lt"/>
                          <a:cs typeface="Baghdad" pitchFamily="2" charset="-78"/>
                        </a:rPr>
                        <a:t>George H. Mead</a:t>
                      </a:r>
                    </a:p>
                    <a:p>
                      <a:r>
                        <a:rPr lang="en-US" sz="1600" b="0" i="0" kern="100">
                          <a:effectLst/>
                          <a:latin typeface="+mn-lt"/>
                          <a:cs typeface="Baghdad" pitchFamily="2" charset="-78"/>
                        </a:rPr>
                        <a:t>Charles H. Cooley</a:t>
                      </a:r>
                    </a:p>
                    <a:p>
                      <a:r>
                        <a:rPr lang="en-US" sz="1600" b="0" i="0" kern="100">
                          <a:effectLst/>
                          <a:latin typeface="+mn-lt"/>
                          <a:cs typeface="Baghdad" pitchFamily="2" charset="-78"/>
                        </a:rPr>
                        <a:t>Erving Goffman</a:t>
                      </a:r>
                      <a:endParaRPr lang="en-US" sz="1600" b="0" i="0" kern="10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a:effectLst/>
                          <a:latin typeface="+mn-lt"/>
                          <a:cs typeface="Baghdad" pitchFamily="2" charset="-78"/>
                        </a:rPr>
                        <a:t>Interaksi negatif antarindividu</a:t>
                      </a:r>
                      <a:endParaRPr lang="en-US" sz="1600" b="0" i="0" kern="100">
                        <a:effectLst/>
                        <a:latin typeface="+mn-lt"/>
                        <a:ea typeface="Times New Roman" panose="02020603050405020304" pitchFamily="18" charset="0"/>
                        <a:cs typeface="Baghdad" pitchFamily="2" charset="-78"/>
                      </a:endParaRPr>
                    </a:p>
                  </a:txBody>
                  <a:tcPr marL="68580" marR="68580" marT="0" marB="0"/>
                </a:tc>
                <a:tc>
                  <a:txBody>
                    <a:bodyPr/>
                    <a:lstStyle/>
                    <a:p>
                      <a:r>
                        <a:rPr lang="en-US" sz="1600" b="0" i="0" kern="100" dirty="0" err="1">
                          <a:effectLst/>
                          <a:latin typeface="+mn-lt"/>
                          <a:cs typeface="Baghdad" pitchFamily="2" charset="-78"/>
                        </a:rPr>
                        <a:t>Masalah-masalah</a:t>
                      </a:r>
                      <a:r>
                        <a:rPr lang="en-US" sz="1600" b="0" i="0" kern="100" dirty="0">
                          <a:effectLst/>
                          <a:latin typeface="+mn-lt"/>
                          <a:cs typeface="Baghdad" pitchFamily="2" charset="-78"/>
                        </a:rPr>
                        <a:t> </a:t>
                      </a:r>
                      <a:r>
                        <a:rPr lang="en-US" sz="1600" b="0" i="0" kern="100" dirty="0" err="1">
                          <a:effectLst/>
                          <a:latin typeface="+mn-lt"/>
                          <a:cs typeface="Baghdad" pitchFamily="2" charset="-78"/>
                        </a:rPr>
                        <a:t>sosial</a:t>
                      </a:r>
                      <a:r>
                        <a:rPr lang="en-US" sz="1600" b="0" i="0" kern="100" dirty="0">
                          <a:effectLst/>
                          <a:latin typeface="+mn-lt"/>
                          <a:cs typeface="Baghdad" pitchFamily="2" charset="-78"/>
                        </a:rPr>
                        <a:t> </a:t>
                      </a:r>
                      <a:r>
                        <a:rPr lang="en-US" sz="1600" b="0" i="0" kern="100" dirty="0" err="1">
                          <a:effectLst/>
                          <a:latin typeface="+mn-lt"/>
                          <a:cs typeface="Baghdad" pitchFamily="2" charset="-78"/>
                        </a:rPr>
                        <a:t>muncul</a:t>
                      </a:r>
                      <a:r>
                        <a:rPr lang="en-US" sz="1600" b="0" i="0" kern="100" dirty="0">
                          <a:effectLst/>
                          <a:latin typeface="+mn-lt"/>
                          <a:cs typeface="Baghdad" pitchFamily="2" charset="-78"/>
                        </a:rPr>
                        <a:t> </a:t>
                      </a:r>
                      <a:r>
                        <a:rPr lang="en-US" sz="1600" b="0" i="0" kern="100" dirty="0" err="1">
                          <a:effectLst/>
                          <a:latin typeface="+mn-lt"/>
                          <a:cs typeface="Baghdad" pitchFamily="2" charset="-78"/>
                        </a:rPr>
                        <a:t>karena</a:t>
                      </a:r>
                      <a:r>
                        <a:rPr lang="en-US" sz="1600" b="0" i="0" kern="100" dirty="0">
                          <a:effectLst/>
                          <a:latin typeface="+mn-lt"/>
                          <a:cs typeface="Baghdad" pitchFamily="2" charset="-78"/>
                        </a:rPr>
                        <a:t> </a:t>
                      </a:r>
                      <a:r>
                        <a:rPr lang="en-US" sz="1600" b="0" i="0" kern="100" dirty="0" err="1">
                          <a:effectLst/>
                          <a:latin typeface="+mn-lt"/>
                          <a:cs typeface="Baghdad" pitchFamily="2" charset="-78"/>
                        </a:rPr>
                        <a:t>pergaulan</a:t>
                      </a:r>
                      <a:r>
                        <a:rPr lang="en-US" sz="1600" b="0" i="0" kern="100" dirty="0">
                          <a:effectLst/>
                          <a:latin typeface="+mn-lt"/>
                          <a:cs typeface="Baghdad" pitchFamily="2" charset="-78"/>
                        </a:rPr>
                        <a:t> </a:t>
                      </a:r>
                      <a:r>
                        <a:rPr lang="en-US" sz="1600" b="0" i="0" kern="100" dirty="0" err="1">
                          <a:effectLst/>
                          <a:latin typeface="+mn-lt"/>
                          <a:cs typeface="Baghdad" pitchFamily="2" charset="-78"/>
                        </a:rPr>
                        <a:t>dengan</a:t>
                      </a:r>
                      <a:r>
                        <a:rPr lang="en-US" sz="1600" b="0" i="0" kern="100" dirty="0">
                          <a:effectLst/>
                          <a:latin typeface="+mn-lt"/>
                          <a:cs typeface="Baghdad" pitchFamily="2" charset="-78"/>
                        </a:rPr>
                        <a:t> </a:t>
                      </a:r>
                      <a:r>
                        <a:rPr lang="en-US" sz="1600" b="0" i="0" kern="100" dirty="0" err="1">
                          <a:effectLst/>
                          <a:latin typeface="+mn-lt"/>
                          <a:cs typeface="Baghdad" pitchFamily="2" charset="-78"/>
                        </a:rPr>
                        <a:t>pelanggar</a:t>
                      </a:r>
                      <a:r>
                        <a:rPr lang="en-US" sz="1600" b="0" i="0" kern="100" dirty="0">
                          <a:effectLst/>
                          <a:latin typeface="+mn-lt"/>
                          <a:cs typeface="Baghdad" pitchFamily="2" charset="-78"/>
                        </a:rPr>
                        <a:t> </a:t>
                      </a:r>
                      <a:r>
                        <a:rPr lang="en-US" sz="1600" b="0" i="0" kern="100" dirty="0" err="1">
                          <a:effectLst/>
                          <a:latin typeface="+mn-lt"/>
                          <a:cs typeface="Baghdad" pitchFamily="2" charset="-78"/>
                        </a:rPr>
                        <a:t>hukum</a:t>
                      </a:r>
                      <a:r>
                        <a:rPr lang="en-US" sz="1600" b="0" i="0" kern="100" dirty="0">
                          <a:effectLst/>
                          <a:latin typeface="+mn-lt"/>
                          <a:cs typeface="Baghdad" pitchFamily="2" charset="-78"/>
                        </a:rPr>
                        <a:t> dan </a:t>
                      </a:r>
                      <a:r>
                        <a:rPr lang="en-US" sz="1600" b="0" i="0" kern="100" dirty="0" err="1">
                          <a:effectLst/>
                          <a:latin typeface="+mn-lt"/>
                          <a:cs typeface="Baghdad" pitchFamily="2" charset="-78"/>
                        </a:rPr>
                        <a:t>pelabelan</a:t>
                      </a:r>
                      <a:r>
                        <a:rPr lang="en-US" sz="1600" b="0" i="0" kern="100" dirty="0">
                          <a:effectLst/>
                          <a:latin typeface="+mn-lt"/>
                          <a:cs typeface="Baghdad" pitchFamily="2" charset="-78"/>
                        </a:rPr>
                        <a:t> </a:t>
                      </a:r>
                      <a:r>
                        <a:rPr lang="en-US" sz="1600" b="0" i="0" kern="100" dirty="0" err="1">
                          <a:effectLst/>
                          <a:latin typeface="+mn-lt"/>
                          <a:cs typeface="Baghdad" pitchFamily="2" charset="-78"/>
                        </a:rPr>
                        <a:t>karakter</a:t>
                      </a:r>
                      <a:r>
                        <a:rPr lang="en-US" sz="1600" b="0" i="0" kern="100" dirty="0">
                          <a:effectLst/>
                          <a:latin typeface="+mn-lt"/>
                          <a:cs typeface="Baghdad" pitchFamily="2" charset="-78"/>
                        </a:rPr>
                        <a:t> yang </a:t>
                      </a:r>
                      <a:r>
                        <a:rPr lang="en-US" sz="1600" b="0" i="0" kern="100" dirty="0" err="1">
                          <a:effectLst/>
                          <a:latin typeface="+mn-lt"/>
                          <a:cs typeface="Baghdad" pitchFamily="2" charset="-78"/>
                        </a:rPr>
                        <a:t>buruk</a:t>
                      </a:r>
                      <a:r>
                        <a:rPr lang="en-US" sz="1600" b="0" i="0" kern="100" dirty="0">
                          <a:effectLst/>
                          <a:latin typeface="+mn-lt"/>
                          <a:cs typeface="Baghdad" pitchFamily="2" charset="-78"/>
                        </a:rPr>
                        <a:t>.</a:t>
                      </a:r>
                      <a:endParaRPr lang="en-US" sz="1600" b="0" i="0" kern="100" dirty="0">
                        <a:effectLst/>
                        <a:latin typeface="+mn-lt"/>
                        <a:ea typeface="Times New Roman" panose="02020603050405020304" pitchFamily="18" charset="0"/>
                        <a:cs typeface="Baghdad" pitchFamily="2" charset="-78"/>
                      </a:endParaRPr>
                    </a:p>
                  </a:txBody>
                  <a:tcPr marL="68580" marR="68580" marT="0" marB="0"/>
                </a:tc>
                <a:extLst>
                  <a:ext uri="{0D108BD9-81ED-4DB2-BD59-A6C34878D82A}">
                    <a16:rowId xmlns:a16="http://schemas.microsoft.com/office/drawing/2014/main" val="238081658"/>
                  </a:ext>
                </a:extLst>
              </a:tr>
            </a:tbl>
          </a:graphicData>
        </a:graphic>
      </p:graphicFrame>
    </p:spTree>
    <p:extLst>
      <p:ext uri="{BB962C8B-B14F-4D97-AF65-F5344CB8AC3E}">
        <p14:creationId xmlns:p14="http://schemas.microsoft.com/office/powerpoint/2010/main" val="1119306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8" name="Rounded Rectangle 17">
            <a:extLst>
              <a:ext uri="{FF2B5EF4-FFF2-40B4-BE49-F238E27FC236}">
                <a16:creationId xmlns:a16="http://schemas.microsoft.com/office/drawing/2014/main" id="{64D5C00D-C7BD-F0BF-1EF5-789892C95ECD}"/>
              </a:ext>
            </a:extLst>
          </p:cNvPr>
          <p:cNvSpPr/>
          <p:nvPr/>
        </p:nvSpPr>
        <p:spPr>
          <a:xfrm>
            <a:off x="450640" y="335133"/>
            <a:ext cx="685800" cy="642937"/>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9" name="TextBox 18">
            <a:extLst>
              <a:ext uri="{FF2B5EF4-FFF2-40B4-BE49-F238E27FC236}">
                <a16:creationId xmlns:a16="http://schemas.microsoft.com/office/drawing/2014/main" id="{DB04E1AF-BCD5-BB65-D69A-CCB2ECB43E82}"/>
              </a:ext>
            </a:extLst>
          </p:cNvPr>
          <p:cNvSpPr txBox="1"/>
          <p:nvPr/>
        </p:nvSpPr>
        <p:spPr>
          <a:xfrm>
            <a:off x="1250738" y="471935"/>
            <a:ext cx="4672013" cy="461665"/>
          </a:xfrm>
          <a:prstGeom prst="rect">
            <a:avLst/>
          </a:prstGeom>
          <a:noFill/>
        </p:spPr>
        <p:txBody>
          <a:bodyPr wrap="square" rtlCol="0">
            <a:spAutoFit/>
          </a:bodyPr>
          <a:lstStyle/>
          <a:p>
            <a:r>
              <a:rPr lang="id-ID" sz="2400" b="1" dirty="0">
                <a:solidFill>
                  <a:srgbClr val="0070C0"/>
                </a:solidFill>
                <a:latin typeface="Eras Demi ITC" panose="020B0602030504020804" pitchFamily="34" charset="77"/>
              </a:rPr>
              <a:t>Teori tentang Masalah Sosial</a:t>
            </a:r>
          </a:p>
        </p:txBody>
      </p:sp>
      <p:sp>
        <p:nvSpPr>
          <p:cNvPr id="20" name="Terminator 19">
            <a:extLst>
              <a:ext uri="{FF2B5EF4-FFF2-40B4-BE49-F238E27FC236}">
                <a16:creationId xmlns:a16="http://schemas.microsoft.com/office/drawing/2014/main" id="{41A4FB9E-CEBE-B1CF-7751-83DC50B43D1A}"/>
              </a:ext>
            </a:extLst>
          </p:cNvPr>
          <p:cNvSpPr/>
          <p:nvPr/>
        </p:nvSpPr>
        <p:spPr>
          <a:xfrm>
            <a:off x="1243012" y="1187738"/>
            <a:ext cx="1370710" cy="554425"/>
          </a:xfrm>
          <a:prstGeom prst="flowChartTerminator">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rminator 20">
            <a:extLst>
              <a:ext uri="{FF2B5EF4-FFF2-40B4-BE49-F238E27FC236}">
                <a16:creationId xmlns:a16="http://schemas.microsoft.com/office/drawing/2014/main" id="{1DB03804-F6F4-EAD9-7DD1-C705014E9BD8}"/>
              </a:ext>
            </a:extLst>
          </p:cNvPr>
          <p:cNvSpPr/>
          <p:nvPr/>
        </p:nvSpPr>
        <p:spPr>
          <a:xfrm>
            <a:off x="2078829" y="1187738"/>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Terminator 21">
            <a:extLst>
              <a:ext uri="{FF2B5EF4-FFF2-40B4-BE49-F238E27FC236}">
                <a16:creationId xmlns:a16="http://schemas.microsoft.com/office/drawing/2014/main" id="{2F01E415-7EC7-CFF4-4B29-F62880A95485}"/>
              </a:ext>
            </a:extLst>
          </p:cNvPr>
          <p:cNvSpPr/>
          <p:nvPr/>
        </p:nvSpPr>
        <p:spPr>
          <a:xfrm>
            <a:off x="2914646" y="1187595"/>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a:extLst>
              <a:ext uri="{FF2B5EF4-FFF2-40B4-BE49-F238E27FC236}">
                <a16:creationId xmlns:a16="http://schemas.microsoft.com/office/drawing/2014/main" id="{075312D8-ADAC-4371-8405-B92C9FD9F975}"/>
              </a:ext>
            </a:extLst>
          </p:cNvPr>
          <p:cNvSpPr/>
          <p:nvPr/>
        </p:nvSpPr>
        <p:spPr>
          <a:xfrm>
            <a:off x="1243011" y="1516571"/>
            <a:ext cx="9457940" cy="4219598"/>
          </a:xfrm>
          <a:prstGeom prst="roundRect">
            <a:avLst>
              <a:gd name="adj" fmla="val 1975"/>
            </a:avLst>
          </a:prstGeom>
          <a:solidFill>
            <a:schemeClr val="accent1">
              <a:lumMod val="40000"/>
              <a:lumOff val="6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24" name="TextBox 23">
            <a:extLst>
              <a:ext uri="{FF2B5EF4-FFF2-40B4-BE49-F238E27FC236}">
                <a16:creationId xmlns:a16="http://schemas.microsoft.com/office/drawing/2014/main" id="{BACB1080-0629-3F34-54BC-056D89B347E5}"/>
              </a:ext>
            </a:extLst>
          </p:cNvPr>
          <p:cNvSpPr txBox="1"/>
          <p:nvPr/>
        </p:nvSpPr>
        <p:spPr>
          <a:xfrm>
            <a:off x="1422400" y="1657461"/>
            <a:ext cx="2862956" cy="338554"/>
          </a:xfrm>
          <a:prstGeom prst="rect">
            <a:avLst/>
          </a:prstGeom>
          <a:noFill/>
        </p:spPr>
        <p:txBody>
          <a:bodyPr wrap="square" rtlCol="0">
            <a:spAutoFit/>
          </a:bodyPr>
          <a:lstStyle/>
          <a:p>
            <a:pPr marL="342900" indent="-342900">
              <a:buFont typeface="+mj-lt"/>
              <a:buAutoNum type="alphaLcPeriod"/>
            </a:pPr>
            <a:r>
              <a:rPr lang="id-ID" sz="1600" b="1" dirty="0">
                <a:latin typeface="Quire Sans" panose="020B0502040400020003" pitchFamily="34" charset="0"/>
                <a:cs typeface="Quire Sans" panose="020B0502040400020003" pitchFamily="34" charset="0"/>
              </a:rPr>
              <a:t>Teori Fungsionalisme</a:t>
            </a:r>
          </a:p>
        </p:txBody>
      </p:sp>
      <p:sp>
        <p:nvSpPr>
          <p:cNvPr id="25" name="TextBox 24">
            <a:extLst>
              <a:ext uri="{FF2B5EF4-FFF2-40B4-BE49-F238E27FC236}">
                <a16:creationId xmlns:a16="http://schemas.microsoft.com/office/drawing/2014/main" id="{B50E5B32-6C90-0CBD-1745-C2BCCAC8546C}"/>
              </a:ext>
            </a:extLst>
          </p:cNvPr>
          <p:cNvSpPr txBox="1"/>
          <p:nvPr/>
        </p:nvSpPr>
        <p:spPr>
          <a:xfrm>
            <a:off x="1491049" y="2125488"/>
            <a:ext cx="8667482" cy="830997"/>
          </a:xfrm>
          <a:prstGeom prst="rect">
            <a:avLst/>
          </a:prstGeom>
          <a:noFill/>
        </p:spPr>
        <p:txBody>
          <a:bodyPr wrap="square" rtlCol="0">
            <a:spAutoFit/>
          </a:bodyPr>
          <a:lstStyle/>
          <a:p>
            <a:pPr algn="just"/>
            <a:r>
              <a:rPr lang="id-ID" sz="1600" dirty="0">
                <a:latin typeface="Quire Sans Light" panose="020B0302040400020003" pitchFamily="34" charset="0"/>
              </a:rPr>
              <a:t>Menurut teori fungsionalisme, semua bagian masyarakat, seperti keluarga, ekonomi, dan sekolah, memiliki fungsinya masing-masing. Jika salah satu bagian dari masyarakat ini tidak menjalankan fungsinya dengan baik, maka terjadilah </a:t>
            </a:r>
            <a:r>
              <a:rPr lang="id-ID" sz="1600" dirty="0" err="1">
                <a:latin typeface="Quire Sans Light" panose="020B0302040400020003" pitchFamily="34" charset="0"/>
              </a:rPr>
              <a:t>ketidakteraturan</a:t>
            </a:r>
            <a:r>
              <a:rPr lang="id-ID" sz="1600" dirty="0">
                <a:latin typeface="Quire Sans Light" panose="020B0302040400020003" pitchFamily="34" charset="0"/>
              </a:rPr>
              <a:t> sosial dalam bentuk masalah sosial.</a:t>
            </a:r>
          </a:p>
        </p:txBody>
      </p:sp>
      <p:sp>
        <p:nvSpPr>
          <p:cNvPr id="26" name="TextBox 25">
            <a:extLst>
              <a:ext uri="{FF2B5EF4-FFF2-40B4-BE49-F238E27FC236}">
                <a16:creationId xmlns:a16="http://schemas.microsoft.com/office/drawing/2014/main" id="{06C79FFC-80EB-DD95-506E-B8B46ED2E133}"/>
              </a:ext>
            </a:extLst>
          </p:cNvPr>
          <p:cNvSpPr txBox="1"/>
          <p:nvPr/>
        </p:nvSpPr>
        <p:spPr>
          <a:xfrm>
            <a:off x="1491049" y="3057001"/>
            <a:ext cx="8667482" cy="1077218"/>
          </a:xfrm>
          <a:prstGeom prst="rect">
            <a:avLst/>
          </a:prstGeom>
          <a:noFill/>
        </p:spPr>
        <p:txBody>
          <a:bodyPr wrap="square" rtlCol="0">
            <a:spAutoFit/>
          </a:bodyPr>
          <a:lstStyle/>
          <a:p>
            <a:pPr algn="just"/>
            <a:r>
              <a:rPr lang="id-ID" sz="1600" dirty="0">
                <a:latin typeface="Quire Sans Light" panose="020B0302040400020003" pitchFamily="34" charset="0"/>
              </a:rPr>
              <a:t>Berdasarkan teori fungsionalisme, ada dua pandangan tentang masalah sosial. Menurut patologi sosial, masalah sosial diibaratkan sebagai suatu penyakit dalam tubuh manusia yang disebabkan oleh salah satu </a:t>
            </a:r>
            <a:r>
              <a:rPr lang="id-ID" sz="1600" dirty="0" err="1">
                <a:latin typeface="Quire Sans Light" panose="020B0302040400020003" pitchFamily="34" charset="0"/>
              </a:rPr>
              <a:t>sitema</a:t>
            </a:r>
            <a:r>
              <a:rPr lang="id-ID" sz="1600" dirty="0">
                <a:latin typeface="Quire Sans Light" panose="020B0302040400020003" pitchFamily="34" charset="0"/>
              </a:rPr>
              <a:t>, organ, atau sel tubuh tidak bekerja dengan baik. Penyakit sosial tumbuh dalam masyarakat karena peran institusi seperti keluarga, ekonomi, dan politik tidak memadai lagi.</a:t>
            </a:r>
          </a:p>
        </p:txBody>
      </p:sp>
      <p:sp>
        <p:nvSpPr>
          <p:cNvPr id="27" name="TextBox 26">
            <a:extLst>
              <a:ext uri="{FF2B5EF4-FFF2-40B4-BE49-F238E27FC236}">
                <a16:creationId xmlns:a16="http://schemas.microsoft.com/office/drawing/2014/main" id="{4DCEB526-9940-5014-7AE3-7D82E430BFFB}"/>
              </a:ext>
            </a:extLst>
          </p:cNvPr>
          <p:cNvSpPr txBox="1"/>
          <p:nvPr/>
        </p:nvSpPr>
        <p:spPr>
          <a:xfrm>
            <a:off x="1491049" y="4234735"/>
            <a:ext cx="8667482" cy="830997"/>
          </a:xfrm>
          <a:prstGeom prst="rect">
            <a:avLst/>
          </a:prstGeom>
          <a:noFill/>
        </p:spPr>
        <p:txBody>
          <a:bodyPr wrap="square" rtlCol="0">
            <a:spAutoFit/>
          </a:bodyPr>
          <a:lstStyle/>
          <a:p>
            <a:pPr algn="just"/>
            <a:r>
              <a:rPr lang="id-ID" sz="1600" dirty="0">
                <a:latin typeface="Quire Sans Light" panose="020B0302040400020003" pitchFamily="34" charset="0"/>
              </a:rPr>
              <a:t>Sementara itu, menurut pandangan disorganisasi sosial, masalah sosial bersumber dari proses perubahan sosial yang cepat. Masalah sosial seperti pencurian, kekerasan, dan penyalahgunaan obat-obatan serta kegiatan negatif lainnya merajalela ketika norma melemah dalam masyarakat.</a:t>
            </a:r>
          </a:p>
        </p:txBody>
      </p:sp>
      <p:pic>
        <p:nvPicPr>
          <p:cNvPr id="29" name="Picture 28" descr="A picture containing graphics, circle, colorfulness, graphic design&#10;&#10;Description automatically generated">
            <a:extLst>
              <a:ext uri="{FF2B5EF4-FFF2-40B4-BE49-F238E27FC236}">
                <a16:creationId xmlns:a16="http://schemas.microsoft.com/office/drawing/2014/main" id="{2F2C63F4-55F3-F0A6-06C0-F99125402AEE}"/>
              </a:ext>
            </a:extLst>
          </p:cNvPr>
          <p:cNvPicPr>
            <a:picLocks noChangeAspect="1"/>
          </p:cNvPicPr>
          <p:nvPr/>
        </p:nvPicPr>
        <p:blipFill>
          <a:blip r:embed="rId5" cstate="screen">
            <a:alphaModFix amt="85000"/>
            <a:extLst>
              <a:ext uri="{28A0092B-C50C-407E-A947-70E740481C1C}">
                <a14:useLocalDpi xmlns:a14="http://schemas.microsoft.com/office/drawing/2010/main"/>
              </a:ext>
            </a:extLst>
          </a:blip>
          <a:stretch>
            <a:fillRect/>
          </a:stretch>
        </p:blipFill>
        <p:spPr>
          <a:xfrm>
            <a:off x="9764908" y="614267"/>
            <a:ext cx="1681568" cy="1681568"/>
          </a:xfrm>
          <a:prstGeom prst="rect">
            <a:avLst/>
          </a:prstGeom>
        </p:spPr>
      </p:pic>
    </p:spTree>
    <p:extLst>
      <p:ext uri="{BB962C8B-B14F-4D97-AF65-F5344CB8AC3E}">
        <p14:creationId xmlns:p14="http://schemas.microsoft.com/office/powerpoint/2010/main" val="723543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8" name="Rounded Rectangle 17">
            <a:extLst>
              <a:ext uri="{FF2B5EF4-FFF2-40B4-BE49-F238E27FC236}">
                <a16:creationId xmlns:a16="http://schemas.microsoft.com/office/drawing/2014/main" id="{64D5C00D-C7BD-F0BF-1EF5-789892C95ECD}"/>
              </a:ext>
            </a:extLst>
          </p:cNvPr>
          <p:cNvSpPr/>
          <p:nvPr/>
        </p:nvSpPr>
        <p:spPr>
          <a:xfrm>
            <a:off x="450640" y="335133"/>
            <a:ext cx="685800" cy="642937"/>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9" name="TextBox 18">
            <a:extLst>
              <a:ext uri="{FF2B5EF4-FFF2-40B4-BE49-F238E27FC236}">
                <a16:creationId xmlns:a16="http://schemas.microsoft.com/office/drawing/2014/main" id="{DB04E1AF-BCD5-BB65-D69A-CCB2ECB43E82}"/>
              </a:ext>
            </a:extLst>
          </p:cNvPr>
          <p:cNvSpPr txBox="1"/>
          <p:nvPr/>
        </p:nvSpPr>
        <p:spPr>
          <a:xfrm>
            <a:off x="1250738" y="471935"/>
            <a:ext cx="4672013" cy="461665"/>
          </a:xfrm>
          <a:prstGeom prst="rect">
            <a:avLst/>
          </a:prstGeom>
          <a:noFill/>
        </p:spPr>
        <p:txBody>
          <a:bodyPr wrap="square" rtlCol="0">
            <a:spAutoFit/>
          </a:bodyPr>
          <a:lstStyle/>
          <a:p>
            <a:r>
              <a:rPr lang="id-ID" sz="2400" b="1" dirty="0">
                <a:solidFill>
                  <a:srgbClr val="0070C0"/>
                </a:solidFill>
                <a:latin typeface="Eras Demi ITC" panose="020B0602030504020804" pitchFamily="34" charset="77"/>
              </a:rPr>
              <a:t>Teori tentang Masalah Sosial</a:t>
            </a:r>
          </a:p>
        </p:txBody>
      </p:sp>
      <p:sp>
        <p:nvSpPr>
          <p:cNvPr id="20" name="Terminator 19">
            <a:extLst>
              <a:ext uri="{FF2B5EF4-FFF2-40B4-BE49-F238E27FC236}">
                <a16:creationId xmlns:a16="http://schemas.microsoft.com/office/drawing/2014/main" id="{41A4FB9E-CEBE-B1CF-7751-83DC50B43D1A}"/>
              </a:ext>
            </a:extLst>
          </p:cNvPr>
          <p:cNvSpPr/>
          <p:nvPr/>
        </p:nvSpPr>
        <p:spPr>
          <a:xfrm>
            <a:off x="1243012" y="1187738"/>
            <a:ext cx="1370710" cy="554425"/>
          </a:xfrm>
          <a:prstGeom prst="flowChartTerminator">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rminator 20">
            <a:extLst>
              <a:ext uri="{FF2B5EF4-FFF2-40B4-BE49-F238E27FC236}">
                <a16:creationId xmlns:a16="http://schemas.microsoft.com/office/drawing/2014/main" id="{1DB03804-F6F4-EAD9-7DD1-C705014E9BD8}"/>
              </a:ext>
            </a:extLst>
          </p:cNvPr>
          <p:cNvSpPr/>
          <p:nvPr/>
        </p:nvSpPr>
        <p:spPr>
          <a:xfrm>
            <a:off x="2078829" y="1187738"/>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Terminator 21">
            <a:extLst>
              <a:ext uri="{FF2B5EF4-FFF2-40B4-BE49-F238E27FC236}">
                <a16:creationId xmlns:a16="http://schemas.microsoft.com/office/drawing/2014/main" id="{2F01E415-7EC7-CFF4-4B29-F62880A95485}"/>
              </a:ext>
            </a:extLst>
          </p:cNvPr>
          <p:cNvSpPr/>
          <p:nvPr/>
        </p:nvSpPr>
        <p:spPr>
          <a:xfrm>
            <a:off x="2914646" y="1187595"/>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a:extLst>
              <a:ext uri="{FF2B5EF4-FFF2-40B4-BE49-F238E27FC236}">
                <a16:creationId xmlns:a16="http://schemas.microsoft.com/office/drawing/2014/main" id="{075312D8-ADAC-4371-8405-B92C9FD9F975}"/>
              </a:ext>
            </a:extLst>
          </p:cNvPr>
          <p:cNvSpPr/>
          <p:nvPr/>
        </p:nvSpPr>
        <p:spPr>
          <a:xfrm>
            <a:off x="1243011" y="1516571"/>
            <a:ext cx="9457940" cy="4219598"/>
          </a:xfrm>
          <a:prstGeom prst="roundRect">
            <a:avLst>
              <a:gd name="adj" fmla="val 1975"/>
            </a:avLst>
          </a:prstGeom>
          <a:solidFill>
            <a:schemeClr val="accent1">
              <a:lumMod val="40000"/>
              <a:lumOff val="6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24" name="TextBox 23">
            <a:extLst>
              <a:ext uri="{FF2B5EF4-FFF2-40B4-BE49-F238E27FC236}">
                <a16:creationId xmlns:a16="http://schemas.microsoft.com/office/drawing/2014/main" id="{BACB1080-0629-3F34-54BC-056D89B347E5}"/>
              </a:ext>
            </a:extLst>
          </p:cNvPr>
          <p:cNvSpPr txBox="1"/>
          <p:nvPr/>
        </p:nvSpPr>
        <p:spPr>
          <a:xfrm>
            <a:off x="1422400" y="1657461"/>
            <a:ext cx="2862956" cy="338554"/>
          </a:xfrm>
          <a:prstGeom prst="rect">
            <a:avLst/>
          </a:prstGeom>
          <a:noFill/>
        </p:spPr>
        <p:txBody>
          <a:bodyPr wrap="square" rtlCol="0">
            <a:spAutoFit/>
          </a:bodyPr>
          <a:lstStyle/>
          <a:p>
            <a:pPr marL="342900" indent="-342900">
              <a:buFont typeface="+mj-lt"/>
              <a:buAutoNum type="alphaLcPeriod" startAt="2"/>
            </a:pPr>
            <a:r>
              <a:rPr lang="id-ID" sz="1600" b="1" dirty="0">
                <a:latin typeface="Quire Sans" panose="020B0502040400020003" pitchFamily="34" charset="0"/>
                <a:cs typeface="Quire Sans" panose="020B0502040400020003" pitchFamily="34" charset="0"/>
              </a:rPr>
              <a:t>Teori Konflik</a:t>
            </a:r>
          </a:p>
        </p:txBody>
      </p:sp>
      <p:sp>
        <p:nvSpPr>
          <p:cNvPr id="25" name="TextBox 24">
            <a:extLst>
              <a:ext uri="{FF2B5EF4-FFF2-40B4-BE49-F238E27FC236}">
                <a16:creationId xmlns:a16="http://schemas.microsoft.com/office/drawing/2014/main" id="{B50E5B32-6C90-0CBD-1745-C2BCCAC8546C}"/>
              </a:ext>
            </a:extLst>
          </p:cNvPr>
          <p:cNvSpPr txBox="1"/>
          <p:nvPr/>
        </p:nvSpPr>
        <p:spPr>
          <a:xfrm>
            <a:off x="1491049" y="2125488"/>
            <a:ext cx="8667482" cy="830997"/>
          </a:xfrm>
          <a:prstGeom prst="rect">
            <a:avLst/>
          </a:prstGeom>
          <a:noFill/>
        </p:spPr>
        <p:txBody>
          <a:bodyPr wrap="square" rtlCol="0">
            <a:spAutoFit/>
          </a:bodyPr>
          <a:lstStyle/>
          <a:p>
            <a:pPr algn="just"/>
            <a:r>
              <a:rPr lang="id-ID" sz="1600" dirty="0">
                <a:latin typeface="Quire Sans Light" panose="020B0302040400020003" pitchFamily="34" charset="0"/>
              </a:rPr>
              <a:t>Menurut teori konflik, masalah sosial timbul dari berbagai macam konflik sosial, seperti konflik sosial, konflik ras, dan konflik gender. Ketimpangan antara yang kuat dan lemah merupakan sumber dari munculnya konflik. </a:t>
            </a:r>
          </a:p>
        </p:txBody>
      </p:sp>
      <p:pic>
        <p:nvPicPr>
          <p:cNvPr id="29" name="Picture 28" descr="A picture containing graphics, circle, colorfulness, graphic design&#10;&#10;Description automatically generated">
            <a:extLst>
              <a:ext uri="{FF2B5EF4-FFF2-40B4-BE49-F238E27FC236}">
                <a16:creationId xmlns:a16="http://schemas.microsoft.com/office/drawing/2014/main" id="{2F2C63F4-55F3-F0A6-06C0-F99125402AEE}"/>
              </a:ext>
            </a:extLst>
          </p:cNvPr>
          <p:cNvPicPr>
            <a:picLocks noChangeAspect="1"/>
          </p:cNvPicPr>
          <p:nvPr/>
        </p:nvPicPr>
        <p:blipFill>
          <a:blip r:embed="rId5" cstate="screen">
            <a:alphaModFix amt="85000"/>
            <a:extLst>
              <a:ext uri="{28A0092B-C50C-407E-A947-70E740481C1C}">
                <a14:useLocalDpi xmlns:a14="http://schemas.microsoft.com/office/drawing/2010/main"/>
              </a:ext>
            </a:extLst>
          </a:blip>
          <a:stretch>
            <a:fillRect/>
          </a:stretch>
        </p:blipFill>
        <p:spPr>
          <a:xfrm>
            <a:off x="9764908" y="614267"/>
            <a:ext cx="1681568" cy="1681568"/>
          </a:xfrm>
          <a:prstGeom prst="rect">
            <a:avLst/>
          </a:prstGeom>
        </p:spPr>
      </p:pic>
      <p:sp>
        <p:nvSpPr>
          <p:cNvPr id="9" name="TextBox 8">
            <a:extLst>
              <a:ext uri="{FF2B5EF4-FFF2-40B4-BE49-F238E27FC236}">
                <a16:creationId xmlns:a16="http://schemas.microsoft.com/office/drawing/2014/main" id="{3EA0789D-6447-2618-84C9-2D0BBF2A72B5}"/>
              </a:ext>
            </a:extLst>
          </p:cNvPr>
          <p:cNvSpPr txBox="1"/>
          <p:nvPr/>
        </p:nvSpPr>
        <p:spPr>
          <a:xfrm>
            <a:off x="1491049" y="2957150"/>
            <a:ext cx="8667482" cy="2308324"/>
          </a:xfrm>
          <a:prstGeom prst="rect">
            <a:avLst/>
          </a:prstGeom>
          <a:noFill/>
        </p:spPr>
        <p:txBody>
          <a:bodyPr wrap="square" rtlCol="0">
            <a:spAutoFit/>
          </a:bodyPr>
          <a:lstStyle/>
          <a:p>
            <a:pPr algn="just"/>
            <a:r>
              <a:rPr lang="id-ID" sz="1600" dirty="0">
                <a:latin typeface="Quire Sans Light" panose="020B0302040400020003" pitchFamily="34" charset="0"/>
              </a:rPr>
              <a:t>Dalam perspektif teori konflik, ada dua pandangan tentang masalah sosial.</a:t>
            </a:r>
          </a:p>
          <a:p>
            <a:pPr marL="342900" indent="-342900" algn="just">
              <a:buFont typeface="+mj-lt"/>
              <a:buAutoNum type="arabicParenR"/>
            </a:pPr>
            <a:r>
              <a:rPr lang="id-ID" sz="1600" b="1" dirty="0">
                <a:latin typeface="Quire Sans Light" panose="020B0302040400020003" pitchFamily="34" charset="0"/>
              </a:rPr>
              <a:t>Teori Marxisme </a:t>
            </a:r>
            <a:r>
              <a:rPr lang="id-ID" sz="1600" dirty="0">
                <a:latin typeface="Quire Sans Light" panose="020B0302040400020003" pitchFamily="34" charset="0"/>
              </a:rPr>
              <a:t>melihat </a:t>
            </a:r>
            <a:r>
              <a:rPr lang="id-ID" sz="1600" dirty="0" err="1">
                <a:latin typeface="Quire Sans Light" panose="020B0302040400020003" pitchFamily="34" charset="0"/>
              </a:rPr>
              <a:t>ketidaksetaraan</a:t>
            </a:r>
            <a:r>
              <a:rPr lang="id-ID" sz="1600" dirty="0">
                <a:latin typeface="Quire Sans Light" panose="020B0302040400020003" pitchFamily="34" charset="0"/>
              </a:rPr>
              <a:t> ekonomi dapat menjadi penyebab konflik sosial. Dalam sistem ini, dikenal pembagian kelas, yaitu kelas borjuis dan kelas proletar. Dengan teori konflik yang fokus pada alienasi, </a:t>
            </a:r>
            <a:r>
              <a:rPr lang="id-ID" sz="1600" dirty="0" err="1">
                <a:latin typeface="Quire Sans Light" panose="020B0302040400020003" pitchFamily="34" charset="0"/>
              </a:rPr>
              <a:t>ketidakberdayaan</a:t>
            </a:r>
            <a:r>
              <a:rPr lang="id-ID" sz="1600" dirty="0">
                <a:latin typeface="Quire Sans Light" panose="020B0302040400020003" pitchFamily="34" charset="0"/>
              </a:rPr>
              <a:t>, dan </a:t>
            </a:r>
            <a:r>
              <a:rPr lang="id-ID" sz="1600" dirty="0" err="1">
                <a:latin typeface="Quire Sans Light" panose="020B0302040400020003" pitchFamily="34" charset="0"/>
              </a:rPr>
              <a:t>ketidakbermaknaan</a:t>
            </a:r>
            <a:r>
              <a:rPr lang="id-ID" sz="1600" dirty="0">
                <a:latin typeface="Quire Sans Light" panose="020B0302040400020003" pitchFamily="34" charset="0"/>
              </a:rPr>
              <a:t> hidup manusia, teori Marxisme berpendapat bahwa masalah sosial dapat diatasi dengan masyarakat tanpa kelas karena dalam masyarakat seperti ini, </a:t>
            </a:r>
            <a:r>
              <a:rPr lang="id-ID" sz="1600" dirty="0" err="1">
                <a:latin typeface="Quire Sans Light" panose="020B0302040400020003" pitchFamily="34" charset="0"/>
              </a:rPr>
              <a:t>ketidaksetaraan</a:t>
            </a:r>
            <a:r>
              <a:rPr lang="id-ID" sz="1600" dirty="0">
                <a:latin typeface="Quire Sans Light" panose="020B0302040400020003" pitchFamily="34" charset="0"/>
              </a:rPr>
              <a:t> dapat </a:t>
            </a:r>
            <a:r>
              <a:rPr lang="id-ID" sz="1600" dirty="0" err="1">
                <a:latin typeface="Quire Sans Light" panose="020B0302040400020003" pitchFamily="34" charset="0"/>
              </a:rPr>
              <a:t>diatas</a:t>
            </a:r>
            <a:r>
              <a:rPr lang="id-ID" sz="1600" dirty="0">
                <a:latin typeface="Quire Sans Light" panose="020B0302040400020003" pitchFamily="34" charset="0"/>
              </a:rPr>
              <a:t>.</a:t>
            </a:r>
          </a:p>
          <a:p>
            <a:pPr marL="342900" indent="-342900" algn="just">
              <a:buFont typeface="+mj-lt"/>
              <a:buAutoNum type="arabicParenR"/>
            </a:pPr>
            <a:r>
              <a:rPr lang="id-ID" sz="1600" b="1" dirty="0">
                <a:latin typeface="Quire Sans Light" panose="020B0302040400020003" pitchFamily="34" charset="0"/>
              </a:rPr>
              <a:t>Teori Non-Marxisme </a:t>
            </a:r>
            <a:r>
              <a:rPr lang="id-ID" sz="1600" dirty="0">
                <a:latin typeface="Quire Sans Light" panose="020B0302040400020003" pitchFamily="34" charset="0"/>
              </a:rPr>
              <a:t>menaruh perhatian pada konflik yang timbul karena kelompok-kelompok mempunyai kepentingan dan nilai yang berbeda. Masalah sosial dapat diatasi jika tiap kelompok dapat memahami pandangannya masing-masing.</a:t>
            </a:r>
            <a:endParaRPr lang="id-ID" sz="1600" b="1" dirty="0">
              <a:latin typeface="Quire Sans Light" panose="020B0302040400020003" pitchFamily="34" charset="0"/>
            </a:endParaRPr>
          </a:p>
        </p:txBody>
      </p:sp>
    </p:spTree>
    <p:extLst>
      <p:ext uri="{BB962C8B-B14F-4D97-AF65-F5344CB8AC3E}">
        <p14:creationId xmlns:p14="http://schemas.microsoft.com/office/powerpoint/2010/main" val="1862292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1FF7D5-BF85-71FA-9F3E-D2F2C24E8997}"/>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41C2BFB0-0235-38CF-0F2D-3621C57FBC11}"/>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34531BF3-0BE7-3BAD-A4AD-75004132BE69}"/>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6CEBE9DC-4C1C-F467-02B5-3C097BB95365}"/>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6AD31961-4C70-ECC0-D6DB-0DC890CA8677}"/>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D5BEEF18-CEE4-C343-D413-3971253FE4D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108272B1-D0B7-971B-F589-B93A0EBF4D6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8" name="Rounded Rectangle 17">
            <a:extLst>
              <a:ext uri="{FF2B5EF4-FFF2-40B4-BE49-F238E27FC236}">
                <a16:creationId xmlns:a16="http://schemas.microsoft.com/office/drawing/2014/main" id="{64D5C00D-C7BD-F0BF-1EF5-789892C95ECD}"/>
              </a:ext>
            </a:extLst>
          </p:cNvPr>
          <p:cNvSpPr/>
          <p:nvPr/>
        </p:nvSpPr>
        <p:spPr>
          <a:xfrm>
            <a:off x="450640" y="335133"/>
            <a:ext cx="685800" cy="642937"/>
          </a:xfrm>
          <a:prstGeom prst="roundRect">
            <a:avLst/>
          </a:prstGeom>
          <a:solidFill>
            <a:srgbClr val="0096FF">
              <a:alpha val="56078"/>
            </a:srgb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9" name="TextBox 18">
            <a:extLst>
              <a:ext uri="{FF2B5EF4-FFF2-40B4-BE49-F238E27FC236}">
                <a16:creationId xmlns:a16="http://schemas.microsoft.com/office/drawing/2014/main" id="{DB04E1AF-BCD5-BB65-D69A-CCB2ECB43E82}"/>
              </a:ext>
            </a:extLst>
          </p:cNvPr>
          <p:cNvSpPr txBox="1"/>
          <p:nvPr/>
        </p:nvSpPr>
        <p:spPr>
          <a:xfrm>
            <a:off x="1250738" y="471935"/>
            <a:ext cx="4672013" cy="461665"/>
          </a:xfrm>
          <a:prstGeom prst="rect">
            <a:avLst/>
          </a:prstGeom>
          <a:noFill/>
        </p:spPr>
        <p:txBody>
          <a:bodyPr wrap="square" rtlCol="0">
            <a:spAutoFit/>
          </a:bodyPr>
          <a:lstStyle/>
          <a:p>
            <a:r>
              <a:rPr lang="id-ID" sz="2400" b="1" dirty="0">
                <a:solidFill>
                  <a:srgbClr val="0070C0"/>
                </a:solidFill>
                <a:latin typeface="Eras Demi ITC" panose="020B0602030504020804" pitchFamily="34" charset="77"/>
              </a:rPr>
              <a:t>Teori tentang Masalah Sosial</a:t>
            </a:r>
          </a:p>
        </p:txBody>
      </p:sp>
      <p:sp>
        <p:nvSpPr>
          <p:cNvPr id="20" name="Terminator 19">
            <a:extLst>
              <a:ext uri="{FF2B5EF4-FFF2-40B4-BE49-F238E27FC236}">
                <a16:creationId xmlns:a16="http://schemas.microsoft.com/office/drawing/2014/main" id="{41A4FB9E-CEBE-B1CF-7751-83DC50B43D1A}"/>
              </a:ext>
            </a:extLst>
          </p:cNvPr>
          <p:cNvSpPr/>
          <p:nvPr/>
        </p:nvSpPr>
        <p:spPr>
          <a:xfrm>
            <a:off x="1243012" y="1187738"/>
            <a:ext cx="1370710" cy="554425"/>
          </a:xfrm>
          <a:prstGeom prst="flowChartTerminator">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rminator 20">
            <a:extLst>
              <a:ext uri="{FF2B5EF4-FFF2-40B4-BE49-F238E27FC236}">
                <a16:creationId xmlns:a16="http://schemas.microsoft.com/office/drawing/2014/main" id="{1DB03804-F6F4-EAD9-7DD1-C705014E9BD8}"/>
              </a:ext>
            </a:extLst>
          </p:cNvPr>
          <p:cNvSpPr/>
          <p:nvPr/>
        </p:nvSpPr>
        <p:spPr>
          <a:xfrm>
            <a:off x="2078829" y="1187738"/>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Terminator 21">
            <a:extLst>
              <a:ext uri="{FF2B5EF4-FFF2-40B4-BE49-F238E27FC236}">
                <a16:creationId xmlns:a16="http://schemas.microsoft.com/office/drawing/2014/main" id="{2F01E415-7EC7-CFF4-4B29-F62880A95485}"/>
              </a:ext>
            </a:extLst>
          </p:cNvPr>
          <p:cNvSpPr/>
          <p:nvPr/>
        </p:nvSpPr>
        <p:spPr>
          <a:xfrm>
            <a:off x="2914646" y="1187595"/>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a:extLst>
              <a:ext uri="{FF2B5EF4-FFF2-40B4-BE49-F238E27FC236}">
                <a16:creationId xmlns:a16="http://schemas.microsoft.com/office/drawing/2014/main" id="{075312D8-ADAC-4371-8405-B92C9FD9F975}"/>
              </a:ext>
            </a:extLst>
          </p:cNvPr>
          <p:cNvSpPr/>
          <p:nvPr/>
        </p:nvSpPr>
        <p:spPr>
          <a:xfrm>
            <a:off x="1243011" y="1516571"/>
            <a:ext cx="9457940" cy="4219598"/>
          </a:xfrm>
          <a:prstGeom prst="roundRect">
            <a:avLst>
              <a:gd name="adj" fmla="val 1975"/>
            </a:avLst>
          </a:prstGeom>
          <a:solidFill>
            <a:schemeClr val="accent1">
              <a:lumMod val="40000"/>
              <a:lumOff val="6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sz="1600" dirty="0">
              <a:latin typeface="Quire Sans" panose="020B0502040400020003" pitchFamily="34" charset="0"/>
              <a:cs typeface="Quire Sans" panose="020B0502040400020003" pitchFamily="34" charset="0"/>
            </a:endParaRPr>
          </a:p>
        </p:txBody>
      </p:sp>
      <p:sp>
        <p:nvSpPr>
          <p:cNvPr id="24" name="TextBox 23">
            <a:extLst>
              <a:ext uri="{FF2B5EF4-FFF2-40B4-BE49-F238E27FC236}">
                <a16:creationId xmlns:a16="http://schemas.microsoft.com/office/drawing/2014/main" id="{BACB1080-0629-3F34-54BC-056D89B347E5}"/>
              </a:ext>
            </a:extLst>
          </p:cNvPr>
          <p:cNvSpPr txBox="1"/>
          <p:nvPr/>
        </p:nvSpPr>
        <p:spPr>
          <a:xfrm>
            <a:off x="1422399" y="1657461"/>
            <a:ext cx="4076879" cy="338554"/>
          </a:xfrm>
          <a:prstGeom prst="rect">
            <a:avLst/>
          </a:prstGeom>
          <a:noFill/>
        </p:spPr>
        <p:txBody>
          <a:bodyPr wrap="square" rtlCol="0">
            <a:spAutoFit/>
          </a:bodyPr>
          <a:lstStyle/>
          <a:p>
            <a:pPr marL="342900" indent="-342900">
              <a:buFont typeface="+mj-lt"/>
              <a:buAutoNum type="alphaLcPeriod" startAt="3"/>
            </a:pPr>
            <a:r>
              <a:rPr lang="id-ID" sz="1600" b="1" dirty="0">
                <a:latin typeface="Quire Sans" panose="020B0502040400020003" pitchFamily="34" charset="0"/>
                <a:cs typeface="Quire Sans" panose="020B0502040400020003" pitchFamily="34" charset="0"/>
              </a:rPr>
              <a:t>Teori </a:t>
            </a:r>
            <a:r>
              <a:rPr lang="id-ID" sz="1600" b="1" dirty="0" err="1">
                <a:latin typeface="Quire Sans" panose="020B0502040400020003" pitchFamily="34" charset="0"/>
                <a:cs typeface="Quire Sans" panose="020B0502040400020003" pitchFamily="34" charset="0"/>
              </a:rPr>
              <a:t>Interaksionisme</a:t>
            </a:r>
            <a:r>
              <a:rPr lang="id-ID" sz="1600" b="1" dirty="0">
                <a:latin typeface="Quire Sans" panose="020B0502040400020003" pitchFamily="34" charset="0"/>
                <a:cs typeface="Quire Sans" panose="020B0502040400020003" pitchFamily="34" charset="0"/>
              </a:rPr>
              <a:t> Simbolik</a:t>
            </a:r>
          </a:p>
        </p:txBody>
      </p:sp>
      <p:sp>
        <p:nvSpPr>
          <p:cNvPr id="25" name="TextBox 24">
            <a:extLst>
              <a:ext uri="{FF2B5EF4-FFF2-40B4-BE49-F238E27FC236}">
                <a16:creationId xmlns:a16="http://schemas.microsoft.com/office/drawing/2014/main" id="{B50E5B32-6C90-0CBD-1745-C2BCCAC8546C}"/>
              </a:ext>
            </a:extLst>
          </p:cNvPr>
          <p:cNvSpPr txBox="1"/>
          <p:nvPr/>
        </p:nvSpPr>
        <p:spPr>
          <a:xfrm>
            <a:off x="1491049" y="2125488"/>
            <a:ext cx="8667482" cy="1077218"/>
          </a:xfrm>
          <a:prstGeom prst="rect">
            <a:avLst/>
          </a:prstGeom>
          <a:noFill/>
        </p:spPr>
        <p:txBody>
          <a:bodyPr wrap="square" rtlCol="0">
            <a:spAutoFit/>
          </a:bodyPr>
          <a:lstStyle/>
          <a:p>
            <a:pPr algn="just"/>
            <a:r>
              <a:rPr lang="id-ID" sz="1600" dirty="0">
                <a:latin typeface="Quire Sans Light" panose="020B0302040400020003" pitchFamily="34" charset="0"/>
              </a:rPr>
              <a:t>Teori </a:t>
            </a:r>
            <a:r>
              <a:rPr lang="id-ID" sz="1600" dirty="0" err="1">
                <a:latin typeface="Quire Sans Light" panose="020B0302040400020003" pitchFamily="34" charset="0"/>
              </a:rPr>
              <a:t>interaksionisme</a:t>
            </a:r>
            <a:r>
              <a:rPr lang="id-ID" sz="1600" dirty="0">
                <a:latin typeface="Quire Sans Light" panose="020B0302040400020003" pitchFamily="34" charset="0"/>
              </a:rPr>
              <a:t> simbolik melihat masalah sosial sebagai interaksi simbolis antara individu yang tidak mempunyai masalah sosial dan individu yang mempunyai masalah sosial. Interaksi simbolis adalah interaksi antara seseorang dan orang lain yang diatur oleh makna yang mengubungkan tindakan dan reaksi mereka.</a:t>
            </a:r>
          </a:p>
        </p:txBody>
      </p:sp>
      <p:pic>
        <p:nvPicPr>
          <p:cNvPr id="29" name="Picture 28" descr="A picture containing graphics, circle, colorfulness, graphic design&#10;&#10;Description automatically generated">
            <a:extLst>
              <a:ext uri="{FF2B5EF4-FFF2-40B4-BE49-F238E27FC236}">
                <a16:creationId xmlns:a16="http://schemas.microsoft.com/office/drawing/2014/main" id="{2F2C63F4-55F3-F0A6-06C0-F99125402AEE}"/>
              </a:ext>
            </a:extLst>
          </p:cNvPr>
          <p:cNvPicPr>
            <a:picLocks noChangeAspect="1"/>
          </p:cNvPicPr>
          <p:nvPr/>
        </p:nvPicPr>
        <p:blipFill>
          <a:blip r:embed="rId5" cstate="screen">
            <a:alphaModFix amt="85000"/>
            <a:extLst>
              <a:ext uri="{28A0092B-C50C-407E-A947-70E740481C1C}">
                <a14:useLocalDpi xmlns:a14="http://schemas.microsoft.com/office/drawing/2010/main"/>
              </a:ext>
            </a:extLst>
          </a:blip>
          <a:stretch>
            <a:fillRect/>
          </a:stretch>
        </p:blipFill>
        <p:spPr>
          <a:xfrm>
            <a:off x="9764908" y="614267"/>
            <a:ext cx="1681568" cy="1681568"/>
          </a:xfrm>
          <a:prstGeom prst="rect">
            <a:avLst/>
          </a:prstGeom>
        </p:spPr>
      </p:pic>
      <p:sp>
        <p:nvSpPr>
          <p:cNvPr id="10" name="TextBox 9">
            <a:extLst>
              <a:ext uri="{FF2B5EF4-FFF2-40B4-BE49-F238E27FC236}">
                <a16:creationId xmlns:a16="http://schemas.microsoft.com/office/drawing/2014/main" id="{98F3D229-36D5-8D92-B30F-8D85EA938E12}"/>
              </a:ext>
            </a:extLst>
          </p:cNvPr>
          <p:cNvSpPr txBox="1"/>
          <p:nvPr/>
        </p:nvSpPr>
        <p:spPr>
          <a:xfrm>
            <a:off x="1491049" y="3257971"/>
            <a:ext cx="8667482" cy="1815882"/>
          </a:xfrm>
          <a:prstGeom prst="rect">
            <a:avLst/>
          </a:prstGeom>
          <a:noFill/>
        </p:spPr>
        <p:txBody>
          <a:bodyPr wrap="square" rtlCol="0">
            <a:spAutoFit/>
          </a:bodyPr>
          <a:lstStyle/>
          <a:p>
            <a:pPr algn="just"/>
            <a:r>
              <a:rPr lang="id-ID" sz="1600" dirty="0">
                <a:latin typeface="Quire Sans Light" panose="020B0302040400020003" pitchFamily="34" charset="0"/>
              </a:rPr>
              <a:t>Dalam teori </a:t>
            </a:r>
            <a:r>
              <a:rPr lang="id-ID" sz="1600" dirty="0" err="1">
                <a:latin typeface="Quire Sans Light" panose="020B0302040400020003" pitchFamily="34" charset="0"/>
              </a:rPr>
              <a:t>interaksionisme</a:t>
            </a:r>
            <a:r>
              <a:rPr lang="id-ID" sz="1600" dirty="0">
                <a:latin typeface="Quire Sans Light" panose="020B0302040400020003" pitchFamily="34" charset="0"/>
              </a:rPr>
              <a:t> simbolik, terdapat dua pandangan yang berbeda tentang masalah sosial.</a:t>
            </a:r>
          </a:p>
          <a:p>
            <a:pPr marL="342900" indent="-342900" algn="just">
              <a:buFont typeface="+mj-lt"/>
              <a:buAutoNum type="arabicParenR"/>
            </a:pPr>
            <a:r>
              <a:rPr lang="id-ID" sz="1600" b="1" dirty="0">
                <a:latin typeface="Quire Sans Light" panose="020B0302040400020003" pitchFamily="34" charset="0"/>
              </a:rPr>
              <a:t>Teori pelabelan </a:t>
            </a:r>
            <a:r>
              <a:rPr lang="id-ID" sz="1600" b="1" i="1" dirty="0">
                <a:latin typeface="Quire Sans Light" panose="020B0302040400020003" pitchFamily="34" charset="0"/>
              </a:rPr>
              <a:t>(</a:t>
            </a:r>
            <a:r>
              <a:rPr lang="id-ID" sz="1600" b="1" i="1" dirty="0" err="1">
                <a:latin typeface="Quire Sans Light" panose="020B0302040400020003" pitchFamily="34" charset="0"/>
              </a:rPr>
              <a:t>labelling</a:t>
            </a:r>
            <a:r>
              <a:rPr lang="id-ID" sz="1600" b="1" i="1" dirty="0">
                <a:latin typeface="Quire Sans Light" panose="020B0302040400020003" pitchFamily="34" charset="0"/>
              </a:rPr>
              <a:t> </a:t>
            </a:r>
            <a:r>
              <a:rPr lang="id-ID" sz="1600" b="1" i="1" dirty="0" err="1">
                <a:latin typeface="Quire Sans Light" panose="020B0302040400020003" pitchFamily="34" charset="0"/>
              </a:rPr>
              <a:t>theory</a:t>
            </a:r>
            <a:r>
              <a:rPr lang="id-ID" sz="1600" b="1" i="1" dirty="0">
                <a:latin typeface="Quire Sans Light" panose="020B0302040400020003" pitchFamily="34" charset="0"/>
              </a:rPr>
              <a:t>)</a:t>
            </a:r>
            <a:r>
              <a:rPr lang="id-ID" sz="1600" dirty="0">
                <a:latin typeface="Quire Sans Light" panose="020B0302040400020003" pitchFamily="34" charset="0"/>
              </a:rPr>
              <a:t>, suatu kondisi sosial kelompok atau masyarakat tertentu dianggap bermasalah karena kondisi itu sudah dicap bermasalah.</a:t>
            </a:r>
          </a:p>
          <a:p>
            <a:pPr marL="342900" indent="-342900" algn="just">
              <a:buFont typeface="+mj-lt"/>
              <a:buAutoNum type="arabicParenR"/>
            </a:pPr>
            <a:r>
              <a:rPr lang="id-ID" sz="1600" b="1" dirty="0">
                <a:latin typeface="Quire Sans Light" panose="020B0302040400020003" pitchFamily="34" charset="0"/>
              </a:rPr>
              <a:t>Teori </a:t>
            </a:r>
            <a:r>
              <a:rPr lang="id-ID" sz="1600" b="1" dirty="0" err="1">
                <a:latin typeface="Quire Sans Light" panose="020B0302040400020003" pitchFamily="34" charset="0"/>
              </a:rPr>
              <a:t>konstruksionisme</a:t>
            </a:r>
            <a:r>
              <a:rPr lang="id-ID" sz="1600" b="1" dirty="0">
                <a:latin typeface="Quire Sans Light" panose="020B0302040400020003" pitchFamily="34" charset="0"/>
              </a:rPr>
              <a:t> sosial </a:t>
            </a:r>
            <a:r>
              <a:rPr lang="id-ID" sz="1600" dirty="0">
                <a:latin typeface="Quire Sans Light" panose="020B0302040400020003" pitchFamily="34" charset="0"/>
              </a:rPr>
              <a:t>melihat bahwa individu yang menginterpretasikan dunia sekitarnya secara sosial mengonstruksi realitas secara sosial. Ada kalanya individu lebih sering berinteraksi dengan orang-orang yang mendefinisikan kejahatan sebagai sesuatu yang positif.</a:t>
            </a:r>
            <a:endParaRPr lang="id-ID" sz="1600" b="1" dirty="0">
              <a:latin typeface="Quire Sans Light" panose="020B0302040400020003" pitchFamily="34" charset="0"/>
            </a:endParaRPr>
          </a:p>
        </p:txBody>
      </p:sp>
    </p:spTree>
    <p:extLst>
      <p:ext uri="{BB962C8B-B14F-4D97-AF65-F5344CB8AC3E}">
        <p14:creationId xmlns:p14="http://schemas.microsoft.com/office/powerpoint/2010/main" val="230108900"/>
      </p:ext>
    </p:extLst>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1466</TotalTime>
  <Words>3149</Words>
  <Application>Microsoft Office PowerPoint</Application>
  <PresentationFormat>Widescreen</PresentationFormat>
  <Paragraphs>293</Paragraphs>
  <Slides>29</Slides>
  <Notes>10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29</vt:i4>
      </vt:variant>
    </vt:vector>
  </HeadingPairs>
  <TitlesOfParts>
    <vt:vector size="51" baseType="lpstr">
      <vt:lpstr>Abadi</vt:lpstr>
      <vt:lpstr>Anaheim</vt:lpstr>
      <vt:lpstr>Arial</vt:lpstr>
      <vt:lpstr>Baghdad</vt:lpstr>
      <vt:lpstr>Batang</vt:lpstr>
      <vt:lpstr>Bebas Neue</vt:lpstr>
      <vt:lpstr>Calibri</vt:lpstr>
      <vt:lpstr>Calibri Light</vt:lpstr>
      <vt:lpstr>Cambria</vt:lpstr>
      <vt:lpstr>Candara</vt:lpstr>
      <vt:lpstr>Coming Soon</vt:lpstr>
      <vt:lpstr>Concert One</vt:lpstr>
      <vt:lpstr>Cooper Black</vt:lpstr>
      <vt:lpstr>Dotum</vt:lpstr>
      <vt:lpstr>Eras Demi ITC</vt:lpstr>
      <vt:lpstr>Gill Sans Ultra Bold</vt:lpstr>
      <vt:lpstr>Hiragino Kaku Gothic StdN W8</vt:lpstr>
      <vt:lpstr>Muli</vt:lpstr>
      <vt:lpstr>Quire Sans</vt:lpstr>
      <vt:lpstr>Quire Sans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Riadhotul Firda Iskandar</dc:creator>
  <cp:lastModifiedBy>ERLNB43</cp:lastModifiedBy>
  <cp:revision>7</cp:revision>
  <dcterms:created xsi:type="dcterms:W3CDTF">2023-06-13T08:01:12Z</dcterms:created>
  <dcterms:modified xsi:type="dcterms:W3CDTF">2023-06-27T08:19:15Z</dcterms:modified>
</cp:coreProperties>
</file>